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87" r:id="rId3"/>
    <p:sldId id="257" r:id="rId4"/>
    <p:sldId id="258" r:id="rId5"/>
    <p:sldId id="260" r:id="rId6"/>
    <p:sldId id="279" r:id="rId7"/>
    <p:sldId id="298" r:id="rId8"/>
    <p:sldId id="270" r:id="rId9"/>
    <p:sldId id="312" r:id="rId10"/>
    <p:sldId id="262" r:id="rId11"/>
    <p:sldId id="271" r:id="rId12"/>
    <p:sldId id="300" r:id="rId13"/>
    <p:sldId id="313" r:id="rId14"/>
    <p:sldId id="272" r:id="rId15"/>
    <p:sldId id="284" r:id="rId16"/>
    <p:sldId id="301" r:id="rId17"/>
    <p:sldId id="302" r:id="rId18"/>
    <p:sldId id="303" r:id="rId19"/>
    <p:sldId id="286" r:id="rId20"/>
    <p:sldId id="319" r:id="rId21"/>
    <p:sldId id="297" r:id="rId22"/>
    <p:sldId id="294" r:id="rId23"/>
    <p:sldId id="263" r:id="rId24"/>
    <p:sldId id="304" r:id="rId25"/>
    <p:sldId id="265" r:id="rId26"/>
    <p:sldId id="295" r:id="rId27"/>
    <p:sldId id="306" r:id="rId28"/>
    <p:sldId id="308" r:id="rId29"/>
    <p:sldId id="305" r:id="rId30"/>
    <p:sldId id="311" r:id="rId31"/>
    <p:sldId id="316" r:id="rId32"/>
    <p:sldId id="307" r:id="rId33"/>
    <p:sldId id="309" r:id="rId34"/>
    <p:sldId id="317" r:id="rId35"/>
    <p:sldId id="310" r:id="rId36"/>
    <p:sldId id="259" r:id="rId37"/>
    <p:sldId id="288" r:id="rId38"/>
    <p:sldId id="314" r:id="rId39"/>
    <p:sldId id="320" r:id="rId40"/>
    <p:sldId id="291" r:id="rId41"/>
    <p:sldId id="31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240"/>
    <p:restoredTop sz="95794"/>
  </p:normalViewPr>
  <p:slideViewPr>
    <p:cSldViewPr snapToGrid="0" snapToObjects="1">
      <p:cViewPr varScale="1">
        <p:scale>
          <a:sx n="95" d="100"/>
          <a:sy n="95" d="100"/>
        </p:scale>
        <p:origin x="20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95D63-AC0D-0349-BB10-E4B5145E9850}" type="datetimeFigureOut">
              <a:rPr lang="en-US" smtClean="0"/>
              <a:t>4/14/24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22E74-3805-4D4F-8DF0-C8029CC2E99C}" type="slidenum">
              <a:rPr lang="en-US" smtClean="0"/>
              <a:t>‹#›</a:t>
            </a:fld>
            <a:endParaRPr lang="en-US"/>
          </a:p>
        </p:txBody>
      </p:sp>
    </p:spTree>
    <p:extLst>
      <p:ext uri="{BB962C8B-B14F-4D97-AF65-F5344CB8AC3E}">
        <p14:creationId xmlns:p14="http://schemas.microsoft.com/office/powerpoint/2010/main" val="427371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a:t>
            </a:fld>
            <a:endParaRPr lang="en-US"/>
          </a:p>
        </p:txBody>
      </p:sp>
    </p:spTree>
    <p:extLst>
      <p:ext uri="{BB962C8B-B14F-4D97-AF65-F5344CB8AC3E}">
        <p14:creationId xmlns:p14="http://schemas.microsoft.com/office/powerpoint/2010/main" val="4290436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10</a:t>
            </a:fld>
            <a:endParaRPr lang="en-US"/>
          </a:p>
        </p:txBody>
      </p:sp>
    </p:spTree>
    <p:extLst>
      <p:ext uri="{BB962C8B-B14F-4D97-AF65-F5344CB8AC3E}">
        <p14:creationId xmlns:p14="http://schemas.microsoft.com/office/powerpoint/2010/main" val="88137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11</a:t>
            </a:fld>
            <a:endParaRPr lang="en-US"/>
          </a:p>
        </p:txBody>
      </p:sp>
    </p:spTree>
    <p:extLst>
      <p:ext uri="{BB962C8B-B14F-4D97-AF65-F5344CB8AC3E}">
        <p14:creationId xmlns:p14="http://schemas.microsoft.com/office/powerpoint/2010/main" val="188685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12</a:t>
            </a:fld>
            <a:endParaRPr lang="en-US"/>
          </a:p>
        </p:txBody>
      </p:sp>
    </p:spTree>
    <p:extLst>
      <p:ext uri="{BB962C8B-B14F-4D97-AF65-F5344CB8AC3E}">
        <p14:creationId xmlns:p14="http://schemas.microsoft.com/office/powerpoint/2010/main" val="21647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13</a:t>
            </a:fld>
            <a:endParaRPr lang="en-US"/>
          </a:p>
        </p:txBody>
      </p:sp>
    </p:spTree>
    <p:extLst>
      <p:ext uri="{BB962C8B-B14F-4D97-AF65-F5344CB8AC3E}">
        <p14:creationId xmlns:p14="http://schemas.microsoft.com/office/powerpoint/2010/main" val="109213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14</a:t>
            </a:fld>
            <a:endParaRPr lang="en-US"/>
          </a:p>
        </p:txBody>
      </p:sp>
    </p:spTree>
    <p:extLst>
      <p:ext uri="{BB962C8B-B14F-4D97-AF65-F5344CB8AC3E}">
        <p14:creationId xmlns:p14="http://schemas.microsoft.com/office/powerpoint/2010/main" val="287152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15</a:t>
            </a:fld>
            <a:endParaRPr lang="en-US"/>
          </a:p>
        </p:txBody>
      </p:sp>
    </p:spTree>
    <p:extLst>
      <p:ext uri="{BB962C8B-B14F-4D97-AF65-F5344CB8AC3E}">
        <p14:creationId xmlns:p14="http://schemas.microsoft.com/office/powerpoint/2010/main" val="287647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16</a:t>
            </a:fld>
            <a:endParaRPr lang="en-US"/>
          </a:p>
        </p:txBody>
      </p:sp>
    </p:spTree>
    <p:extLst>
      <p:ext uri="{BB962C8B-B14F-4D97-AF65-F5344CB8AC3E}">
        <p14:creationId xmlns:p14="http://schemas.microsoft.com/office/powerpoint/2010/main" val="408944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17</a:t>
            </a:fld>
            <a:endParaRPr lang="en-US"/>
          </a:p>
        </p:txBody>
      </p:sp>
    </p:spTree>
    <p:extLst>
      <p:ext uri="{BB962C8B-B14F-4D97-AF65-F5344CB8AC3E}">
        <p14:creationId xmlns:p14="http://schemas.microsoft.com/office/powerpoint/2010/main" val="94632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18</a:t>
            </a:fld>
            <a:endParaRPr lang="en-US"/>
          </a:p>
        </p:txBody>
      </p:sp>
    </p:spTree>
    <p:extLst>
      <p:ext uri="{BB962C8B-B14F-4D97-AF65-F5344CB8AC3E}">
        <p14:creationId xmlns:p14="http://schemas.microsoft.com/office/powerpoint/2010/main" val="3494199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19</a:t>
            </a:fld>
            <a:endParaRPr lang="en-US"/>
          </a:p>
        </p:txBody>
      </p:sp>
    </p:spTree>
    <p:extLst>
      <p:ext uri="{BB962C8B-B14F-4D97-AF65-F5344CB8AC3E}">
        <p14:creationId xmlns:p14="http://schemas.microsoft.com/office/powerpoint/2010/main" val="326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a:t>
            </a:fld>
            <a:endParaRPr lang="en-US"/>
          </a:p>
        </p:txBody>
      </p:sp>
    </p:spTree>
    <p:extLst>
      <p:ext uri="{BB962C8B-B14F-4D97-AF65-F5344CB8AC3E}">
        <p14:creationId xmlns:p14="http://schemas.microsoft.com/office/powerpoint/2010/main" val="71735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20</a:t>
            </a:fld>
            <a:endParaRPr lang="en-US"/>
          </a:p>
        </p:txBody>
      </p:sp>
    </p:spTree>
    <p:extLst>
      <p:ext uri="{BB962C8B-B14F-4D97-AF65-F5344CB8AC3E}">
        <p14:creationId xmlns:p14="http://schemas.microsoft.com/office/powerpoint/2010/main" val="793887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21</a:t>
            </a:fld>
            <a:endParaRPr lang="en-US"/>
          </a:p>
        </p:txBody>
      </p:sp>
    </p:spTree>
    <p:extLst>
      <p:ext uri="{BB962C8B-B14F-4D97-AF65-F5344CB8AC3E}">
        <p14:creationId xmlns:p14="http://schemas.microsoft.com/office/powerpoint/2010/main" val="2168695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22</a:t>
            </a:fld>
            <a:endParaRPr lang="en-US"/>
          </a:p>
        </p:txBody>
      </p:sp>
    </p:spTree>
    <p:extLst>
      <p:ext uri="{BB962C8B-B14F-4D97-AF65-F5344CB8AC3E}">
        <p14:creationId xmlns:p14="http://schemas.microsoft.com/office/powerpoint/2010/main" val="3379140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23</a:t>
            </a:fld>
            <a:endParaRPr lang="en-US"/>
          </a:p>
        </p:txBody>
      </p:sp>
    </p:spTree>
    <p:extLst>
      <p:ext uri="{BB962C8B-B14F-4D97-AF65-F5344CB8AC3E}">
        <p14:creationId xmlns:p14="http://schemas.microsoft.com/office/powerpoint/2010/main" val="341706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24</a:t>
            </a:fld>
            <a:endParaRPr lang="en-US"/>
          </a:p>
        </p:txBody>
      </p:sp>
    </p:spTree>
    <p:extLst>
      <p:ext uri="{BB962C8B-B14F-4D97-AF65-F5344CB8AC3E}">
        <p14:creationId xmlns:p14="http://schemas.microsoft.com/office/powerpoint/2010/main" val="3587193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25</a:t>
            </a:fld>
            <a:endParaRPr lang="en-US"/>
          </a:p>
        </p:txBody>
      </p:sp>
    </p:spTree>
    <p:extLst>
      <p:ext uri="{BB962C8B-B14F-4D97-AF65-F5344CB8AC3E}">
        <p14:creationId xmlns:p14="http://schemas.microsoft.com/office/powerpoint/2010/main" val="3648356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26</a:t>
            </a:fld>
            <a:endParaRPr lang="en-US"/>
          </a:p>
        </p:txBody>
      </p:sp>
    </p:spTree>
    <p:extLst>
      <p:ext uri="{BB962C8B-B14F-4D97-AF65-F5344CB8AC3E}">
        <p14:creationId xmlns:p14="http://schemas.microsoft.com/office/powerpoint/2010/main" val="1470615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27</a:t>
            </a:fld>
            <a:endParaRPr lang="en-US"/>
          </a:p>
        </p:txBody>
      </p:sp>
    </p:spTree>
    <p:extLst>
      <p:ext uri="{BB962C8B-B14F-4D97-AF65-F5344CB8AC3E}">
        <p14:creationId xmlns:p14="http://schemas.microsoft.com/office/powerpoint/2010/main" val="866652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28</a:t>
            </a:fld>
            <a:endParaRPr lang="en-US"/>
          </a:p>
        </p:txBody>
      </p:sp>
    </p:spTree>
    <p:extLst>
      <p:ext uri="{BB962C8B-B14F-4D97-AF65-F5344CB8AC3E}">
        <p14:creationId xmlns:p14="http://schemas.microsoft.com/office/powerpoint/2010/main" val="547638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29</a:t>
            </a:fld>
            <a:endParaRPr lang="en-US"/>
          </a:p>
        </p:txBody>
      </p:sp>
    </p:spTree>
    <p:extLst>
      <p:ext uri="{BB962C8B-B14F-4D97-AF65-F5344CB8AC3E}">
        <p14:creationId xmlns:p14="http://schemas.microsoft.com/office/powerpoint/2010/main" val="1993355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a:t>
            </a:fld>
            <a:endParaRPr lang="en-US"/>
          </a:p>
        </p:txBody>
      </p:sp>
    </p:spTree>
    <p:extLst>
      <p:ext uri="{BB962C8B-B14F-4D97-AF65-F5344CB8AC3E}">
        <p14:creationId xmlns:p14="http://schemas.microsoft.com/office/powerpoint/2010/main" val="421044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30</a:t>
            </a:fld>
            <a:endParaRPr lang="en-US"/>
          </a:p>
        </p:txBody>
      </p:sp>
    </p:spTree>
    <p:extLst>
      <p:ext uri="{BB962C8B-B14F-4D97-AF65-F5344CB8AC3E}">
        <p14:creationId xmlns:p14="http://schemas.microsoft.com/office/powerpoint/2010/main" val="2092793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31</a:t>
            </a:fld>
            <a:endParaRPr lang="en-US"/>
          </a:p>
        </p:txBody>
      </p:sp>
    </p:spTree>
    <p:extLst>
      <p:ext uri="{BB962C8B-B14F-4D97-AF65-F5344CB8AC3E}">
        <p14:creationId xmlns:p14="http://schemas.microsoft.com/office/powerpoint/2010/main" val="3882160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32</a:t>
            </a:fld>
            <a:endParaRPr lang="en-US"/>
          </a:p>
        </p:txBody>
      </p:sp>
    </p:spTree>
    <p:extLst>
      <p:ext uri="{BB962C8B-B14F-4D97-AF65-F5344CB8AC3E}">
        <p14:creationId xmlns:p14="http://schemas.microsoft.com/office/powerpoint/2010/main" val="3648120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33</a:t>
            </a:fld>
            <a:endParaRPr lang="en-US"/>
          </a:p>
        </p:txBody>
      </p:sp>
    </p:spTree>
    <p:extLst>
      <p:ext uri="{BB962C8B-B14F-4D97-AF65-F5344CB8AC3E}">
        <p14:creationId xmlns:p14="http://schemas.microsoft.com/office/powerpoint/2010/main" val="2818575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34</a:t>
            </a:fld>
            <a:endParaRPr lang="en-US"/>
          </a:p>
        </p:txBody>
      </p:sp>
    </p:spTree>
    <p:extLst>
      <p:ext uri="{BB962C8B-B14F-4D97-AF65-F5344CB8AC3E}">
        <p14:creationId xmlns:p14="http://schemas.microsoft.com/office/powerpoint/2010/main" val="1623462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35</a:t>
            </a:fld>
            <a:endParaRPr lang="en-US"/>
          </a:p>
        </p:txBody>
      </p:sp>
    </p:spTree>
    <p:extLst>
      <p:ext uri="{BB962C8B-B14F-4D97-AF65-F5344CB8AC3E}">
        <p14:creationId xmlns:p14="http://schemas.microsoft.com/office/powerpoint/2010/main" val="4032277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36</a:t>
            </a:fld>
            <a:endParaRPr lang="en-US"/>
          </a:p>
        </p:txBody>
      </p:sp>
    </p:spTree>
    <p:extLst>
      <p:ext uri="{BB962C8B-B14F-4D97-AF65-F5344CB8AC3E}">
        <p14:creationId xmlns:p14="http://schemas.microsoft.com/office/powerpoint/2010/main" val="704258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37</a:t>
            </a:fld>
            <a:endParaRPr lang="en-US"/>
          </a:p>
        </p:txBody>
      </p:sp>
    </p:spTree>
    <p:extLst>
      <p:ext uri="{BB962C8B-B14F-4D97-AF65-F5344CB8AC3E}">
        <p14:creationId xmlns:p14="http://schemas.microsoft.com/office/powerpoint/2010/main" val="235106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38</a:t>
            </a:fld>
            <a:endParaRPr lang="en-US"/>
          </a:p>
        </p:txBody>
      </p:sp>
    </p:spTree>
    <p:extLst>
      <p:ext uri="{BB962C8B-B14F-4D97-AF65-F5344CB8AC3E}">
        <p14:creationId xmlns:p14="http://schemas.microsoft.com/office/powerpoint/2010/main" val="4270411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39</a:t>
            </a:fld>
            <a:endParaRPr lang="en-US"/>
          </a:p>
        </p:txBody>
      </p:sp>
    </p:spTree>
    <p:extLst>
      <p:ext uri="{BB962C8B-B14F-4D97-AF65-F5344CB8AC3E}">
        <p14:creationId xmlns:p14="http://schemas.microsoft.com/office/powerpoint/2010/main" val="311527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4</a:t>
            </a:fld>
            <a:endParaRPr lang="en-US"/>
          </a:p>
        </p:txBody>
      </p:sp>
    </p:spTree>
    <p:extLst>
      <p:ext uri="{BB962C8B-B14F-4D97-AF65-F5344CB8AC3E}">
        <p14:creationId xmlns:p14="http://schemas.microsoft.com/office/powerpoint/2010/main" val="205006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40</a:t>
            </a:fld>
            <a:endParaRPr lang="en-US"/>
          </a:p>
        </p:txBody>
      </p:sp>
    </p:spTree>
    <p:extLst>
      <p:ext uri="{BB962C8B-B14F-4D97-AF65-F5344CB8AC3E}">
        <p14:creationId xmlns:p14="http://schemas.microsoft.com/office/powerpoint/2010/main" val="1615886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41</a:t>
            </a:fld>
            <a:endParaRPr lang="en-US"/>
          </a:p>
        </p:txBody>
      </p:sp>
    </p:spTree>
    <p:extLst>
      <p:ext uri="{BB962C8B-B14F-4D97-AF65-F5344CB8AC3E}">
        <p14:creationId xmlns:p14="http://schemas.microsoft.com/office/powerpoint/2010/main" val="85770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5</a:t>
            </a:fld>
            <a:endParaRPr lang="en-US"/>
          </a:p>
        </p:txBody>
      </p:sp>
    </p:spTree>
    <p:extLst>
      <p:ext uri="{BB962C8B-B14F-4D97-AF65-F5344CB8AC3E}">
        <p14:creationId xmlns:p14="http://schemas.microsoft.com/office/powerpoint/2010/main" val="223127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6</a:t>
            </a:fld>
            <a:endParaRPr lang="en-US"/>
          </a:p>
        </p:txBody>
      </p:sp>
    </p:spTree>
    <p:extLst>
      <p:ext uri="{BB962C8B-B14F-4D97-AF65-F5344CB8AC3E}">
        <p14:creationId xmlns:p14="http://schemas.microsoft.com/office/powerpoint/2010/main" val="3280253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7</a:t>
            </a:fld>
            <a:endParaRPr lang="en-US"/>
          </a:p>
        </p:txBody>
      </p:sp>
    </p:spTree>
    <p:extLst>
      <p:ext uri="{BB962C8B-B14F-4D97-AF65-F5344CB8AC3E}">
        <p14:creationId xmlns:p14="http://schemas.microsoft.com/office/powerpoint/2010/main" val="146602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8</a:t>
            </a:fld>
            <a:endParaRPr lang="en-US"/>
          </a:p>
        </p:txBody>
      </p:sp>
    </p:spTree>
    <p:extLst>
      <p:ext uri="{BB962C8B-B14F-4D97-AF65-F5344CB8AC3E}">
        <p14:creationId xmlns:p14="http://schemas.microsoft.com/office/powerpoint/2010/main" val="218525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22E74-3805-4D4F-8DF0-C8029CC2E99C}" type="slidenum">
              <a:rPr lang="en-US" smtClean="0"/>
              <a:t>9</a:t>
            </a:fld>
            <a:endParaRPr lang="en-US"/>
          </a:p>
        </p:txBody>
      </p:sp>
    </p:spTree>
    <p:extLst>
      <p:ext uri="{BB962C8B-B14F-4D97-AF65-F5344CB8AC3E}">
        <p14:creationId xmlns:p14="http://schemas.microsoft.com/office/powerpoint/2010/main" val="310343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CF84-1CD6-0448-B71F-DB6E932F1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651495-46BA-2A4E-AD1F-04769747E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09EE03-4409-444A-A9BE-DC851911E338}"/>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5" name="Footer Placeholder 4">
            <a:extLst>
              <a:ext uri="{FF2B5EF4-FFF2-40B4-BE49-F238E27FC236}">
                <a16:creationId xmlns:a16="http://schemas.microsoft.com/office/drawing/2014/main" id="{7C78290B-6B5B-5444-B835-32C493477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DB903-6B30-BD4A-88DC-80D49508ECA4}"/>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393475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499CD-3F70-594B-9D33-22AE288710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ABAA26-391E-6F47-A99F-D2A45D2AFD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0C22A-3076-084D-8A38-C9196AA16899}"/>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5" name="Footer Placeholder 4">
            <a:extLst>
              <a:ext uri="{FF2B5EF4-FFF2-40B4-BE49-F238E27FC236}">
                <a16:creationId xmlns:a16="http://schemas.microsoft.com/office/drawing/2014/main" id="{6FC5FBEE-6D5E-8848-8BD2-BBD1134A0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7D143-714B-E64F-AAFF-83AC02DAF6F9}"/>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314230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E0A26B-EA93-0342-8443-EDBD690D2B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53FF23-3BCF-8E4E-8864-315E6FF6D5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AAE7E-C9AE-8E4D-8824-D4FC1740E6A4}"/>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5" name="Footer Placeholder 4">
            <a:extLst>
              <a:ext uri="{FF2B5EF4-FFF2-40B4-BE49-F238E27FC236}">
                <a16:creationId xmlns:a16="http://schemas.microsoft.com/office/drawing/2014/main" id="{55378805-0EE9-D946-9089-6D459FAAE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C9BC5-63B3-7945-A14D-050AA667F626}"/>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222809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C8D8-1056-BB46-B2E5-706DAAABC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89DC2-A41E-4B4B-BF10-E5C77935C3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8BBC-E40B-524C-86AC-0FF309968D3C}"/>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5" name="Footer Placeholder 4">
            <a:extLst>
              <a:ext uri="{FF2B5EF4-FFF2-40B4-BE49-F238E27FC236}">
                <a16:creationId xmlns:a16="http://schemas.microsoft.com/office/drawing/2014/main" id="{AECA0FB0-E2E4-9A43-B6B6-A74A57B52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A60D6-F3AE-BB4A-BAEB-BB6138016867}"/>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291475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AACE-1593-CE4A-97CA-A267429C7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BC3909-CB48-1346-8044-D86B26767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5012E0-3836-A74D-91BC-15F37AC4CCF8}"/>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5" name="Footer Placeholder 4">
            <a:extLst>
              <a:ext uri="{FF2B5EF4-FFF2-40B4-BE49-F238E27FC236}">
                <a16:creationId xmlns:a16="http://schemas.microsoft.com/office/drawing/2014/main" id="{086BCE71-5AC1-C245-BF0F-1A3037AD3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E137D-B18B-5C49-A9EC-F426156A2904}"/>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208658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D518-B9A0-A94F-8D14-7606E6080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D0C6B-8683-7544-81A6-781A27F5B8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D1AB0F-FC53-8D4E-B9EB-956D71ACA5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C1B20B-6681-A14C-BC4E-AC81A59351E1}"/>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6" name="Footer Placeholder 5">
            <a:extLst>
              <a:ext uri="{FF2B5EF4-FFF2-40B4-BE49-F238E27FC236}">
                <a16:creationId xmlns:a16="http://schemas.microsoft.com/office/drawing/2014/main" id="{5DC3A71A-1BD2-8C49-8483-3DF9D3BF8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CC8E2-1C3D-9344-8206-84AC609467A8}"/>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396007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9A4F-85B7-F64C-B098-35802837EC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358C57-C1E9-6344-B494-142615572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267DA6-755D-BD4C-B8EF-5E8B60991E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AA4E86-5412-C845-B4DC-CC18FF6E1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9137D5F-5D59-1445-97EB-8966DD8EE3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5F0B9A-653E-F14B-83D9-E2F3A9BAA0DC}"/>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8" name="Footer Placeholder 7">
            <a:extLst>
              <a:ext uri="{FF2B5EF4-FFF2-40B4-BE49-F238E27FC236}">
                <a16:creationId xmlns:a16="http://schemas.microsoft.com/office/drawing/2014/main" id="{050EC365-BF6B-B743-8ED3-6EA8BDA652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B36F23-9480-CB40-9C50-D3A7601DC35C}"/>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384328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A5E9-486B-1D41-9CCB-CF54A47B2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A1538-B38E-8944-9870-FBF1A2F9578E}"/>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4" name="Footer Placeholder 3">
            <a:extLst>
              <a:ext uri="{FF2B5EF4-FFF2-40B4-BE49-F238E27FC236}">
                <a16:creationId xmlns:a16="http://schemas.microsoft.com/office/drawing/2014/main" id="{350B8800-12B9-B740-B6D2-EB17E29106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FC318-3BF3-BC41-97BF-BB1B18E275C2}"/>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286365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790FA-1226-5344-846A-9EA900AED7C4}"/>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3" name="Footer Placeholder 2">
            <a:extLst>
              <a:ext uri="{FF2B5EF4-FFF2-40B4-BE49-F238E27FC236}">
                <a16:creationId xmlns:a16="http://schemas.microsoft.com/office/drawing/2014/main" id="{A32EEE7E-E5A4-524F-9B73-13B16B8D6D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0B1041-E6D6-3146-88B7-6B6D0D4279CC}"/>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222712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F40D6-1B31-1246-9528-1BF50A100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2A7D74-DB16-A247-B5F2-68599CDFA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A5308D-B1CA-5B41-962E-58482B7B0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D6EAFE-AA93-DE4F-BC53-E21EA6895AA5}"/>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6" name="Footer Placeholder 5">
            <a:extLst>
              <a:ext uri="{FF2B5EF4-FFF2-40B4-BE49-F238E27FC236}">
                <a16:creationId xmlns:a16="http://schemas.microsoft.com/office/drawing/2014/main" id="{14E32C5C-DF23-6B41-9167-358D8F1ED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42EFD-A683-624D-9B21-D6749EA7F194}"/>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372487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83B8-2005-304F-ACCA-07EDF688C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6BDE9E-EE5B-4B49-B962-6E7C166E2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2C7FDD-0908-EA47-A2BF-1E981DEEB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CBAB10-738A-C747-9DF1-D1D4F98AD78C}"/>
              </a:ext>
            </a:extLst>
          </p:cNvPr>
          <p:cNvSpPr>
            <a:spLocks noGrp="1"/>
          </p:cNvSpPr>
          <p:nvPr>
            <p:ph type="dt" sz="half" idx="10"/>
          </p:nvPr>
        </p:nvSpPr>
        <p:spPr/>
        <p:txBody>
          <a:bodyPr/>
          <a:lstStyle/>
          <a:p>
            <a:fld id="{7884FDD6-A1BB-8144-AC65-A3C801BD825F}" type="datetimeFigureOut">
              <a:rPr lang="en-US" smtClean="0"/>
              <a:t>4/14/24</a:t>
            </a:fld>
            <a:endParaRPr lang="en-US"/>
          </a:p>
        </p:txBody>
      </p:sp>
      <p:sp>
        <p:nvSpPr>
          <p:cNvPr id="6" name="Footer Placeholder 5">
            <a:extLst>
              <a:ext uri="{FF2B5EF4-FFF2-40B4-BE49-F238E27FC236}">
                <a16:creationId xmlns:a16="http://schemas.microsoft.com/office/drawing/2014/main" id="{1AD595F6-EF3F-274E-86F1-D017092AD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EE1D9-1A48-B645-AB76-96773A76D369}"/>
              </a:ext>
            </a:extLst>
          </p:cNvPr>
          <p:cNvSpPr>
            <a:spLocks noGrp="1"/>
          </p:cNvSpPr>
          <p:nvPr>
            <p:ph type="sldNum" sz="quarter" idx="12"/>
          </p:nvPr>
        </p:nvSpPr>
        <p:spPr/>
        <p:txBody>
          <a:bodyPr/>
          <a:lstStyle/>
          <a:p>
            <a:fld id="{33F9A88D-35D2-CC49-ADDF-A302A892C88B}" type="slidenum">
              <a:rPr lang="en-US" smtClean="0"/>
              <a:t>‹#›</a:t>
            </a:fld>
            <a:endParaRPr lang="en-US"/>
          </a:p>
        </p:txBody>
      </p:sp>
    </p:spTree>
    <p:extLst>
      <p:ext uri="{BB962C8B-B14F-4D97-AF65-F5344CB8AC3E}">
        <p14:creationId xmlns:p14="http://schemas.microsoft.com/office/powerpoint/2010/main" val="213931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070AB-851C-8D45-AB17-F06075F168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E9DCD-088C-0542-9E58-388F6418E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08F0F-7363-EE4D-BDA8-3A17BF968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4FDD6-A1BB-8144-AC65-A3C801BD825F}" type="datetimeFigureOut">
              <a:rPr lang="en-US" smtClean="0"/>
              <a:t>4/14/24</a:t>
            </a:fld>
            <a:endParaRPr lang="en-US"/>
          </a:p>
        </p:txBody>
      </p:sp>
      <p:sp>
        <p:nvSpPr>
          <p:cNvPr id="5" name="Footer Placeholder 4">
            <a:extLst>
              <a:ext uri="{FF2B5EF4-FFF2-40B4-BE49-F238E27FC236}">
                <a16:creationId xmlns:a16="http://schemas.microsoft.com/office/drawing/2014/main" id="{C8CCC662-8A13-7142-B887-DC2B62593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9552E0-F941-0349-AEBC-E609AA9EC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9A88D-35D2-CC49-ADDF-A302A892C88B}" type="slidenum">
              <a:rPr lang="en-US" smtClean="0"/>
              <a:t>‹#›</a:t>
            </a:fld>
            <a:endParaRPr lang="en-US"/>
          </a:p>
        </p:txBody>
      </p:sp>
    </p:spTree>
    <p:extLst>
      <p:ext uri="{BB962C8B-B14F-4D97-AF65-F5344CB8AC3E}">
        <p14:creationId xmlns:p14="http://schemas.microsoft.com/office/powerpoint/2010/main" val="319287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1524000" y="1769208"/>
            <a:ext cx="9771529" cy="2387600"/>
          </a:xfrm>
        </p:spPr>
        <p:txBody>
          <a:bodyPr>
            <a:normAutofit/>
          </a:bodyPr>
          <a:lstStyle/>
          <a:p>
            <a:r>
              <a:rPr lang="de-DE" b="1" i="0" dirty="0">
                <a:solidFill>
                  <a:srgbClr val="001141"/>
                </a:solidFill>
                <a:effectLst/>
              </a:rPr>
              <a:t>Was ist Forschungsethik</a:t>
            </a:r>
            <a:br>
              <a:rPr lang="de-DE" b="1" dirty="0">
                <a:solidFill>
                  <a:srgbClr val="001141"/>
                </a:solidFill>
              </a:rPr>
            </a:br>
            <a:r>
              <a:rPr lang="de-DE" b="1" i="0" dirty="0">
                <a:solidFill>
                  <a:srgbClr val="001141"/>
                </a:solidFill>
                <a:effectLst/>
              </a:rPr>
              <a:t> </a:t>
            </a:r>
            <a:r>
              <a:rPr lang="de-DE" sz="4400" b="1" dirty="0">
                <a:solidFill>
                  <a:srgbClr val="001141"/>
                </a:solidFill>
              </a:rPr>
              <a:t>E</a:t>
            </a:r>
            <a:r>
              <a:rPr lang="de-DE" sz="4400" b="1" i="0" dirty="0">
                <a:solidFill>
                  <a:srgbClr val="001141"/>
                </a:solidFill>
                <a:effectLst/>
              </a:rPr>
              <a:t>ine kurze Geschichte der Ethik(</a:t>
            </a:r>
            <a:r>
              <a:rPr lang="de-DE" sz="4400" b="1" i="0" dirty="0" err="1">
                <a:solidFill>
                  <a:srgbClr val="001141"/>
                </a:solidFill>
                <a:effectLst/>
              </a:rPr>
              <a:t>verstöße</a:t>
            </a:r>
            <a:r>
              <a:rPr lang="de-DE" sz="4400" b="1" i="0" dirty="0">
                <a:solidFill>
                  <a:srgbClr val="001141"/>
                </a:solidFill>
                <a:effectLst/>
              </a:rPr>
              <a:t>) in der Forschung </a:t>
            </a:r>
            <a:endParaRPr lang="de-DE" sz="4400" b="1" dirty="0"/>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1524000" y="4156808"/>
            <a:ext cx="9144000" cy="1655762"/>
          </a:xfrm>
        </p:spPr>
        <p:txBody>
          <a:bodyPr/>
          <a:lstStyle/>
          <a:p>
            <a:endParaRPr lang="en-US" dirty="0"/>
          </a:p>
          <a:p>
            <a:r>
              <a:rPr lang="en-US" dirty="0" err="1">
                <a:latin typeface="+mj-lt"/>
              </a:rPr>
              <a:t>Dr</a:t>
            </a:r>
            <a:r>
              <a:rPr lang="en-US" dirty="0">
                <a:latin typeface="+mj-lt"/>
              </a:rPr>
              <a:t> Steph </a:t>
            </a:r>
            <a:r>
              <a:rPr lang="en-US" dirty="0" err="1">
                <a:latin typeface="+mj-lt"/>
              </a:rPr>
              <a:t>Grohmann</a:t>
            </a:r>
            <a:endParaRPr lang="en-US" dirty="0">
              <a:latin typeface="+mj-lt"/>
            </a:endParaRPr>
          </a:p>
        </p:txBody>
      </p:sp>
      <p:pic>
        <p:nvPicPr>
          <p:cNvPr id="6" name="Picture 5">
            <a:extLst>
              <a:ext uri="{FF2B5EF4-FFF2-40B4-BE49-F238E27FC236}">
                <a16:creationId xmlns:a16="http://schemas.microsoft.com/office/drawing/2014/main" id="{BC9DD087-57E4-E205-B140-EC104D96E3AE}"/>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290261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120074" y="324113"/>
            <a:ext cx="9144000" cy="808038"/>
          </a:xfrm>
        </p:spPr>
        <p:txBody>
          <a:bodyPr>
            <a:normAutofit/>
          </a:bodyPr>
          <a:lstStyle/>
          <a:p>
            <a:r>
              <a:rPr lang="de-DE" sz="3200" b="1" dirty="0"/>
              <a:t>Menschenversuche im Nationalsozialismus</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14293" y="1558863"/>
            <a:ext cx="10409519" cy="4284134"/>
          </a:xfrm>
        </p:spPr>
        <p:txBody>
          <a:bodyPr>
            <a:normAutofit/>
          </a:bodyPr>
          <a:lstStyle/>
          <a:p>
            <a:pPr algn="l"/>
            <a:r>
              <a:rPr lang="de-AT" sz="2200" dirty="0">
                <a:latin typeface="+mj-lt"/>
              </a:rPr>
              <a:t>Während des Dritten Reiches wurden </a:t>
            </a:r>
            <a:r>
              <a:rPr lang="de-AT" sz="2200" b="1" dirty="0">
                <a:latin typeface="+mj-lt"/>
              </a:rPr>
              <a:t>mindestens 15,754 Menschen </a:t>
            </a:r>
            <a:r>
              <a:rPr lang="de-AT" sz="2200" dirty="0">
                <a:latin typeface="+mj-lt"/>
              </a:rPr>
              <a:t>von den Nazis im Zuge medizinischer Experimente in Konzentrationslagern und Kliniken ermordet. Eine unbekannte weit höhere Anzahl bleibt darüber hinaus undokumentiert. Darunter befanden sich 1500 Zwillingspaare von denen nur 200 überlebten. </a:t>
            </a:r>
          </a:p>
          <a:p>
            <a:pPr algn="l"/>
            <a:endParaRPr lang="de-AT" sz="2200" dirty="0">
              <a:latin typeface="+mj-lt"/>
            </a:endParaRPr>
          </a:p>
          <a:p>
            <a:pPr algn="l"/>
            <a:r>
              <a:rPr lang="de-AT" sz="2200" dirty="0">
                <a:latin typeface="+mj-lt"/>
              </a:rPr>
              <a:t>NS-Ärzte sahen in KZs „optimale Forschungsbedingungen“ (Brief von </a:t>
            </a:r>
            <a:r>
              <a:rPr lang="en-GB" sz="2200" b="0" i="0" dirty="0">
                <a:effectLst/>
                <a:latin typeface="+mj-lt"/>
              </a:rPr>
              <a:t>KZ-</a:t>
            </a:r>
            <a:r>
              <a:rPr lang="en-GB" sz="2200" b="0" i="0" dirty="0" err="1">
                <a:effectLst/>
                <a:latin typeface="+mj-lt"/>
              </a:rPr>
              <a:t>Arzt</a:t>
            </a:r>
            <a:r>
              <a:rPr lang="en-GB" sz="2200" b="0" i="0" dirty="0">
                <a:effectLst/>
                <a:latin typeface="+mj-lt"/>
              </a:rPr>
              <a:t> </a:t>
            </a:r>
            <a:r>
              <a:rPr lang="en-GB" sz="2200" b="0" i="0" u="none" strike="noStrike" dirty="0">
                <a:effectLst/>
                <a:latin typeface="+mj-lt"/>
              </a:rPr>
              <a:t>Sigmund Rascher</a:t>
            </a:r>
            <a:r>
              <a:rPr lang="en-GB" sz="2200" b="0" i="0" dirty="0">
                <a:effectLst/>
                <a:latin typeface="+mj-lt"/>
              </a:rPr>
              <a:t> an </a:t>
            </a:r>
            <a:r>
              <a:rPr lang="en-GB" sz="2200" b="0" i="0" u="none" strike="noStrike" dirty="0">
                <a:effectLst/>
                <a:latin typeface="+mj-lt"/>
              </a:rPr>
              <a:t>Himmler, 1941)</a:t>
            </a:r>
            <a:endParaRPr lang="de-AT" sz="2200" dirty="0">
              <a:latin typeface="+mj-lt"/>
            </a:endParaRPr>
          </a:p>
          <a:p>
            <a:pPr algn="l"/>
            <a:endParaRPr lang="de-AT" sz="2200" dirty="0">
              <a:latin typeface="+mj-lt"/>
            </a:endParaRPr>
          </a:p>
          <a:p>
            <a:pPr algn="l"/>
            <a:r>
              <a:rPr lang="de-AT" sz="2200" dirty="0">
                <a:latin typeface="+mj-lt"/>
              </a:rPr>
              <a:t>Unter den teils pseudowissenschaftlichen Experimenten waren Operationen, Amputationen und Transplantationen ohne Narkose,  Zufügen von Erfrierungen, Druckkammern, erzwungener Konsum von Drogen und Salzwasser, Infizieren mit Krankheitserregern, Zwangssterilisation und -Kastration und Elektroschocks. </a:t>
            </a:r>
            <a:endParaRPr lang="en-US" sz="2200" dirty="0">
              <a:latin typeface="+mj-lt"/>
            </a:endParaRPr>
          </a:p>
        </p:txBody>
      </p:sp>
      <p:pic>
        <p:nvPicPr>
          <p:cNvPr id="4" name="Picture 3">
            <a:extLst>
              <a:ext uri="{FF2B5EF4-FFF2-40B4-BE49-F238E27FC236}">
                <a16:creationId xmlns:a16="http://schemas.microsoft.com/office/drawing/2014/main" id="{A9C03FDB-34BB-0238-CBEC-D6DA3F16B877}"/>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126637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704097" y="360076"/>
            <a:ext cx="11751733" cy="808038"/>
          </a:xfrm>
        </p:spPr>
        <p:txBody>
          <a:bodyPr>
            <a:normAutofit/>
          </a:bodyPr>
          <a:lstStyle/>
          <a:p>
            <a:pPr algn="l"/>
            <a:r>
              <a:rPr lang="de-DE" sz="3200" b="1" dirty="0"/>
              <a:t>Der Nürnberger Ärzteprozess</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704097" y="1537063"/>
            <a:ext cx="4883844" cy="4284134"/>
          </a:xfrm>
        </p:spPr>
        <p:txBody>
          <a:bodyPr>
            <a:normAutofit/>
          </a:bodyPr>
          <a:lstStyle/>
          <a:p>
            <a:pPr algn="l"/>
            <a:r>
              <a:rPr lang="de-DE" b="0" dirty="0">
                <a:solidFill>
                  <a:srgbClr val="202122"/>
                </a:solidFill>
                <a:effectLst/>
                <a:latin typeface="+mj-lt"/>
              </a:rPr>
              <a:t>USA vs. Karl Brandt et al.</a:t>
            </a:r>
          </a:p>
          <a:p>
            <a:pPr algn="l"/>
            <a:endParaRPr lang="de-DE" b="0" dirty="0">
              <a:solidFill>
                <a:srgbClr val="202122"/>
              </a:solidFill>
              <a:effectLst/>
              <a:latin typeface="+mj-lt"/>
            </a:endParaRPr>
          </a:p>
          <a:p>
            <a:pPr algn="l"/>
            <a:r>
              <a:rPr lang="de-DE" dirty="0">
                <a:latin typeface="+mj-lt"/>
              </a:rPr>
              <a:t>Dezember 1946 bis August 1947</a:t>
            </a:r>
          </a:p>
          <a:p>
            <a:pPr algn="l"/>
            <a:endParaRPr lang="de-DE" dirty="0">
              <a:latin typeface="+mj-lt"/>
            </a:endParaRPr>
          </a:p>
          <a:p>
            <a:pPr algn="l"/>
            <a:r>
              <a:rPr lang="de-DE" dirty="0">
                <a:latin typeface="+mj-lt"/>
              </a:rPr>
              <a:t>Von 23 Angeklagten wurden sieben zum Tode verurteilt, sieben freigesprochen und der Rest zu Gefängnisstrafen von 10 Jahren bis lebenslänglich verurteilt. </a:t>
            </a:r>
          </a:p>
          <a:p>
            <a:pPr algn="l"/>
            <a:endParaRPr lang="de-DE" b="1" dirty="0">
              <a:latin typeface="+mj-lt"/>
            </a:endParaRPr>
          </a:p>
          <a:p>
            <a:endParaRPr lang="en-US" dirty="0"/>
          </a:p>
        </p:txBody>
      </p:sp>
      <p:pic>
        <p:nvPicPr>
          <p:cNvPr id="4" name="Picture 3">
            <a:extLst>
              <a:ext uri="{FF2B5EF4-FFF2-40B4-BE49-F238E27FC236}">
                <a16:creationId xmlns:a16="http://schemas.microsoft.com/office/drawing/2014/main" id="{28EF6AE3-A32D-3148-9D7A-1F3D4BA869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9841" y="1435833"/>
            <a:ext cx="5529302" cy="4676730"/>
          </a:xfrm>
          <a:prstGeom prst="rect">
            <a:avLst/>
          </a:prstGeom>
        </p:spPr>
      </p:pic>
      <p:sp>
        <p:nvSpPr>
          <p:cNvPr id="5" name="TextBox 4">
            <a:extLst>
              <a:ext uri="{FF2B5EF4-FFF2-40B4-BE49-F238E27FC236}">
                <a16:creationId xmlns:a16="http://schemas.microsoft.com/office/drawing/2014/main" id="{862339AA-AECE-214A-B6DA-3C2CED6D74E0}"/>
              </a:ext>
            </a:extLst>
          </p:cNvPr>
          <p:cNvSpPr txBox="1"/>
          <p:nvPr/>
        </p:nvSpPr>
        <p:spPr>
          <a:xfrm>
            <a:off x="5849841" y="6190147"/>
            <a:ext cx="4883844" cy="307777"/>
          </a:xfrm>
          <a:prstGeom prst="rect">
            <a:avLst/>
          </a:prstGeom>
          <a:noFill/>
        </p:spPr>
        <p:txBody>
          <a:bodyPr wrap="square" rtlCol="0">
            <a:spAutoFit/>
          </a:bodyPr>
          <a:lstStyle/>
          <a:p>
            <a:r>
              <a:rPr lang="en-US" sz="1400" dirty="0">
                <a:latin typeface="+mj-lt"/>
              </a:rPr>
              <a:t>Image credit: Wikimedia commons</a:t>
            </a:r>
          </a:p>
        </p:txBody>
      </p:sp>
      <p:pic>
        <p:nvPicPr>
          <p:cNvPr id="6" name="Picture 5">
            <a:extLst>
              <a:ext uri="{FF2B5EF4-FFF2-40B4-BE49-F238E27FC236}">
                <a16:creationId xmlns:a16="http://schemas.microsoft.com/office/drawing/2014/main" id="{591D1664-0261-7EF2-3CD3-D362F7DF86C2}"/>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17364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2608700" y="286046"/>
            <a:ext cx="11751733" cy="808038"/>
          </a:xfrm>
        </p:spPr>
        <p:txBody>
          <a:bodyPr>
            <a:normAutofit/>
          </a:bodyPr>
          <a:lstStyle/>
          <a:p>
            <a:r>
              <a:rPr lang="en-US" sz="3200" b="1" dirty="0"/>
              <a:t>Der </a:t>
            </a:r>
            <a:r>
              <a:rPr lang="en-US" sz="3200" b="1" dirty="0" err="1"/>
              <a:t>Nürnberger</a:t>
            </a:r>
            <a:r>
              <a:rPr lang="en-US" sz="3200" b="1" dirty="0"/>
              <a:t> </a:t>
            </a:r>
            <a:r>
              <a:rPr lang="en-US" sz="3200" b="1" dirty="0" err="1"/>
              <a:t>Ärzteprozess</a:t>
            </a:r>
            <a:endParaRPr lang="en-US" sz="3200" b="1" dirty="0"/>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524933" y="1405466"/>
            <a:ext cx="5791200" cy="4284134"/>
          </a:xfrm>
        </p:spPr>
        <p:txBody>
          <a:bodyPr>
            <a:normAutofit/>
          </a:bodyPr>
          <a:lstStyle/>
          <a:p>
            <a:endParaRPr lang="en-US" dirty="0"/>
          </a:p>
          <a:p>
            <a:endParaRPr lang="en-US" dirty="0"/>
          </a:p>
          <a:p>
            <a:endParaRPr lang="en-US" b="1" dirty="0"/>
          </a:p>
          <a:p>
            <a:endParaRPr lang="en-US" dirty="0"/>
          </a:p>
          <a:p>
            <a:endParaRPr lang="en-US" dirty="0"/>
          </a:p>
        </p:txBody>
      </p:sp>
      <p:sp>
        <p:nvSpPr>
          <p:cNvPr id="5" name="TextBox 4">
            <a:extLst>
              <a:ext uri="{FF2B5EF4-FFF2-40B4-BE49-F238E27FC236}">
                <a16:creationId xmlns:a16="http://schemas.microsoft.com/office/drawing/2014/main" id="{862339AA-AECE-214A-B6DA-3C2CED6D74E0}"/>
              </a:ext>
            </a:extLst>
          </p:cNvPr>
          <p:cNvSpPr txBox="1"/>
          <p:nvPr/>
        </p:nvSpPr>
        <p:spPr>
          <a:xfrm>
            <a:off x="8032113" y="5826463"/>
            <a:ext cx="4883844" cy="307777"/>
          </a:xfrm>
          <a:prstGeom prst="rect">
            <a:avLst/>
          </a:prstGeom>
          <a:noFill/>
        </p:spPr>
        <p:txBody>
          <a:bodyPr wrap="square" rtlCol="0">
            <a:spAutoFit/>
          </a:bodyPr>
          <a:lstStyle/>
          <a:p>
            <a:r>
              <a:rPr lang="en-US" sz="1400" dirty="0">
                <a:latin typeface="+mj-lt"/>
              </a:rPr>
              <a:t>Karl Brandt. Image credit: Wikimedia commons</a:t>
            </a:r>
          </a:p>
        </p:txBody>
      </p:sp>
      <p:pic>
        <p:nvPicPr>
          <p:cNvPr id="6" name="Picture 5">
            <a:extLst>
              <a:ext uri="{FF2B5EF4-FFF2-40B4-BE49-F238E27FC236}">
                <a16:creationId xmlns:a16="http://schemas.microsoft.com/office/drawing/2014/main" id="{591D1664-0261-7EF2-3CD3-D362F7DF86C2}"/>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8" name="Picture 7">
            <a:extLst>
              <a:ext uri="{FF2B5EF4-FFF2-40B4-BE49-F238E27FC236}">
                <a16:creationId xmlns:a16="http://schemas.microsoft.com/office/drawing/2014/main" id="{34D884BC-59AC-BD52-8D94-351F2EF873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7338" y="1538724"/>
            <a:ext cx="3258072" cy="4150876"/>
          </a:xfrm>
          <a:prstGeom prst="rect">
            <a:avLst/>
          </a:prstGeom>
        </p:spPr>
      </p:pic>
      <p:sp>
        <p:nvSpPr>
          <p:cNvPr id="10" name="TextBox 9">
            <a:extLst>
              <a:ext uri="{FF2B5EF4-FFF2-40B4-BE49-F238E27FC236}">
                <a16:creationId xmlns:a16="http://schemas.microsoft.com/office/drawing/2014/main" id="{B412950D-83A1-8CA9-2FCF-65DCD966B4B0}"/>
              </a:ext>
            </a:extLst>
          </p:cNvPr>
          <p:cNvSpPr txBox="1"/>
          <p:nvPr/>
        </p:nvSpPr>
        <p:spPr>
          <a:xfrm>
            <a:off x="931332" y="1414007"/>
            <a:ext cx="6688667" cy="4619854"/>
          </a:xfrm>
          <a:prstGeom prst="rect">
            <a:avLst/>
          </a:prstGeom>
          <a:noFill/>
        </p:spPr>
        <p:txBody>
          <a:bodyPr wrap="square">
            <a:spAutoFit/>
          </a:bodyPr>
          <a:lstStyle/>
          <a:p>
            <a:pPr>
              <a:lnSpc>
                <a:spcPct val="150000"/>
              </a:lnSpc>
            </a:pPr>
            <a:r>
              <a:rPr lang="en-GB" b="0" i="0" dirty="0">
                <a:solidFill>
                  <a:srgbClr val="202122"/>
                </a:solidFill>
                <a:effectLst/>
                <a:latin typeface="+mj-lt"/>
              </a:rPr>
              <a:t>"The defendants in this case are charged with murders, tortures, and other atrocities committed in the name of medical science. The victims of these crimes are numbered in the hundreds of thousands. A handful only are still alive; a few of the survivors will appear in this courtroom. But most of these miserable victims were slaughtered outright or died in the course of the tortures to which they were subjected. For the most part they are nameless dead. To their murderers, these wretched people were not individuals at all. They came in wholesale lots and were treated worse than animals.”</a:t>
            </a:r>
          </a:p>
          <a:p>
            <a:pPr>
              <a:lnSpc>
                <a:spcPct val="150000"/>
              </a:lnSpc>
            </a:pPr>
            <a:endParaRPr lang="en-GB" b="0" i="0" dirty="0">
              <a:solidFill>
                <a:srgbClr val="202122"/>
              </a:solidFill>
              <a:effectLst/>
              <a:latin typeface="+mj-lt"/>
            </a:endParaRPr>
          </a:p>
          <a:p>
            <a:pPr>
              <a:lnSpc>
                <a:spcPct val="150000"/>
              </a:lnSpc>
            </a:pPr>
            <a:r>
              <a:rPr lang="en-GB" dirty="0">
                <a:solidFill>
                  <a:srgbClr val="202122"/>
                </a:solidFill>
                <a:latin typeface="+mj-lt"/>
              </a:rPr>
              <a:t>Telford Taylor, </a:t>
            </a:r>
            <a:r>
              <a:rPr lang="en-GB" b="0" i="0" dirty="0">
                <a:solidFill>
                  <a:srgbClr val="202122"/>
                </a:solidFill>
                <a:effectLst/>
                <a:latin typeface="+mj-lt"/>
              </a:rPr>
              <a:t>Chief of Counsel for the Prosecution</a:t>
            </a:r>
            <a:endParaRPr lang="en-AT" dirty="0">
              <a:latin typeface="+mj-lt"/>
            </a:endParaRPr>
          </a:p>
        </p:txBody>
      </p:sp>
    </p:spTree>
    <p:extLst>
      <p:ext uri="{BB962C8B-B14F-4D97-AF65-F5344CB8AC3E}">
        <p14:creationId xmlns:p14="http://schemas.microsoft.com/office/powerpoint/2010/main" val="13054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2608700" y="286046"/>
            <a:ext cx="11751733" cy="808038"/>
          </a:xfrm>
        </p:spPr>
        <p:txBody>
          <a:bodyPr>
            <a:normAutofit/>
          </a:bodyPr>
          <a:lstStyle/>
          <a:p>
            <a:r>
              <a:rPr lang="de-DE" sz="3200" b="1" dirty="0"/>
              <a:t>Der Nürnberger Ärzteprozess</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524933" y="1405466"/>
            <a:ext cx="5791200" cy="4284134"/>
          </a:xfrm>
        </p:spPr>
        <p:txBody>
          <a:bodyPr>
            <a:normAutofit/>
          </a:bodyPr>
          <a:lstStyle/>
          <a:p>
            <a:endParaRPr lang="en-US" dirty="0"/>
          </a:p>
          <a:p>
            <a:endParaRPr lang="en-US" dirty="0"/>
          </a:p>
          <a:p>
            <a:endParaRPr lang="en-US" b="1" dirty="0"/>
          </a:p>
          <a:p>
            <a:endParaRPr lang="en-US" dirty="0"/>
          </a:p>
          <a:p>
            <a:endParaRPr lang="en-US" dirty="0"/>
          </a:p>
        </p:txBody>
      </p:sp>
      <p:sp>
        <p:nvSpPr>
          <p:cNvPr id="5" name="TextBox 4">
            <a:extLst>
              <a:ext uri="{FF2B5EF4-FFF2-40B4-BE49-F238E27FC236}">
                <a16:creationId xmlns:a16="http://schemas.microsoft.com/office/drawing/2014/main" id="{862339AA-AECE-214A-B6DA-3C2CED6D74E0}"/>
              </a:ext>
            </a:extLst>
          </p:cNvPr>
          <p:cNvSpPr txBox="1"/>
          <p:nvPr/>
        </p:nvSpPr>
        <p:spPr>
          <a:xfrm>
            <a:off x="8032113" y="5826463"/>
            <a:ext cx="4883844" cy="307777"/>
          </a:xfrm>
          <a:prstGeom prst="rect">
            <a:avLst/>
          </a:prstGeom>
          <a:noFill/>
        </p:spPr>
        <p:txBody>
          <a:bodyPr wrap="square" rtlCol="0">
            <a:spAutoFit/>
          </a:bodyPr>
          <a:lstStyle/>
          <a:p>
            <a:r>
              <a:rPr lang="en-US" sz="1400" dirty="0">
                <a:latin typeface="+mj-lt"/>
              </a:rPr>
              <a:t>Karl Gebhardt. Image credit: Wikimedia commons</a:t>
            </a:r>
          </a:p>
        </p:txBody>
      </p:sp>
      <p:pic>
        <p:nvPicPr>
          <p:cNvPr id="6" name="Picture 5">
            <a:extLst>
              <a:ext uri="{FF2B5EF4-FFF2-40B4-BE49-F238E27FC236}">
                <a16:creationId xmlns:a16="http://schemas.microsoft.com/office/drawing/2014/main" id="{591D1664-0261-7EF2-3CD3-D362F7DF86C2}"/>
              </a:ext>
            </a:extLst>
          </p:cNvPr>
          <p:cNvPicPr>
            <a:picLocks noChangeAspect="1"/>
          </p:cNvPicPr>
          <p:nvPr/>
        </p:nvPicPr>
        <p:blipFill>
          <a:blip r:embed="rId3"/>
          <a:stretch>
            <a:fillRect/>
          </a:stretch>
        </p:blipFill>
        <p:spPr>
          <a:xfrm>
            <a:off x="9023926" y="173318"/>
            <a:ext cx="2900219" cy="938306"/>
          </a:xfrm>
          <a:prstGeom prst="rect">
            <a:avLst/>
          </a:prstGeom>
        </p:spPr>
      </p:pic>
      <p:sp>
        <p:nvSpPr>
          <p:cNvPr id="10" name="TextBox 9">
            <a:extLst>
              <a:ext uri="{FF2B5EF4-FFF2-40B4-BE49-F238E27FC236}">
                <a16:creationId xmlns:a16="http://schemas.microsoft.com/office/drawing/2014/main" id="{B412950D-83A1-8CA9-2FCF-65DCD966B4B0}"/>
              </a:ext>
            </a:extLst>
          </p:cNvPr>
          <p:cNvSpPr txBox="1"/>
          <p:nvPr/>
        </p:nvSpPr>
        <p:spPr>
          <a:xfrm>
            <a:off x="772307" y="1405466"/>
            <a:ext cx="6079068" cy="4154984"/>
          </a:xfrm>
          <a:prstGeom prst="rect">
            <a:avLst/>
          </a:prstGeom>
          <a:noFill/>
        </p:spPr>
        <p:txBody>
          <a:bodyPr wrap="square">
            <a:spAutoFit/>
          </a:bodyPr>
          <a:lstStyle/>
          <a:p>
            <a:pPr algn="l"/>
            <a:r>
              <a:rPr lang="de-DE" sz="2400" b="0" i="0" dirty="0">
                <a:effectLst/>
                <a:latin typeface="+mj-lt"/>
              </a:rPr>
              <a:t>Der Angeklagte </a:t>
            </a:r>
            <a:r>
              <a:rPr lang="de-DE" sz="2400" b="0" i="0" u="none" strike="noStrike" dirty="0">
                <a:effectLst/>
                <a:latin typeface="+mj-lt"/>
              </a:rPr>
              <a:t>Karl Gebhardt sagte </a:t>
            </a:r>
            <a:r>
              <a:rPr lang="de-DE" sz="2400" u="none" strike="noStrike" dirty="0">
                <a:latin typeface="+mj-lt"/>
              </a:rPr>
              <a:t>im </a:t>
            </a:r>
            <a:r>
              <a:rPr lang="de-DE" sz="2400" dirty="0">
                <a:latin typeface="+mj-lt"/>
              </a:rPr>
              <a:t>P</a:t>
            </a:r>
            <a:r>
              <a:rPr lang="de-DE" sz="2400" u="none" strike="noStrike" dirty="0">
                <a:latin typeface="+mj-lt"/>
              </a:rPr>
              <a:t>rozess</a:t>
            </a:r>
            <a:r>
              <a:rPr lang="de-DE" sz="2400" b="0" i="0" dirty="0">
                <a:effectLst/>
                <a:latin typeface="+mj-lt"/>
              </a:rPr>
              <a:t>: </a:t>
            </a:r>
          </a:p>
          <a:p>
            <a:pPr algn="l"/>
            <a:endParaRPr lang="de-DE" sz="2400" dirty="0">
              <a:latin typeface="+mj-lt"/>
            </a:endParaRPr>
          </a:p>
          <a:p>
            <a:pPr algn="l"/>
            <a:r>
              <a:rPr lang="de-DE" sz="2400" b="0" i="0" dirty="0">
                <a:effectLst/>
                <a:latin typeface="+mj-lt"/>
              </a:rPr>
              <a:t>„So hat mir, wie ich mich bemühte zu zeigen, das Dritte Reich […] auf ärztlichem Gebiete eine große Chance gegeben. Ich habe die Chance genutzt.“</a:t>
            </a:r>
            <a:endParaRPr lang="de-DE" sz="2400" dirty="0">
              <a:latin typeface="+mj-lt"/>
            </a:endParaRPr>
          </a:p>
          <a:p>
            <a:pPr algn="l"/>
            <a:endParaRPr lang="de-DE" sz="2400" dirty="0">
              <a:latin typeface="+mj-lt"/>
            </a:endParaRPr>
          </a:p>
          <a:p>
            <a:pPr algn="l"/>
            <a:endParaRPr lang="de-DE" sz="2400" dirty="0">
              <a:latin typeface="+mj-lt"/>
            </a:endParaRPr>
          </a:p>
          <a:p>
            <a:pPr algn="l"/>
            <a:r>
              <a:rPr lang="de-DE" sz="2400" dirty="0">
                <a:latin typeface="+mj-lt"/>
              </a:rPr>
              <a:t>Sein Todesurteil wurde zusammen mit dem der sechs anderen Verurteilten am  am 2. Juni 1948 im Gefängnis Landsberg vollstreckt. </a:t>
            </a:r>
          </a:p>
        </p:txBody>
      </p:sp>
      <p:pic>
        <p:nvPicPr>
          <p:cNvPr id="4" name="Picture 3">
            <a:extLst>
              <a:ext uri="{FF2B5EF4-FFF2-40B4-BE49-F238E27FC236}">
                <a16:creationId xmlns:a16="http://schemas.microsoft.com/office/drawing/2014/main" id="{425D6592-B394-0557-2672-B08FB6943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02232" y="1261533"/>
            <a:ext cx="3158435" cy="4572000"/>
          </a:xfrm>
          <a:prstGeom prst="rect">
            <a:avLst/>
          </a:prstGeom>
        </p:spPr>
      </p:pic>
    </p:spTree>
    <p:extLst>
      <p:ext uri="{BB962C8B-B14F-4D97-AF65-F5344CB8AC3E}">
        <p14:creationId xmlns:p14="http://schemas.microsoft.com/office/powerpoint/2010/main" val="200060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D5EA97-A426-5B0E-BD23-7E8AF33731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5950" y="2828737"/>
            <a:ext cx="2257282" cy="3327401"/>
          </a:xfrm>
          <a:prstGeom prst="rect">
            <a:avLst/>
          </a:prstGeom>
        </p:spPr>
      </p:pic>
      <p:sp>
        <p:nvSpPr>
          <p:cNvPr id="2" name="Title 1">
            <a:extLst>
              <a:ext uri="{FF2B5EF4-FFF2-40B4-BE49-F238E27FC236}">
                <a16:creationId xmlns:a16="http://schemas.microsoft.com/office/drawing/2014/main" id="{D36CBBD6-894A-6544-942E-2871324FDA3B}"/>
              </a:ext>
            </a:extLst>
          </p:cNvPr>
          <p:cNvSpPr>
            <a:spLocks noGrp="1"/>
          </p:cNvSpPr>
          <p:nvPr>
            <p:ph type="title"/>
          </p:nvPr>
        </p:nvSpPr>
        <p:spPr>
          <a:xfrm>
            <a:off x="838200" y="365126"/>
            <a:ext cx="10515600" cy="1023408"/>
          </a:xfrm>
        </p:spPr>
        <p:txBody>
          <a:bodyPr>
            <a:normAutofit/>
          </a:bodyPr>
          <a:lstStyle/>
          <a:p>
            <a:r>
              <a:rPr lang="en-US" sz="3200" b="1" dirty="0"/>
              <a:t>Der </a:t>
            </a:r>
            <a:r>
              <a:rPr lang="en-US" sz="3200" b="1" dirty="0" err="1"/>
              <a:t>Nürnberger</a:t>
            </a:r>
            <a:r>
              <a:rPr lang="en-US" sz="3200" b="1" dirty="0"/>
              <a:t> </a:t>
            </a:r>
            <a:r>
              <a:rPr lang="en-US" sz="3200" b="1" dirty="0" err="1"/>
              <a:t>Kodex</a:t>
            </a:r>
            <a:endParaRPr lang="en-US" sz="3200" b="1" dirty="0"/>
          </a:p>
        </p:txBody>
      </p:sp>
      <p:sp>
        <p:nvSpPr>
          <p:cNvPr id="3" name="Content Placeholder 2">
            <a:extLst>
              <a:ext uri="{FF2B5EF4-FFF2-40B4-BE49-F238E27FC236}">
                <a16:creationId xmlns:a16="http://schemas.microsoft.com/office/drawing/2014/main" id="{55684206-AE28-6349-8619-C60BC870340C}"/>
              </a:ext>
            </a:extLst>
          </p:cNvPr>
          <p:cNvSpPr>
            <a:spLocks noGrp="1"/>
          </p:cNvSpPr>
          <p:nvPr>
            <p:ph idx="1"/>
          </p:nvPr>
        </p:nvSpPr>
        <p:spPr>
          <a:xfrm>
            <a:off x="838201" y="1388534"/>
            <a:ext cx="5888726" cy="5997575"/>
          </a:xfrm>
        </p:spPr>
        <p:txBody>
          <a:bodyPr>
            <a:normAutofit/>
          </a:bodyPr>
          <a:lstStyle/>
          <a:p>
            <a:pPr marL="0" indent="0">
              <a:buNone/>
            </a:pPr>
            <a:r>
              <a:rPr lang="de-DE" sz="2200" dirty="0">
                <a:latin typeface="+mj-lt"/>
              </a:rPr>
              <a:t>Im Zuge des Prozesses wurde der erste allgemein verbindliche Kodex der  Forschungsethik formuliert. </a:t>
            </a:r>
          </a:p>
          <a:p>
            <a:pPr marL="0" indent="0">
              <a:buNone/>
            </a:pPr>
            <a:endParaRPr lang="de-DE" sz="2200" dirty="0">
              <a:latin typeface="+mj-lt"/>
            </a:endParaRPr>
          </a:p>
          <a:p>
            <a:pPr marL="0" indent="0">
              <a:buNone/>
            </a:pPr>
            <a:r>
              <a:rPr lang="de-DE" sz="2200" dirty="0" err="1">
                <a:latin typeface="+mj-lt"/>
              </a:rPr>
              <a:t>Dr</a:t>
            </a:r>
            <a:r>
              <a:rPr lang="de-DE" sz="2200" dirty="0">
                <a:latin typeface="+mj-lt"/>
              </a:rPr>
              <a:t> </a:t>
            </a:r>
            <a:r>
              <a:rPr lang="de-DE" sz="2200" b="1" dirty="0">
                <a:latin typeface="+mj-lt"/>
              </a:rPr>
              <a:t>Andrew Conway Ivy und </a:t>
            </a:r>
            <a:r>
              <a:rPr lang="de-DE" sz="2200" b="1" dirty="0" err="1">
                <a:latin typeface="+mj-lt"/>
              </a:rPr>
              <a:t>Dr</a:t>
            </a:r>
            <a:r>
              <a:rPr lang="de-DE" sz="2200" b="1" dirty="0">
                <a:latin typeface="+mj-lt"/>
              </a:rPr>
              <a:t> Leo Alexander</a:t>
            </a:r>
            <a:r>
              <a:rPr lang="de-DE" sz="2200" dirty="0">
                <a:latin typeface="+mj-lt"/>
              </a:rPr>
              <a:t>, medizinische Experten für die Anklage, formulierten ihn als Reaktion auf die Verteidigungsversuche der NS Ärzte. Er umfasste ursprünglich sechs Punkte für legitime medizinische Forschung, die später auf 10 erweitert wurden. </a:t>
            </a:r>
          </a:p>
          <a:p>
            <a:pPr marL="0" indent="0">
              <a:buNone/>
            </a:pPr>
            <a:endParaRPr lang="de-DE" sz="2200" dirty="0">
              <a:latin typeface="+mj-lt"/>
            </a:endParaRPr>
          </a:p>
          <a:p>
            <a:pPr marL="0" indent="0">
              <a:buNone/>
            </a:pPr>
            <a:r>
              <a:rPr lang="de-DE" sz="2200" dirty="0">
                <a:latin typeface="+mj-lt"/>
              </a:rPr>
              <a:t>Die sechs ursprünglichen Punkte wurden den Urteilen vorangestellt. </a:t>
            </a:r>
          </a:p>
          <a:p>
            <a:pPr marL="0" indent="0">
              <a:buNone/>
            </a:pPr>
            <a:endParaRPr lang="en-US" baseline="30000" dirty="0"/>
          </a:p>
          <a:p>
            <a:endParaRPr lang="en-US" dirty="0"/>
          </a:p>
          <a:p>
            <a:endParaRPr lang="en-US" dirty="0"/>
          </a:p>
        </p:txBody>
      </p:sp>
      <p:pic>
        <p:nvPicPr>
          <p:cNvPr id="5" name="Picture 4">
            <a:extLst>
              <a:ext uri="{FF2B5EF4-FFF2-40B4-BE49-F238E27FC236}">
                <a16:creationId xmlns:a16="http://schemas.microsoft.com/office/drawing/2014/main" id="{11124893-3968-BBD9-2E71-64511DCDD52E}"/>
              </a:ext>
            </a:extLst>
          </p:cNvPr>
          <p:cNvPicPr>
            <a:picLocks noChangeAspect="1"/>
          </p:cNvPicPr>
          <p:nvPr/>
        </p:nvPicPr>
        <p:blipFill>
          <a:blip r:embed="rId4"/>
          <a:stretch>
            <a:fillRect/>
          </a:stretch>
        </p:blipFill>
        <p:spPr>
          <a:xfrm>
            <a:off x="9023926" y="173318"/>
            <a:ext cx="2900219" cy="938306"/>
          </a:xfrm>
          <a:prstGeom prst="rect">
            <a:avLst/>
          </a:prstGeom>
        </p:spPr>
      </p:pic>
      <p:pic>
        <p:nvPicPr>
          <p:cNvPr id="6" name="Picture 5">
            <a:extLst>
              <a:ext uri="{FF2B5EF4-FFF2-40B4-BE49-F238E27FC236}">
                <a16:creationId xmlns:a16="http://schemas.microsoft.com/office/drawing/2014/main" id="{B20733F5-FD33-1639-2FAA-EAA5B7D427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7271" y="1497011"/>
            <a:ext cx="2298700" cy="3327400"/>
          </a:xfrm>
          <a:prstGeom prst="rect">
            <a:avLst/>
          </a:prstGeom>
        </p:spPr>
      </p:pic>
      <p:sp>
        <p:nvSpPr>
          <p:cNvPr id="8" name="TextBox 7">
            <a:extLst>
              <a:ext uri="{FF2B5EF4-FFF2-40B4-BE49-F238E27FC236}">
                <a16:creationId xmlns:a16="http://schemas.microsoft.com/office/drawing/2014/main" id="{3C922D8C-2362-CA77-0393-DC88DC3C7B96}"/>
              </a:ext>
            </a:extLst>
          </p:cNvPr>
          <p:cNvSpPr txBox="1"/>
          <p:nvPr/>
        </p:nvSpPr>
        <p:spPr>
          <a:xfrm>
            <a:off x="7297271" y="4811000"/>
            <a:ext cx="1726655" cy="369332"/>
          </a:xfrm>
          <a:prstGeom prst="rect">
            <a:avLst/>
          </a:prstGeom>
          <a:noFill/>
        </p:spPr>
        <p:txBody>
          <a:bodyPr wrap="square" rtlCol="0">
            <a:spAutoFit/>
          </a:bodyPr>
          <a:lstStyle/>
          <a:p>
            <a:r>
              <a:rPr lang="en-AT" dirty="0"/>
              <a:t>Andrew Ivy</a:t>
            </a:r>
          </a:p>
        </p:txBody>
      </p:sp>
      <p:sp>
        <p:nvSpPr>
          <p:cNvPr id="9" name="TextBox 8">
            <a:extLst>
              <a:ext uri="{FF2B5EF4-FFF2-40B4-BE49-F238E27FC236}">
                <a16:creationId xmlns:a16="http://schemas.microsoft.com/office/drawing/2014/main" id="{9232DA2B-138E-0B99-46CE-C201A1C72937}"/>
              </a:ext>
            </a:extLst>
          </p:cNvPr>
          <p:cNvSpPr txBox="1"/>
          <p:nvPr/>
        </p:nvSpPr>
        <p:spPr>
          <a:xfrm>
            <a:off x="9505950" y="6172192"/>
            <a:ext cx="1726655" cy="369332"/>
          </a:xfrm>
          <a:prstGeom prst="rect">
            <a:avLst/>
          </a:prstGeom>
          <a:noFill/>
        </p:spPr>
        <p:txBody>
          <a:bodyPr wrap="square" rtlCol="0">
            <a:spAutoFit/>
          </a:bodyPr>
          <a:lstStyle/>
          <a:p>
            <a:r>
              <a:rPr lang="en-AT" dirty="0"/>
              <a:t>Leo Alexander</a:t>
            </a:r>
          </a:p>
        </p:txBody>
      </p:sp>
    </p:spTree>
    <p:extLst>
      <p:ext uri="{BB962C8B-B14F-4D97-AF65-F5344CB8AC3E}">
        <p14:creationId xmlns:p14="http://schemas.microsoft.com/office/powerpoint/2010/main" val="320308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9FA4D-20A9-6949-9482-8042B0871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3525" y="275401"/>
            <a:ext cx="9763142" cy="6345532"/>
          </a:xfrm>
          <a:prstGeom prst="rect">
            <a:avLst/>
          </a:prstGeom>
        </p:spPr>
      </p:pic>
      <p:pic>
        <p:nvPicPr>
          <p:cNvPr id="2" name="Picture 1">
            <a:extLst>
              <a:ext uri="{FF2B5EF4-FFF2-40B4-BE49-F238E27FC236}">
                <a16:creationId xmlns:a16="http://schemas.microsoft.com/office/drawing/2014/main" id="{10110ADC-0D2C-C650-9BB7-CBDB04FB257E}"/>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396263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110ADC-0D2C-C650-9BB7-CBDB04FB257E}"/>
              </a:ext>
            </a:extLst>
          </p:cNvPr>
          <p:cNvPicPr>
            <a:picLocks noChangeAspect="1"/>
          </p:cNvPicPr>
          <p:nvPr/>
        </p:nvPicPr>
        <p:blipFill>
          <a:blip r:embed="rId3"/>
          <a:stretch>
            <a:fillRect/>
          </a:stretch>
        </p:blipFill>
        <p:spPr>
          <a:xfrm>
            <a:off x="9023926" y="173318"/>
            <a:ext cx="2900219" cy="938306"/>
          </a:xfrm>
          <a:prstGeom prst="rect">
            <a:avLst/>
          </a:prstGeom>
        </p:spPr>
      </p:pic>
      <p:sp>
        <p:nvSpPr>
          <p:cNvPr id="5" name="Title 1">
            <a:extLst>
              <a:ext uri="{FF2B5EF4-FFF2-40B4-BE49-F238E27FC236}">
                <a16:creationId xmlns:a16="http://schemas.microsoft.com/office/drawing/2014/main" id="{33FBA5E8-4F17-8701-2BDE-E3292BE9B581}"/>
              </a:ext>
            </a:extLst>
          </p:cNvPr>
          <p:cNvSpPr>
            <a:spLocks noGrp="1"/>
          </p:cNvSpPr>
          <p:nvPr>
            <p:ph type="title"/>
          </p:nvPr>
        </p:nvSpPr>
        <p:spPr>
          <a:xfrm>
            <a:off x="838200" y="365126"/>
            <a:ext cx="10515600" cy="1023408"/>
          </a:xfrm>
        </p:spPr>
        <p:txBody>
          <a:bodyPr>
            <a:normAutofit/>
          </a:bodyPr>
          <a:lstStyle/>
          <a:p>
            <a:r>
              <a:rPr lang="en-US" sz="3200" b="1" dirty="0"/>
              <a:t>Der </a:t>
            </a:r>
            <a:r>
              <a:rPr lang="en-US" sz="3200" b="1" dirty="0" err="1"/>
              <a:t>Nürnberger</a:t>
            </a:r>
            <a:r>
              <a:rPr lang="en-US" sz="3200" b="1" dirty="0"/>
              <a:t> </a:t>
            </a:r>
            <a:r>
              <a:rPr lang="en-US" sz="3200" b="1" dirty="0" err="1"/>
              <a:t>Kodex</a:t>
            </a:r>
            <a:endParaRPr lang="en-US" sz="3200" b="1" dirty="0"/>
          </a:p>
        </p:txBody>
      </p:sp>
      <p:pic>
        <p:nvPicPr>
          <p:cNvPr id="6" name="Picture 5">
            <a:extLst>
              <a:ext uri="{FF2B5EF4-FFF2-40B4-BE49-F238E27FC236}">
                <a16:creationId xmlns:a16="http://schemas.microsoft.com/office/drawing/2014/main" id="{98F2DBD1-ED1C-A58C-792B-8563243CA9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3284" y="1580342"/>
            <a:ext cx="11040833" cy="4234360"/>
          </a:xfrm>
          <a:prstGeom prst="rect">
            <a:avLst/>
          </a:prstGeom>
        </p:spPr>
      </p:pic>
    </p:spTree>
    <p:extLst>
      <p:ext uri="{BB962C8B-B14F-4D97-AF65-F5344CB8AC3E}">
        <p14:creationId xmlns:p14="http://schemas.microsoft.com/office/powerpoint/2010/main" val="19595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110ADC-0D2C-C650-9BB7-CBDB04FB257E}"/>
              </a:ext>
            </a:extLst>
          </p:cNvPr>
          <p:cNvPicPr>
            <a:picLocks noChangeAspect="1"/>
          </p:cNvPicPr>
          <p:nvPr/>
        </p:nvPicPr>
        <p:blipFill>
          <a:blip r:embed="rId3"/>
          <a:stretch>
            <a:fillRect/>
          </a:stretch>
        </p:blipFill>
        <p:spPr>
          <a:xfrm>
            <a:off x="9023926" y="173318"/>
            <a:ext cx="2900219" cy="938306"/>
          </a:xfrm>
          <a:prstGeom prst="rect">
            <a:avLst/>
          </a:prstGeom>
        </p:spPr>
      </p:pic>
      <p:sp>
        <p:nvSpPr>
          <p:cNvPr id="5" name="Title 1">
            <a:extLst>
              <a:ext uri="{FF2B5EF4-FFF2-40B4-BE49-F238E27FC236}">
                <a16:creationId xmlns:a16="http://schemas.microsoft.com/office/drawing/2014/main" id="{33FBA5E8-4F17-8701-2BDE-E3292BE9B581}"/>
              </a:ext>
            </a:extLst>
          </p:cNvPr>
          <p:cNvSpPr>
            <a:spLocks noGrp="1"/>
          </p:cNvSpPr>
          <p:nvPr>
            <p:ph type="title"/>
          </p:nvPr>
        </p:nvSpPr>
        <p:spPr>
          <a:xfrm>
            <a:off x="838200" y="365126"/>
            <a:ext cx="10515600" cy="1023408"/>
          </a:xfrm>
        </p:spPr>
        <p:txBody>
          <a:bodyPr>
            <a:normAutofit/>
          </a:bodyPr>
          <a:lstStyle/>
          <a:p>
            <a:r>
              <a:rPr lang="en-US" sz="3200" b="1" dirty="0"/>
              <a:t>Der </a:t>
            </a:r>
            <a:r>
              <a:rPr lang="en-US" sz="3200" b="1" dirty="0" err="1"/>
              <a:t>Nürnberger</a:t>
            </a:r>
            <a:r>
              <a:rPr lang="en-US" sz="3200" b="1" dirty="0"/>
              <a:t> </a:t>
            </a:r>
            <a:r>
              <a:rPr lang="en-US" sz="3200" b="1" dirty="0" err="1"/>
              <a:t>Kodex</a:t>
            </a:r>
            <a:endParaRPr lang="en-US" sz="3200" b="1" dirty="0"/>
          </a:p>
        </p:txBody>
      </p:sp>
      <p:pic>
        <p:nvPicPr>
          <p:cNvPr id="3" name="Picture 2">
            <a:extLst>
              <a:ext uri="{FF2B5EF4-FFF2-40B4-BE49-F238E27FC236}">
                <a16:creationId xmlns:a16="http://schemas.microsoft.com/office/drawing/2014/main" id="{6BB46089-F4B6-4F8A-85B1-E5E99FDD6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376" y="1388534"/>
            <a:ext cx="10515600" cy="5054926"/>
          </a:xfrm>
          <a:prstGeom prst="rect">
            <a:avLst/>
          </a:prstGeom>
        </p:spPr>
      </p:pic>
    </p:spTree>
    <p:extLst>
      <p:ext uri="{BB962C8B-B14F-4D97-AF65-F5344CB8AC3E}">
        <p14:creationId xmlns:p14="http://schemas.microsoft.com/office/powerpoint/2010/main" val="28439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110ADC-0D2C-C650-9BB7-CBDB04FB257E}"/>
              </a:ext>
            </a:extLst>
          </p:cNvPr>
          <p:cNvPicPr>
            <a:picLocks noChangeAspect="1"/>
          </p:cNvPicPr>
          <p:nvPr/>
        </p:nvPicPr>
        <p:blipFill>
          <a:blip r:embed="rId3"/>
          <a:stretch>
            <a:fillRect/>
          </a:stretch>
        </p:blipFill>
        <p:spPr>
          <a:xfrm>
            <a:off x="9023926" y="173318"/>
            <a:ext cx="2900219" cy="938306"/>
          </a:xfrm>
          <a:prstGeom prst="rect">
            <a:avLst/>
          </a:prstGeom>
        </p:spPr>
      </p:pic>
      <p:sp>
        <p:nvSpPr>
          <p:cNvPr id="5" name="Title 1">
            <a:extLst>
              <a:ext uri="{FF2B5EF4-FFF2-40B4-BE49-F238E27FC236}">
                <a16:creationId xmlns:a16="http://schemas.microsoft.com/office/drawing/2014/main" id="{33FBA5E8-4F17-8701-2BDE-E3292BE9B581}"/>
              </a:ext>
            </a:extLst>
          </p:cNvPr>
          <p:cNvSpPr>
            <a:spLocks noGrp="1"/>
          </p:cNvSpPr>
          <p:nvPr>
            <p:ph type="title"/>
          </p:nvPr>
        </p:nvSpPr>
        <p:spPr>
          <a:xfrm>
            <a:off x="838200" y="365126"/>
            <a:ext cx="10515600" cy="1023408"/>
          </a:xfrm>
        </p:spPr>
        <p:txBody>
          <a:bodyPr>
            <a:normAutofit/>
          </a:bodyPr>
          <a:lstStyle/>
          <a:p>
            <a:r>
              <a:rPr lang="en-US" sz="3200" b="1" dirty="0"/>
              <a:t>Der </a:t>
            </a:r>
            <a:r>
              <a:rPr lang="en-US" sz="3200" b="1" dirty="0" err="1"/>
              <a:t>Nürnberger</a:t>
            </a:r>
            <a:r>
              <a:rPr lang="en-US" sz="3200" b="1" dirty="0"/>
              <a:t> </a:t>
            </a:r>
            <a:r>
              <a:rPr lang="en-US" sz="3200" b="1" dirty="0" err="1"/>
              <a:t>Kodex</a:t>
            </a:r>
            <a:endParaRPr lang="en-US" sz="3200" b="1" dirty="0"/>
          </a:p>
        </p:txBody>
      </p:sp>
      <p:pic>
        <p:nvPicPr>
          <p:cNvPr id="4" name="Picture 3">
            <a:extLst>
              <a:ext uri="{FF2B5EF4-FFF2-40B4-BE49-F238E27FC236}">
                <a16:creationId xmlns:a16="http://schemas.microsoft.com/office/drawing/2014/main" id="{0967C534-FAB0-1867-F109-B2B75F42AC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906" y="1303431"/>
            <a:ext cx="10515600" cy="4966651"/>
          </a:xfrm>
          <a:prstGeom prst="rect">
            <a:avLst/>
          </a:prstGeom>
        </p:spPr>
      </p:pic>
    </p:spTree>
    <p:extLst>
      <p:ext uri="{BB962C8B-B14F-4D97-AF65-F5344CB8AC3E}">
        <p14:creationId xmlns:p14="http://schemas.microsoft.com/office/powerpoint/2010/main" val="335910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5094-7FE6-5547-9247-8268363A49E1}"/>
              </a:ext>
            </a:extLst>
          </p:cNvPr>
          <p:cNvSpPr>
            <a:spLocks noGrp="1"/>
          </p:cNvSpPr>
          <p:nvPr>
            <p:ph type="title"/>
          </p:nvPr>
        </p:nvSpPr>
        <p:spPr>
          <a:xfrm>
            <a:off x="838200" y="512544"/>
            <a:ext cx="10515600" cy="854075"/>
          </a:xfrm>
        </p:spPr>
        <p:txBody>
          <a:bodyPr/>
          <a:lstStyle/>
          <a:p>
            <a:r>
              <a:rPr lang="en-US" sz="3200" b="1" dirty="0" err="1"/>
              <a:t>Deklaration</a:t>
            </a:r>
            <a:r>
              <a:rPr lang="en-US" sz="3200" b="1" dirty="0"/>
              <a:t> von Helsinki</a:t>
            </a:r>
            <a:endParaRPr lang="en-US" b="1" dirty="0"/>
          </a:p>
        </p:txBody>
      </p:sp>
      <p:sp>
        <p:nvSpPr>
          <p:cNvPr id="3" name="Content Placeholder 2">
            <a:extLst>
              <a:ext uri="{FF2B5EF4-FFF2-40B4-BE49-F238E27FC236}">
                <a16:creationId xmlns:a16="http://schemas.microsoft.com/office/drawing/2014/main" id="{5E800F38-25A3-EC4B-8142-89A56BD30EB6}"/>
              </a:ext>
            </a:extLst>
          </p:cNvPr>
          <p:cNvSpPr>
            <a:spLocks noGrp="1"/>
          </p:cNvSpPr>
          <p:nvPr>
            <p:ph idx="1"/>
          </p:nvPr>
        </p:nvSpPr>
        <p:spPr>
          <a:xfrm>
            <a:off x="838200" y="1441151"/>
            <a:ext cx="5257800" cy="5063067"/>
          </a:xfrm>
        </p:spPr>
        <p:txBody>
          <a:bodyPr>
            <a:normAutofit/>
          </a:bodyPr>
          <a:lstStyle/>
          <a:p>
            <a:pPr marL="0" indent="0">
              <a:buNone/>
            </a:pPr>
            <a:r>
              <a:rPr lang="de-DE" sz="2200" dirty="0">
                <a:latin typeface="+mj-lt"/>
              </a:rPr>
              <a:t>Von der World Medical </a:t>
            </a:r>
            <a:r>
              <a:rPr lang="de-DE" sz="2200" dirty="0" err="1">
                <a:latin typeface="+mj-lt"/>
              </a:rPr>
              <a:t>Association</a:t>
            </a:r>
            <a:r>
              <a:rPr lang="de-DE" sz="2200" dirty="0">
                <a:latin typeface="+mj-lt"/>
              </a:rPr>
              <a:t> seit 1964 entwickelte Prinzipen basierend auf dem Nürnberger Kodex.</a:t>
            </a:r>
          </a:p>
          <a:p>
            <a:pPr marL="0" indent="0">
              <a:buNone/>
            </a:pPr>
            <a:endParaRPr lang="de-DE" sz="2200" dirty="0">
              <a:latin typeface="+mj-lt"/>
            </a:endParaRPr>
          </a:p>
          <a:p>
            <a:pPr marL="0" indent="0">
              <a:buNone/>
            </a:pPr>
            <a:r>
              <a:rPr lang="de-DE" sz="2200" dirty="0">
                <a:latin typeface="+mj-lt"/>
              </a:rPr>
              <a:t>Sie enthält 35 Artikel, deren erster lautet:</a:t>
            </a:r>
          </a:p>
          <a:p>
            <a:pPr marL="0" indent="0">
              <a:buNone/>
            </a:pPr>
            <a:endParaRPr lang="de-DE" sz="2200" dirty="0">
              <a:latin typeface="+mj-lt"/>
            </a:endParaRPr>
          </a:p>
          <a:p>
            <a:pPr marL="0" indent="0">
              <a:buNone/>
            </a:pPr>
            <a:r>
              <a:rPr lang="de-DE" sz="2200" dirty="0">
                <a:latin typeface="+mj-lt"/>
              </a:rPr>
              <a:t>“Es ist die Pflicht des Arztes, die Gesundheit der Patienten zu fördern und zu erhalten, auch jener die an der medizinischen Forschung beteiligt sind. Der Erfüllung dieser Pflicht dient der Arzt mit seinem Wissen und Gewissen.”</a:t>
            </a:r>
          </a:p>
        </p:txBody>
      </p:sp>
      <p:pic>
        <p:nvPicPr>
          <p:cNvPr id="5" name="Picture 4">
            <a:extLst>
              <a:ext uri="{FF2B5EF4-FFF2-40B4-BE49-F238E27FC236}">
                <a16:creationId xmlns:a16="http://schemas.microsoft.com/office/drawing/2014/main" id="{18748DBC-506E-0BCE-A13E-E789E33DE43E}"/>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7170" name="Picture 2" descr="p11">
            <a:extLst>
              <a:ext uri="{FF2B5EF4-FFF2-40B4-BE49-F238E27FC236}">
                <a16:creationId xmlns:a16="http://schemas.microsoft.com/office/drawing/2014/main" id="{08360346-ABB0-83B4-6281-C045057E6A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83926" y="2038350"/>
            <a:ext cx="5080000" cy="27813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18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54B9-2E6B-5049-92E1-B146DA71CD3E}"/>
              </a:ext>
            </a:extLst>
          </p:cNvPr>
          <p:cNvSpPr>
            <a:spLocks noGrp="1"/>
          </p:cNvSpPr>
          <p:nvPr>
            <p:ph type="title"/>
          </p:nvPr>
        </p:nvSpPr>
        <p:spPr>
          <a:xfrm>
            <a:off x="1303867" y="603250"/>
            <a:ext cx="10188885" cy="5544608"/>
          </a:xfrm>
        </p:spPr>
        <p:txBody>
          <a:bodyPr>
            <a:normAutofit/>
          </a:bodyPr>
          <a:lstStyle/>
          <a:p>
            <a:pPr algn="ctr"/>
            <a:r>
              <a:rPr lang="en-US" sz="5400" b="1" dirty="0" err="1"/>
              <a:t>Herzlich</a:t>
            </a:r>
            <a:r>
              <a:rPr lang="en-US" sz="5400" b="1" dirty="0"/>
              <a:t> </a:t>
            </a:r>
            <a:r>
              <a:rPr lang="en-US" sz="5400" b="1" dirty="0" err="1"/>
              <a:t>Willkommen</a:t>
            </a:r>
            <a:r>
              <a:rPr lang="en-US" sz="5400" b="1" dirty="0"/>
              <a:t>!</a:t>
            </a:r>
            <a:br>
              <a:rPr lang="en-US" sz="5400" b="1" dirty="0"/>
            </a:br>
            <a:endParaRPr lang="en-US" sz="5400" b="1" dirty="0"/>
          </a:p>
        </p:txBody>
      </p:sp>
      <p:pic>
        <p:nvPicPr>
          <p:cNvPr id="4" name="Picture 3">
            <a:extLst>
              <a:ext uri="{FF2B5EF4-FFF2-40B4-BE49-F238E27FC236}">
                <a16:creationId xmlns:a16="http://schemas.microsoft.com/office/drawing/2014/main" id="{F361D5B5-0906-D8CC-AC28-B113DAA2408F}"/>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184842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94DB-9810-D74C-BCA6-6C23650937EA}"/>
              </a:ext>
            </a:extLst>
          </p:cNvPr>
          <p:cNvSpPr>
            <a:spLocks noGrp="1"/>
          </p:cNvSpPr>
          <p:nvPr>
            <p:ph type="title"/>
          </p:nvPr>
        </p:nvSpPr>
        <p:spPr/>
        <p:txBody>
          <a:bodyPr>
            <a:normAutofit/>
          </a:bodyPr>
          <a:lstStyle/>
          <a:p>
            <a:r>
              <a:rPr lang="en-US" sz="3200" b="1" dirty="0"/>
              <a:t>Unit 731 I</a:t>
            </a:r>
          </a:p>
        </p:txBody>
      </p:sp>
      <p:sp>
        <p:nvSpPr>
          <p:cNvPr id="3" name="Content Placeholder 2">
            <a:extLst>
              <a:ext uri="{FF2B5EF4-FFF2-40B4-BE49-F238E27FC236}">
                <a16:creationId xmlns:a16="http://schemas.microsoft.com/office/drawing/2014/main" id="{F90A5EA2-4B6E-7547-8B48-B5486F129F07}"/>
              </a:ext>
            </a:extLst>
          </p:cNvPr>
          <p:cNvSpPr>
            <a:spLocks noGrp="1"/>
          </p:cNvSpPr>
          <p:nvPr>
            <p:ph idx="1"/>
          </p:nvPr>
        </p:nvSpPr>
        <p:spPr>
          <a:xfrm>
            <a:off x="838201" y="1552576"/>
            <a:ext cx="5502964" cy="4351338"/>
          </a:xfrm>
        </p:spPr>
        <p:txBody>
          <a:bodyPr>
            <a:normAutofit/>
          </a:bodyPr>
          <a:lstStyle/>
          <a:p>
            <a:pPr marL="0" indent="0">
              <a:buNone/>
            </a:pPr>
            <a:r>
              <a:rPr lang="de-DE" sz="2200" dirty="0">
                <a:latin typeface="+mj-lt"/>
              </a:rPr>
              <a:t>Unit 731 war eine </a:t>
            </a:r>
            <a:r>
              <a:rPr lang="de-DE" sz="2200" b="1" dirty="0">
                <a:latin typeface="+mj-lt"/>
              </a:rPr>
              <a:t>geheime Versuchseinrichtung der japanischen Armee </a:t>
            </a:r>
            <a:r>
              <a:rPr lang="de-DE" sz="2200" dirty="0">
                <a:latin typeface="+mj-lt"/>
              </a:rPr>
              <a:t>während des zweiten Weltkrieges. Sie führte Menschenversuche sowie Experimente zu biologischen Waffen durch. </a:t>
            </a:r>
          </a:p>
          <a:p>
            <a:pPr marL="0" indent="0">
              <a:buNone/>
            </a:pPr>
            <a:r>
              <a:rPr lang="de-DE" sz="2200" b="0" i="0" dirty="0">
                <a:solidFill>
                  <a:srgbClr val="202122"/>
                </a:solidFill>
                <a:effectLst/>
                <a:latin typeface="+mj-lt"/>
              </a:rPr>
              <a:t>Versuche beinhalteten Infektion mit Krankheitserregern, erzwungene Dehydrierung, Druckkammern, operative Eingriffe ohne Anästhesie, und Organentnahme. </a:t>
            </a:r>
          </a:p>
          <a:p>
            <a:pPr marL="0" indent="0">
              <a:buNone/>
            </a:pPr>
            <a:r>
              <a:rPr lang="de-DE" sz="2200" dirty="0">
                <a:latin typeface="+mj-lt"/>
              </a:rPr>
              <a:t>Sie forderten geschätzte 200-300.000 Todesopfer. </a:t>
            </a:r>
          </a:p>
        </p:txBody>
      </p:sp>
      <p:pic>
        <p:nvPicPr>
          <p:cNvPr id="5" name="Picture 4">
            <a:extLst>
              <a:ext uri="{FF2B5EF4-FFF2-40B4-BE49-F238E27FC236}">
                <a16:creationId xmlns:a16="http://schemas.microsoft.com/office/drawing/2014/main" id="{159B26BC-5754-6F9A-62FA-26220B62B8F0}"/>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6" name="Picture 5">
            <a:extLst>
              <a:ext uri="{FF2B5EF4-FFF2-40B4-BE49-F238E27FC236}">
                <a16:creationId xmlns:a16="http://schemas.microsoft.com/office/drawing/2014/main" id="{7216E44A-2FC8-8D9C-FE31-3F341C595F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9439" y="1552577"/>
            <a:ext cx="4844360" cy="3635650"/>
          </a:xfrm>
          <a:prstGeom prst="rect">
            <a:avLst/>
          </a:prstGeom>
        </p:spPr>
      </p:pic>
    </p:spTree>
    <p:extLst>
      <p:ext uri="{BB962C8B-B14F-4D97-AF65-F5344CB8AC3E}">
        <p14:creationId xmlns:p14="http://schemas.microsoft.com/office/powerpoint/2010/main" val="319692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94DB-9810-D74C-BCA6-6C23650937EA}"/>
              </a:ext>
            </a:extLst>
          </p:cNvPr>
          <p:cNvSpPr>
            <a:spLocks noGrp="1"/>
          </p:cNvSpPr>
          <p:nvPr>
            <p:ph type="title"/>
          </p:nvPr>
        </p:nvSpPr>
        <p:spPr/>
        <p:txBody>
          <a:bodyPr>
            <a:normAutofit/>
          </a:bodyPr>
          <a:lstStyle/>
          <a:p>
            <a:r>
              <a:rPr lang="en-US" sz="3200" b="1" dirty="0"/>
              <a:t>Unit 731 II</a:t>
            </a:r>
          </a:p>
        </p:txBody>
      </p:sp>
      <p:sp>
        <p:nvSpPr>
          <p:cNvPr id="3" name="Content Placeholder 2">
            <a:extLst>
              <a:ext uri="{FF2B5EF4-FFF2-40B4-BE49-F238E27FC236}">
                <a16:creationId xmlns:a16="http://schemas.microsoft.com/office/drawing/2014/main" id="{F90A5EA2-4B6E-7547-8B48-B5486F129F07}"/>
              </a:ext>
            </a:extLst>
          </p:cNvPr>
          <p:cNvSpPr>
            <a:spLocks noGrp="1"/>
          </p:cNvSpPr>
          <p:nvPr>
            <p:ph idx="1"/>
          </p:nvPr>
        </p:nvSpPr>
        <p:spPr>
          <a:xfrm>
            <a:off x="838201" y="1552576"/>
            <a:ext cx="6581550" cy="4351338"/>
          </a:xfrm>
        </p:spPr>
        <p:txBody>
          <a:bodyPr>
            <a:normAutofit/>
          </a:bodyPr>
          <a:lstStyle/>
          <a:p>
            <a:pPr marL="0" indent="0">
              <a:buNone/>
            </a:pPr>
            <a:r>
              <a:rPr lang="de-DE" sz="2400" dirty="0">
                <a:latin typeface="+mj-lt"/>
              </a:rPr>
              <a:t>Beim Vormarsch der Roten Armee wurden 1945 alle verbleibenden Gefangenen ermordet und sämtliche Dokumentation vernichtet. </a:t>
            </a:r>
          </a:p>
          <a:p>
            <a:pPr marL="0" indent="0">
              <a:buNone/>
            </a:pPr>
            <a:endParaRPr lang="de-DE" sz="2400" dirty="0">
              <a:latin typeface="+mj-lt"/>
            </a:endParaRPr>
          </a:p>
          <a:p>
            <a:pPr marL="0" indent="0">
              <a:buNone/>
            </a:pPr>
            <a:r>
              <a:rPr lang="de-DE" sz="2400" dirty="0">
                <a:latin typeface="+mj-lt"/>
              </a:rPr>
              <a:t>Die USA gewährten den Ärzten der Unit 731 Immunität im Austausch gegen ihre Forschungsdaten, einschließlich derer über biologische Kriegswaffen. </a:t>
            </a:r>
          </a:p>
          <a:p>
            <a:pPr marL="0" indent="0">
              <a:buNone/>
            </a:pPr>
            <a:endParaRPr lang="de-DE" sz="2400" dirty="0">
              <a:latin typeface="+mj-lt"/>
            </a:endParaRPr>
          </a:p>
          <a:p>
            <a:pPr marL="0" indent="0">
              <a:buNone/>
            </a:pPr>
            <a:r>
              <a:rPr lang="de-DE" sz="2400" dirty="0">
                <a:latin typeface="+mj-lt"/>
              </a:rPr>
              <a:t>Die Daten stellten sich </a:t>
            </a:r>
            <a:r>
              <a:rPr lang="de-DE" sz="2400" dirty="0" err="1">
                <a:latin typeface="+mj-lt"/>
              </a:rPr>
              <a:t>großteils</a:t>
            </a:r>
            <a:r>
              <a:rPr lang="de-DE" sz="2400" dirty="0">
                <a:latin typeface="+mj-lt"/>
              </a:rPr>
              <a:t> als unverwertbar heraus. </a:t>
            </a:r>
          </a:p>
        </p:txBody>
      </p:sp>
      <p:pic>
        <p:nvPicPr>
          <p:cNvPr id="5" name="Picture 4">
            <a:extLst>
              <a:ext uri="{FF2B5EF4-FFF2-40B4-BE49-F238E27FC236}">
                <a16:creationId xmlns:a16="http://schemas.microsoft.com/office/drawing/2014/main" id="{159B26BC-5754-6F9A-62FA-26220B62B8F0}"/>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7" name="Picture 6">
            <a:extLst>
              <a:ext uri="{FF2B5EF4-FFF2-40B4-BE49-F238E27FC236}">
                <a16:creationId xmlns:a16="http://schemas.microsoft.com/office/drawing/2014/main" id="{FE4E2AB7-B781-083C-2048-C910600F7C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90096" y="1552576"/>
            <a:ext cx="3283386" cy="4351338"/>
          </a:xfrm>
          <a:prstGeom prst="rect">
            <a:avLst/>
          </a:prstGeom>
        </p:spPr>
      </p:pic>
    </p:spTree>
    <p:extLst>
      <p:ext uri="{BB962C8B-B14F-4D97-AF65-F5344CB8AC3E}">
        <p14:creationId xmlns:p14="http://schemas.microsoft.com/office/powerpoint/2010/main" val="345055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7659-5686-A34A-A6C6-2D32B40010EF}"/>
              </a:ext>
            </a:extLst>
          </p:cNvPr>
          <p:cNvSpPr>
            <a:spLocks noGrp="1"/>
          </p:cNvSpPr>
          <p:nvPr>
            <p:ph type="title"/>
          </p:nvPr>
        </p:nvSpPr>
        <p:spPr/>
        <p:txBody>
          <a:bodyPr>
            <a:normAutofit/>
          </a:bodyPr>
          <a:lstStyle/>
          <a:p>
            <a:r>
              <a:rPr lang="en-US" sz="3200" b="1" dirty="0" err="1"/>
              <a:t>Experimente</a:t>
            </a:r>
            <a:r>
              <a:rPr lang="en-US" sz="3200" b="1" dirty="0"/>
              <a:t> an </a:t>
            </a:r>
            <a:r>
              <a:rPr lang="en-US" sz="3200" b="1" dirty="0" err="1"/>
              <a:t>versklavten</a:t>
            </a:r>
            <a:r>
              <a:rPr lang="en-US" sz="3200" b="1" dirty="0"/>
              <a:t> Menschen</a:t>
            </a:r>
          </a:p>
        </p:txBody>
      </p:sp>
      <p:sp>
        <p:nvSpPr>
          <p:cNvPr id="3" name="Content Placeholder 2">
            <a:extLst>
              <a:ext uri="{FF2B5EF4-FFF2-40B4-BE49-F238E27FC236}">
                <a16:creationId xmlns:a16="http://schemas.microsoft.com/office/drawing/2014/main" id="{77F6730A-3601-9B4C-80C3-21AF83884022}"/>
              </a:ext>
            </a:extLst>
          </p:cNvPr>
          <p:cNvSpPr>
            <a:spLocks noGrp="1"/>
          </p:cNvSpPr>
          <p:nvPr>
            <p:ph idx="1"/>
          </p:nvPr>
        </p:nvSpPr>
        <p:spPr>
          <a:xfrm>
            <a:off x="838200" y="1705442"/>
            <a:ext cx="10515600" cy="4351338"/>
          </a:xfrm>
        </p:spPr>
        <p:txBody>
          <a:bodyPr>
            <a:normAutofit/>
          </a:bodyPr>
          <a:lstStyle/>
          <a:p>
            <a:pPr marL="0" indent="0">
              <a:buNone/>
            </a:pPr>
            <a:r>
              <a:rPr lang="de-DE" sz="2400" dirty="0">
                <a:latin typeface="+mj-lt"/>
              </a:rPr>
              <a:t>In den Amerikanischen Südstaaten des 18. Jahrhunderts führten weiße Ärzte und Medizinische Lehranstalten breit angelegte Versuchsreihen an versklavten Schwarzen Menschen durch. </a:t>
            </a:r>
          </a:p>
          <a:p>
            <a:pPr marL="0" indent="0">
              <a:buNone/>
            </a:pPr>
            <a:endParaRPr lang="de-DE" sz="2400" dirty="0">
              <a:latin typeface="+mj-lt"/>
            </a:endParaRPr>
          </a:p>
          <a:p>
            <a:pPr marL="0" indent="0">
              <a:buNone/>
            </a:pPr>
            <a:r>
              <a:rPr lang="de-DE" sz="2400" dirty="0">
                <a:latin typeface="+mj-lt"/>
              </a:rPr>
              <a:t>Ein besonders berüchtigtes Beispiel ist  James Marion Sims (1813-1883), der auch als ’Vater der modernen Gynäkologie’ gilt. Er führte medizinische Experimente und Operationen an Schwarzen Frauen ohne Anästhesie durch. Da versklavte Menschen nicht zustimmen konnten wurde die Zustimmung ihrer </a:t>
            </a:r>
            <a:r>
              <a:rPr lang="de-DE" sz="2400" dirty="0" err="1">
                <a:latin typeface="+mj-lt"/>
              </a:rPr>
              <a:t>Besitzer:innen</a:t>
            </a:r>
            <a:r>
              <a:rPr lang="de-DE" sz="2400" dirty="0">
                <a:latin typeface="+mj-lt"/>
              </a:rPr>
              <a:t> eingeholt.  </a:t>
            </a:r>
          </a:p>
          <a:p>
            <a:pPr marL="0" indent="0">
              <a:buNone/>
            </a:pPr>
            <a:endParaRPr lang="de-DE" sz="2400" dirty="0">
              <a:latin typeface="+mj-lt"/>
            </a:endParaRPr>
          </a:p>
          <a:p>
            <a:pPr marL="0" indent="0">
              <a:buNone/>
            </a:pPr>
            <a:r>
              <a:rPr lang="de-DE" sz="2400" dirty="0">
                <a:latin typeface="+mj-lt"/>
              </a:rPr>
              <a:t>Man ging damals davon aus dass Schwarze Menschen keinen Schmerz empfinden.  </a:t>
            </a:r>
          </a:p>
          <a:p>
            <a:pPr marL="0" indent="0">
              <a:buNone/>
            </a:pPr>
            <a:endParaRPr lang="en-US" dirty="0"/>
          </a:p>
        </p:txBody>
      </p:sp>
      <p:pic>
        <p:nvPicPr>
          <p:cNvPr id="5" name="Picture 4">
            <a:extLst>
              <a:ext uri="{FF2B5EF4-FFF2-40B4-BE49-F238E27FC236}">
                <a16:creationId xmlns:a16="http://schemas.microsoft.com/office/drawing/2014/main" id="{21E1FD48-C68B-767F-84CB-548D41C78193}"/>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203601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2063676" y="222016"/>
            <a:ext cx="9144000" cy="757238"/>
          </a:xfrm>
        </p:spPr>
        <p:txBody>
          <a:bodyPr>
            <a:normAutofit/>
          </a:bodyPr>
          <a:lstStyle/>
          <a:p>
            <a:r>
              <a:rPr lang="en-US" sz="3200" b="1" dirty="0"/>
              <a:t>Die Tuskegee </a:t>
            </a:r>
            <a:r>
              <a:rPr lang="en-US" sz="3200" b="1" dirty="0" err="1"/>
              <a:t>Studie</a:t>
            </a:r>
            <a:r>
              <a:rPr lang="en-US" sz="3200" b="1" dirty="0"/>
              <a:t> I</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734807" y="1467356"/>
            <a:ext cx="6508675" cy="4730375"/>
          </a:xfrm>
        </p:spPr>
        <p:txBody>
          <a:bodyPr>
            <a:normAutofit/>
          </a:bodyPr>
          <a:lstStyle/>
          <a:p>
            <a:pPr algn="l">
              <a:lnSpc>
                <a:spcPct val="120000"/>
              </a:lnSpc>
            </a:pPr>
            <a:r>
              <a:rPr lang="de-DE" dirty="0">
                <a:latin typeface="+mj-lt"/>
              </a:rPr>
              <a:t>Von </a:t>
            </a:r>
            <a:r>
              <a:rPr lang="de-DE" b="1" dirty="0">
                <a:latin typeface="+mj-lt"/>
              </a:rPr>
              <a:t>1932 bis 1972  </a:t>
            </a:r>
            <a:r>
              <a:rPr lang="de-DE" dirty="0">
                <a:latin typeface="+mj-lt"/>
              </a:rPr>
              <a:t>führten das United States Public Health Service (PHS) und die Centers </a:t>
            </a:r>
            <a:r>
              <a:rPr lang="de-DE" dirty="0" err="1">
                <a:latin typeface="+mj-lt"/>
              </a:rPr>
              <a:t>for</a:t>
            </a:r>
            <a:r>
              <a:rPr lang="de-DE" dirty="0">
                <a:latin typeface="+mj-lt"/>
              </a:rPr>
              <a:t> Disease Control and </a:t>
            </a:r>
            <a:r>
              <a:rPr lang="de-DE" dirty="0" err="1">
                <a:latin typeface="+mj-lt"/>
              </a:rPr>
              <a:t>Prevention</a:t>
            </a:r>
            <a:r>
              <a:rPr lang="de-DE" dirty="0">
                <a:latin typeface="+mj-lt"/>
              </a:rPr>
              <a:t> (CDC) eine Studie über unbehandelte Syphilis an Afro-Amerikanischen Männern durch. </a:t>
            </a:r>
          </a:p>
          <a:p>
            <a:pPr algn="l">
              <a:lnSpc>
                <a:spcPct val="120000"/>
              </a:lnSpc>
            </a:pPr>
            <a:r>
              <a:rPr lang="de-DE" dirty="0">
                <a:latin typeface="+mj-lt"/>
              </a:rPr>
              <a:t>Probanden waren </a:t>
            </a:r>
            <a:r>
              <a:rPr lang="de-DE" b="1" dirty="0">
                <a:latin typeface="+mj-lt"/>
              </a:rPr>
              <a:t>600 größtenteils verarmte Schwarze Männer</a:t>
            </a:r>
            <a:r>
              <a:rPr lang="de-DE" dirty="0">
                <a:latin typeface="+mj-lt"/>
              </a:rPr>
              <a:t> von denen 399 latent Syphilis hatten, der Rest war die Kontrollgruppe.</a:t>
            </a:r>
          </a:p>
          <a:p>
            <a:pPr marL="342900" indent="-342900" algn="l">
              <a:lnSpc>
                <a:spcPct val="120000"/>
              </a:lnSpc>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F5F51AD-0B56-2944-A01E-B0F1FC042B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2006" y="2066289"/>
            <a:ext cx="3655187" cy="2725421"/>
          </a:xfrm>
          <a:prstGeom prst="rect">
            <a:avLst/>
          </a:prstGeom>
        </p:spPr>
      </p:pic>
      <p:pic>
        <p:nvPicPr>
          <p:cNvPr id="8" name="Picture 7">
            <a:extLst>
              <a:ext uri="{FF2B5EF4-FFF2-40B4-BE49-F238E27FC236}">
                <a16:creationId xmlns:a16="http://schemas.microsoft.com/office/drawing/2014/main" id="{048FA3BA-A701-2083-1EEA-30EA70054591}"/>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313100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1974028" y="263852"/>
            <a:ext cx="9144000" cy="757238"/>
          </a:xfrm>
        </p:spPr>
        <p:txBody>
          <a:bodyPr>
            <a:normAutofit/>
          </a:bodyPr>
          <a:lstStyle/>
          <a:p>
            <a:r>
              <a:rPr lang="en-US" sz="3200" b="1" dirty="0"/>
              <a:t>Die Tuskegee </a:t>
            </a:r>
            <a:r>
              <a:rPr lang="en-US" sz="3200" b="1" dirty="0" err="1"/>
              <a:t>Studie</a:t>
            </a:r>
            <a:r>
              <a:rPr lang="en-US" sz="3200" b="1" dirty="0"/>
              <a:t> II</a:t>
            </a:r>
          </a:p>
        </p:txBody>
      </p:sp>
      <p:sp>
        <p:nvSpPr>
          <p:cNvPr id="5" name="TextBox 4">
            <a:extLst>
              <a:ext uri="{FF2B5EF4-FFF2-40B4-BE49-F238E27FC236}">
                <a16:creationId xmlns:a16="http://schemas.microsoft.com/office/drawing/2014/main" id="{68EE7F3A-0CA2-B549-A4C6-757BB114113B}"/>
              </a:ext>
            </a:extLst>
          </p:cNvPr>
          <p:cNvSpPr txBox="1"/>
          <p:nvPr/>
        </p:nvSpPr>
        <p:spPr>
          <a:xfrm>
            <a:off x="768604" y="1550191"/>
            <a:ext cx="10969314" cy="4339650"/>
          </a:xfrm>
          <a:prstGeom prst="rect">
            <a:avLst/>
          </a:prstGeom>
          <a:noFill/>
        </p:spPr>
        <p:txBody>
          <a:bodyPr wrap="square" rtlCol="0">
            <a:spAutoFit/>
          </a:bodyPr>
          <a:lstStyle/>
          <a:p>
            <a:r>
              <a:rPr lang="de-DE" sz="2400" dirty="0">
                <a:latin typeface="+mj-lt"/>
              </a:rPr>
              <a:t>Probanden wurden </a:t>
            </a:r>
            <a:r>
              <a:rPr lang="de-DE" sz="2400" b="1" dirty="0">
                <a:latin typeface="+mj-lt"/>
              </a:rPr>
              <a:t>absichtlich über den Zweck und die Dauer der Studie sowie ihre Diagnose getäuscht</a:t>
            </a:r>
            <a:r>
              <a:rPr lang="de-DE" sz="2400" dirty="0">
                <a:latin typeface="+mj-lt"/>
              </a:rPr>
              <a:t>. Es wurde ihnen fälschlich kostenlose Gesundheitsversorgung versprochen. Placebos und unwirksame Behandlungsformen wurden als wirksame Behandlung ausgegeben. </a:t>
            </a:r>
          </a:p>
          <a:p>
            <a:pPr marL="342900" indent="-342900">
              <a:buFont typeface="Arial" panose="020B0604020202020204" pitchFamily="34" charset="0"/>
              <a:buChar char="•"/>
            </a:pPr>
            <a:endParaRPr lang="de-DE" sz="2400" dirty="0">
              <a:latin typeface="+mj-lt"/>
            </a:endParaRPr>
          </a:p>
          <a:p>
            <a:r>
              <a:rPr lang="de-DE" sz="2400" dirty="0">
                <a:latin typeface="+mj-lt"/>
              </a:rPr>
              <a:t>Seit </a:t>
            </a:r>
            <a:r>
              <a:rPr lang="de-DE" sz="2400" b="1" dirty="0">
                <a:latin typeface="+mj-lt"/>
              </a:rPr>
              <a:t>1947 war Penizillin </a:t>
            </a:r>
            <a:r>
              <a:rPr lang="de-DE" sz="2400" dirty="0">
                <a:latin typeface="+mj-lt"/>
              </a:rPr>
              <a:t>zur Behandlung von Syphilis erhältlich, wurde jedoch den Probanden absichtlich vorenthalten.</a:t>
            </a:r>
          </a:p>
          <a:p>
            <a:endParaRPr lang="de-DE" sz="2400" dirty="0">
              <a:latin typeface="+mj-lt"/>
            </a:endParaRPr>
          </a:p>
          <a:p>
            <a:r>
              <a:rPr lang="de-DE" sz="2400" dirty="0">
                <a:latin typeface="+mj-lt"/>
              </a:rPr>
              <a:t>Die Studie verursachte den </a:t>
            </a:r>
            <a:r>
              <a:rPr lang="de-DE" sz="2400" b="1" dirty="0">
                <a:latin typeface="+mj-lt"/>
              </a:rPr>
              <a:t>Tod von 128 Probanden</a:t>
            </a:r>
            <a:r>
              <a:rPr lang="de-DE" sz="2400" dirty="0">
                <a:latin typeface="+mj-lt"/>
              </a:rPr>
              <a:t>, entweder als direkte Folge der Syphilis oder aufgrund damit zusammenhängender Komplikationen. </a:t>
            </a:r>
          </a:p>
          <a:p>
            <a:endParaRPr lang="en-US" dirty="0"/>
          </a:p>
          <a:p>
            <a:endParaRPr lang="en-US" dirty="0"/>
          </a:p>
        </p:txBody>
      </p:sp>
      <p:pic>
        <p:nvPicPr>
          <p:cNvPr id="8" name="Picture 7">
            <a:extLst>
              <a:ext uri="{FF2B5EF4-FFF2-40B4-BE49-F238E27FC236}">
                <a16:creationId xmlns:a16="http://schemas.microsoft.com/office/drawing/2014/main" id="{62234A85-B8B0-5F85-E116-E577747EB69E}"/>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57257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2065020" y="203729"/>
            <a:ext cx="9144000" cy="977371"/>
          </a:xfrm>
        </p:spPr>
        <p:txBody>
          <a:bodyPr>
            <a:normAutofit/>
          </a:bodyPr>
          <a:lstStyle/>
          <a:p>
            <a:r>
              <a:rPr lang="en-US" sz="3200" b="1" dirty="0"/>
              <a:t>Der Belmont Report</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2" y="1605280"/>
            <a:ext cx="10262337" cy="4292600"/>
          </a:xfrm>
        </p:spPr>
        <p:txBody>
          <a:bodyPr>
            <a:normAutofit lnSpcReduction="10000"/>
          </a:bodyPr>
          <a:lstStyle/>
          <a:p>
            <a:pPr algn="l"/>
            <a:r>
              <a:rPr lang="de-DE" dirty="0">
                <a:latin typeface="+mj-lt"/>
              </a:rPr>
              <a:t>Wurde 1978 infolge der Aufarbeitung der </a:t>
            </a:r>
            <a:r>
              <a:rPr lang="de-DE" dirty="0" err="1">
                <a:latin typeface="+mj-lt"/>
              </a:rPr>
              <a:t>Tuskegee</a:t>
            </a:r>
            <a:r>
              <a:rPr lang="de-DE" dirty="0">
                <a:latin typeface="+mj-lt"/>
              </a:rPr>
              <a:t> Studie von der US </a:t>
            </a:r>
            <a:r>
              <a:rPr lang="de-DE" i="1" dirty="0">
                <a:latin typeface="+mj-lt"/>
              </a:rPr>
              <a:t>National </a:t>
            </a:r>
            <a:r>
              <a:rPr lang="de-DE" i="1" dirty="0" err="1">
                <a:latin typeface="+mj-lt"/>
              </a:rPr>
              <a:t>Commission</a:t>
            </a:r>
            <a:r>
              <a:rPr lang="de-DE" i="1" dirty="0">
                <a:latin typeface="+mj-lt"/>
              </a:rPr>
              <a:t> </a:t>
            </a:r>
            <a:r>
              <a:rPr lang="de-DE" i="1" dirty="0" err="1">
                <a:latin typeface="+mj-lt"/>
              </a:rPr>
              <a:t>for</a:t>
            </a:r>
            <a:r>
              <a:rPr lang="de-DE" i="1" dirty="0">
                <a:latin typeface="+mj-lt"/>
              </a:rPr>
              <a:t> </a:t>
            </a:r>
            <a:r>
              <a:rPr lang="de-DE" i="1" dirty="0" err="1">
                <a:latin typeface="+mj-lt"/>
              </a:rPr>
              <a:t>the</a:t>
            </a:r>
            <a:r>
              <a:rPr lang="de-DE" i="1" dirty="0">
                <a:latin typeface="+mj-lt"/>
              </a:rPr>
              <a:t> </a:t>
            </a:r>
            <a:r>
              <a:rPr lang="de-DE" i="1" dirty="0" err="1">
                <a:latin typeface="+mj-lt"/>
              </a:rPr>
              <a:t>Protection</a:t>
            </a:r>
            <a:r>
              <a:rPr lang="de-DE" i="1" dirty="0">
                <a:latin typeface="+mj-lt"/>
              </a:rPr>
              <a:t> </a:t>
            </a:r>
            <a:r>
              <a:rPr lang="de-DE" i="1" dirty="0" err="1">
                <a:latin typeface="+mj-lt"/>
              </a:rPr>
              <a:t>of</a:t>
            </a:r>
            <a:r>
              <a:rPr lang="de-DE" i="1" dirty="0">
                <a:latin typeface="+mj-lt"/>
              </a:rPr>
              <a:t> Human </a:t>
            </a:r>
            <a:r>
              <a:rPr lang="de-DE" i="1" dirty="0" err="1">
                <a:latin typeface="+mj-lt"/>
              </a:rPr>
              <a:t>Subjects</a:t>
            </a:r>
            <a:r>
              <a:rPr lang="de-DE" i="1" dirty="0">
                <a:latin typeface="+mj-lt"/>
              </a:rPr>
              <a:t> </a:t>
            </a:r>
            <a:r>
              <a:rPr lang="de-DE" i="1" dirty="0" err="1">
                <a:latin typeface="+mj-lt"/>
              </a:rPr>
              <a:t>of</a:t>
            </a:r>
            <a:r>
              <a:rPr lang="de-DE" i="1" dirty="0">
                <a:latin typeface="+mj-lt"/>
              </a:rPr>
              <a:t> Biomedical and Behavioral Research </a:t>
            </a:r>
            <a:r>
              <a:rPr lang="de-DE" dirty="0">
                <a:latin typeface="+mj-lt"/>
              </a:rPr>
              <a:t>verfasst.</a:t>
            </a:r>
          </a:p>
          <a:p>
            <a:pPr algn="l"/>
            <a:endParaRPr lang="de-DE" dirty="0">
              <a:latin typeface="+mj-lt"/>
            </a:endParaRPr>
          </a:p>
          <a:p>
            <a:pPr algn="l"/>
            <a:r>
              <a:rPr lang="de-DE" dirty="0">
                <a:latin typeface="+mj-lt"/>
              </a:rPr>
              <a:t>Er beschreibt ethische Prinzipien und Richtlinien für Forschung mit menschlichen Teilnehmenden. </a:t>
            </a:r>
          </a:p>
          <a:p>
            <a:pPr algn="l"/>
            <a:endParaRPr lang="de-DE" dirty="0">
              <a:latin typeface="+mj-lt"/>
            </a:endParaRPr>
          </a:p>
          <a:p>
            <a:pPr algn="l"/>
            <a:r>
              <a:rPr lang="de-DE" dirty="0">
                <a:latin typeface="+mj-lt"/>
              </a:rPr>
              <a:t>Er enthält drei Grundprinzipien: </a:t>
            </a:r>
            <a:r>
              <a:rPr lang="de-DE" b="1" dirty="0" err="1">
                <a:latin typeface="+mj-lt"/>
              </a:rPr>
              <a:t>respect</a:t>
            </a:r>
            <a:r>
              <a:rPr lang="de-DE" b="1" dirty="0">
                <a:latin typeface="+mj-lt"/>
              </a:rPr>
              <a:t> </a:t>
            </a:r>
            <a:r>
              <a:rPr lang="de-DE" b="1" dirty="0" err="1">
                <a:latin typeface="+mj-lt"/>
              </a:rPr>
              <a:t>for</a:t>
            </a:r>
            <a:r>
              <a:rPr lang="de-DE" b="1" dirty="0">
                <a:latin typeface="+mj-lt"/>
              </a:rPr>
              <a:t> </a:t>
            </a:r>
            <a:r>
              <a:rPr lang="de-DE" b="1" dirty="0" err="1">
                <a:latin typeface="+mj-lt"/>
              </a:rPr>
              <a:t>persons</a:t>
            </a:r>
            <a:r>
              <a:rPr lang="de-DE" b="1" dirty="0">
                <a:latin typeface="+mj-lt"/>
              </a:rPr>
              <a:t>, </a:t>
            </a:r>
            <a:r>
              <a:rPr lang="de-DE" b="1" dirty="0" err="1">
                <a:latin typeface="+mj-lt"/>
              </a:rPr>
              <a:t>beneficence</a:t>
            </a:r>
            <a:r>
              <a:rPr lang="de-DE" b="1" dirty="0">
                <a:latin typeface="+mj-lt"/>
              </a:rPr>
              <a:t>, and </a:t>
            </a:r>
            <a:r>
              <a:rPr lang="de-DE" b="1" dirty="0" err="1">
                <a:latin typeface="+mj-lt"/>
              </a:rPr>
              <a:t>justice</a:t>
            </a:r>
            <a:endParaRPr lang="de-DE" b="1" dirty="0">
              <a:latin typeface="+mj-lt"/>
            </a:endParaRPr>
          </a:p>
          <a:p>
            <a:pPr algn="l"/>
            <a:endParaRPr lang="de-DE" b="1" dirty="0">
              <a:latin typeface="+mj-lt"/>
            </a:endParaRPr>
          </a:p>
          <a:p>
            <a:pPr algn="l"/>
            <a:r>
              <a:rPr lang="de-DE" dirty="0">
                <a:latin typeface="+mj-lt"/>
              </a:rPr>
              <a:t>und drei Hauptanwendungsbereiche: </a:t>
            </a:r>
            <a:r>
              <a:rPr lang="de-DE" b="1" dirty="0" err="1">
                <a:latin typeface="+mj-lt"/>
              </a:rPr>
              <a:t>informed</a:t>
            </a:r>
            <a:r>
              <a:rPr lang="de-DE" b="1" dirty="0">
                <a:latin typeface="+mj-lt"/>
              </a:rPr>
              <a:t> </a:t>
            </a:r>
            <a:r>
              <a:rPr lang="de-DE" b="1" dirty="0" err="1">
                <a:latin typeface="+mj-lt"/>
              </a:rPr>
              <a:t>consent</a:t>
            </a:r>
            <a:r>
              <a:rPr lang="de-DE" b="1" dirty="0">
                <a:latin typeface="+mj-lt"/>
              </a:rPr>
              <a:t>, </a:t>
            </a:r>
            <a:r>
              <a:rPr lang="de-DE" b="1" dirty="0" err="1">
                <a:latin typeface="+mj-lt"/>
              </a:rPr>
              <a:t>assessment</a:t>
            </a:r>
            <a:r>
              <a:rPr lang="de-DE" b="1" dirty="0">
                <a:latin typeface="+mj-lt"/>
              </a:rPr>
              <a:t> </a:t>
            </a:r>
            <a:r>
              <a:rPr lang="de-DE" b="1" dirty="0" err="1">
                <a:latin typeface="+mj-lt"/>
              </a:rPr>
              <a:t>of</a:t>
            </a:r>
            <a:r>
              <a:rPr lang="de-DE" b="1" dirty="0">
                <a:latin typeface="+mj-lt"/>
              </a:rPr>
              <a:t> </a:t>
            </a:r>
            <a:r>
              <a:rPr lang="de-DE" b="1" dirty="0" err="1">
                <a:latin typeface="+mj-lt"/>
              </a:rPr>
              <a:t>risks</a:t>
            </a:r>
            <a:r>
              <a:rPr lang="de-DE" b="1" dirty="0">
                <a:latin typeface="+mj-lt"/>
              </a:rPr>
              <a:t> and </a:t>
            </a:r>
            <a:r>
              <a:rPr lang="de-DE" b="1" dirty="0" err="1">
                <a:latin typeface="+mj-lt"/>
              </a:rPr>
              <a:t>benefits</a:t>
            </a:r>
            <a:r>
              <a:rPr lang="de-DE" b="1" dirty="0">
                <a:latin typeface="+mj-lt"/>
              </a:rPr>
              <a:t>, and </a:t>
            </a:r>
            <a:r>
              <a:rPr lang="de-DE" b="1" dirty="0" err="1">
                <a:latin typeface="+mj-lt"/>
              </a:rPr>
              <a:t>selection</a:t>
            </a:r>
            <a:r>
              <a:rPr lang="de-DE" b="1" dirty="0">
                <a:latin typeface="+mj-lt"/>
              </a:rPr>
              <a:t> </a:t>
            </a:r>
            <a:r>
              <a:rPr lang="de-DE" b="1" dirty="0" err="1">
                <a:latin typeface="+mj-lt"/>
              </a:rPr>
              <a:t>of</a:t>
            </a:r>
            <a:r>
              <a:rPr lang="de-DE" b="1" dirty="0">
                <a:latin typeface="+mj-lt"/>
              </a:rPr>
              <a:t> </a:t>
            </a:r>
            <a:r>
              <a:rPr lang="de-DE" b="1" dirty="0" err="1">
                <a:latin typeface="+mj-lt"/>
              </a:rPr>
              <a:t>subjects</a:t>
            </a:r>
            <a:r>
              <a:rPr lang="de-DE" b="1" dirty="0">
                <a:latin typeface="+mj-lt"/>
              </a:rPr>
              <a:t> (social </a:t>
            </a:r>
            <a:r>
              <a:rPr lang="de-DE" b="1" dirty="0" err="1">
                <a:latin typeface="+mj-lt"/>
              </a:rPr>
              <a:t>justice</a:t>
            </a:r>
            <a:r>
              <a:rPr lang="de-DE" b="1" dirty="0">
                <a:latin typeface="+mj-lt"/>
              </a:rPr>
              <a:t>)</a:t>
            </a:r>
          </a:p>
        </p:txBody>
      </p:sp>
      <p:pic>
        <p:nvPicPr>
          <p:cNvPr id="5" name="Picture 4">
            <a:extLst>
              <a:ext uri="{FF2B5EF4-FFF2-40B4-BE49-F238E27FC236}">
                <a16:creationId xmlns:a16="http://schemas.microsoft.com/office/drawing/2014/main" id="{B409538A-A14A-1B28-18C3-9C4677131A97}"/>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3451482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2407920" y="99589"/>
            <a:ext cx="9144000" cy="977371"/>
          </a:xfrm>
        </p:spPr>
        <p:txBody>
          <a:bodyPr>
            <a:normAutofit/>
          </a:bodyPr>
          <a:lstStyle/>
          <a:p>
            <a:r>
              <a:rPr lang="en-US" sz="3200" b="1" dirty="0"/>
              <a:t>Henrietta Lacks</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49611" y="1509753"/>
            <a:ext cx="7181207" cy="6481307"/>
          </a:xfrm>
        </p:spPr>
        <p:txBody>
          <a:bodyPr>
            <a:normAutofit/>
          </a:bodyPr>
          <a:lstStyle/>
          <a:p>
            <a:pPr algn="l">
              <a:lnSpc>
                <a:spcPct val="110000"/>
              </a:lnSpc>
            </a:pPr>
            <a:r>
              <a:rPr lang="de-DE" sz="2200" dirty="0">
                <a:latin typeface="+mj-lt"/>
              </a:rPr>
              <a:t>Henrietta Lacks war eine Schwarze Frau, die in den 50er Jahren in den USA eine Biopsie vornehmen ließ. </a:t>
            </a:r>
          </a:p>
          <a:p>
            <a:pPr algn="l">
              <a:lnSpc>
                <a:spcPct val="110000"/>
              </a:lnSpc>
            </a:pPr>
            <a:r>
              <a:rPr lang="de-DE" sz="2200" dirty="0">
                <a:latin typeface="+mj-lt"/>
              </a:rPr>
              <a:t>Ohne ihr Wissen oder ihre Einwilligung wurden Zellen aus dieser Biopsie zu Forschungszwecken verwendet. Sie wurden zur Grundlage für die </a:t>
            </a:r>
            <a:r>
              <a:rPr lang="de-DE" sz="2200" b="1" dirty="0" err="1">
                <a:latin typeface="+mj-lt"/>
              </a:rPr>
              <a:t>HeLa</a:t>
            </a:r>
            <a:r>
              <a:rPr lang="de-DE" sz="2200" b="1" dirty="0">
                <a:latin typeface="+mj-lt"/>
              </a:rPr>
              <a:t> Zelllinie</a:t>
            </a:r>
            <a:r>
              <a:rPr lang="de-DE" sz="2200" dirty="0">
                <a:latin typeface="+mj-lt"/>
              </a:rPr>
              <a:t>, die bis heute eine der wichtigsten Zelllinien in kommerzieller und nichtkommerzieller medizinischer Forschung ist. </a:t>
            </a:r>
          </a:p>
          <a:p>
            <a:pPr algn="l">
              <a:lnSpc>
                <a:spcPct val="110000"/>
              </a:lnSpc>
            </a:pPr>
            <a:endParaRPr lang="de-DE" sz="2200" dirty="0">
              <a:latin typeface="+mj-lt"/>
            </a:endParaRPr>
          </a:p>
          <a:p>
            <a:pPr algn="l">
              <a:lnSpc>
                <a:spcPct val="110000"/>
              </a:lnSpc>
            </a:pPr>
            <a:r>
              <a:rPr lang="de-DE" sz="2200" dirty="0">
                <a:latin typeface="+mj-lt"/>
              </a:rPr>
              <a:t>Henrietta Lacks Familie erfuhr davon erst 1975 und erhielt nie irgendeine Form der Entschädigung. </a:t>
            </a:r>
          </a:p>
          <a:p>
            <a:pPr algn="l"/>
            <a:endParaRPr lang="en-US" dirty="0"/>
          </a:p>
          <a:p>
            <a:pPr algn="l"/>
            <a:endParaRPr lang="en-US" dirty="0"/>
          </a:p>
        </p:txBody>
      </p:sp>
      <p:pic>
        <p:nvPicPr>
          <p:cNvPr id="4" name="Picture 3">
            <a:extLst>
              <a:ext uri="{FF2B5EF4-FFF2-40B4-BE49-F238E27FC236}">
                <a16:creationId xmlns:a16="http://schemas.microsoft.com/office/drawing/2014/main" id="{1839E7EF-B85C-214C-9331-A50DCBBFC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2752" y="1211580"/>
            <a:ext cx="2690961" cy="4686300"/>
          </a:xfrm>
          <a:prstGeom prst="rect">
            <a:avLst/>
          </a:prstGeom>
        </p:spPr>
      </p:pic>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30825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120074" y="184231"/>
            <a:ext cx="9144000" cy="977371"/>
          </a:xfrm>
        </p:spPr>
        <p:txBody>
          <a:bodyPr>
            <a:normAutofit/>
          </a:bodyPr>
          <a:lstStyle/>
          <a:p>
            <a:r>
              <a:rPr lang="en-US" sz="3200" b="1" dirty="0" err="1"/>
              <a:t>Kanadische</a:t>
            </a:r>
            <a:r>
              <a:rPr lang="en-US" sz="3200" b="1" dirty="0"/>
              <a:t> </a:t>
            </a:r>
            <a:r>
              <a:rPr lang="en-US" sz="3200" b="1" dirty="0" err="1"/>
              <a:t>Versuche</a:t>
            </a:r>
            <a:r>
              <a:rPr lang="en-US" sz="3200" b="1" dirty="0"/>
              <a:t> an First Nations People</a:t>
            </a:r>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sp>
        <p:nvSpPr>
          <p:cNvPr id="4" name="TextBox 3">
            <a:extLst>
              <a:ext uri="{FF2B5EF4-FFF2-40B4-BE49-F238E27FC236}">
                <a16:creationId xmlns:a16="http://schemas.microsoft.com/office/drawing/2014/main" id="{29FB7088-CC00-4774-C103-11ED5A8109EB}"/>
              </a:ext>
            </a:extLst>
          </p:cNvPr>
          <p:cNvSpPr txBox="1"/>
          <p:nvPr/>
        </p:nvSpPr>
        <p:spPr>
          <a:xfrm>
            <a:off x="834888" y="1582340"/>
            <a:ext cx="5844208" cy="4708981"/>
          </a:xfrm>
          <a:prstGeom prst="rect">
            <a:avLst/>
          </a:prstGeom>
          <a:noFill/>
        </p:spPr>
        <p:txBody>
          <a:bodyPr wrap="square" rtlCol="0">
            <a:spAutoFit/>
          </a:bodyPr>
          <a:lstStyle/>
          <a:p>
            <a:r>
              <a:rPr lang="en-AT" sz="2000" dirty="0">
                <a:latin typeface="+mj-lt"/>
              </a:rPr>
              <a:t>Im Zuge der erzwungenen kulturellen Assimilation von First Nations People (Indigene) in Kanada kam es zu großangelegten Menschenversuchen. </a:t>
            </a:r>
          </a:p>
          <a:p>
            <a:endParaRPr lang="en-AT" sz="2000" dirty="0">
              <a:latin typeface="+mj-lt"/>
            </a:endParaRPr>
          </a:p>
          <a:p>
            <a:r>
              <a:rPr lang="en-AT" sz="2000" dirty="0">
                <a:latin typeface="+mj-lt"/>
              </a:rPr>
              <a:t>1933 wurden 600 indigene Kinder einem </a:t>
            </a:r>
            <a:r>
              <a:rPr lang="en-AT" sz="2000" b="1" dirty="0">
                <a:latin typeface="+mj-lt"/>
              </a:rPr>
              <a:t>Tuberkuloseexperiment</a:t>
            </a:r>
            <a:r>
              <a:rPr lang="en-AT" sz="2000" dirty="0">
                <a:latin typeface="+mj-lt"/>
              </a:rPr>
              <a:t> unterzogen welches über 100 Todespfer forderte. Die Zustimmung der Eltern wurde nicht eingeholt. </a:t>
            </a:r>
          </a:p>
          <a:p>
            <a:endParaRPr lang="en-AT" sz="2000" dirty="0">
              <a:latin typeface="+mj-lt"/>
            </a:endParaRPr>
          </a:p>
          <a:p>
            <a:r>
              <a:rPr lang="en-AT" sz="2000" dirty="0">
                <a:latin typeface="+mj-lt"/>
              </a:rPr>
              <a:t>In den 40er und 50er Jahren wurde an Erwachsenen sowie an Kindern, die gewaltsam von ihren Familien entfernt und in Internaten (</a:t>
            </a:r>
            <a:r>
              <a:rPr lang="en-AT" sz="2000" b="1" dirty="0">
                <a:latin typeface="+mj-lt"/>
              </a:rPr>
              <a:t>residential schools</a:t>
            </a:r>
            <a:r>
              <a:rPr lang="en-AT" sz="2000" dirty="0">
                <a:latin typeface="+mj-lt"/>
              </a:rPr>
              <a:t>) untergebracht waren experimentiert. Sie wurden absichtlich unterernährt um Ernährungsfragen und  Nahrungsmittelzusätze zu erforschen. </a:t>
            </a:r>
          </a:p>
        </p:txBody>
      </p:sp>
      <p:pic>
        <p:nvPicPr>
          <p:cNvPr id="7" name="Picture 6">
            <a:extLst>
              <a:ext uri="{FF2B5EF4-FFF2-40B4-BE49-F238E27FC236}">
                <a16:creationId xmlns:a16="http://schemas.microsoft.com/office/drawing/2014/main" id="{78FE51C0-FFC4-5735-52DF-18889F35EF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5696" y="2186251"/>
            <a:ext cx="4421416" cy="3220636"/>
          </a:xfrm>
          <a:prstGeom prst="rect">
            <a:avLst/>
          </a:prstGeom>
        </p:spPr>
      </p:pic>
    </p:spTree>
    <p:extLst>
      <p:ext uri="{BB962C8B-B14F-4D97-AF65-F5344CB8AC3E}">
        <p14:creationId xmlns:p14="http://schemas.microsoft.com/office/powerpoint/2010/main" val="2929703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err="1"/>
              <a:t>Medikamententests</a:t>
            </a:r>
            <a:r>
              <a:rPr lang="en-US" sz="3200" b="1" dirty="0"/>
              <a:t> in Afrika</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3" y="1560996"/>
            <a:ext cx="10699658" cy="4292600"/>
          </a:xfrm>
        </p:spPr>
        <p:txBody>
          <a:bodyPr>
            <a:noAutofit/>
          </a:bodyPr>
          <a:lstStyle/>
          <a:p>
            <a:pPr algn="l"/>
            <a:r>
              <a:rPr lang="de-DE" sz="2200" dirty="0">
                <a:latin typeface="+mj-lt"/>
              </a:rPr>
              <a:t>In den 90er Jahren wurden eine Reihe unethischer Experimente in Afrika durchgeführt. </a:t>
            </a:r>
          </a:p>
          <a:p>
            <a:pPr algn="l"/>
            <a:r>
              <a:rPr lang="de-DE" sz="2200" b="1" dirty="0">
                <a:latin typeface="+mj-lt"/>
              </a:rPr>
              <a:t>Pfizer testete ein Medikament </a:t>
            </a:r>
            <a:r>
              <a:rPr lang="de-DE" sz="2200" dirty="0">
                <a:latin typeface="+mj-lt"/>
              </a:rPr>
              <a:t>gegen Meningitis in Nigeria welches bei 200 Kindern bleibende Behinderungen verursachte. Nigeria verklagte die Firma aufgrund mangelnden Einverständnisses der </a:t>
            </a:r>
            <a:r>
              <a:rPr lang="de-DE" sz="2200" dirty="0" err="1">
                <a:latin typeface="+mj-lt"/>
              </a:rPr>
              <a:t>Proband:innen</a:t>
            </a:r>
            <a:r>
              <a:rPr lang="de-DE" sz="2200" dirty="0">
                <a:latin typeface="+mj-lt"/>
              </a:rPr>
              <a:t>. </a:t>
            </a:r>
          </a:p>
          <a:p>
            <a:pPr algn="l"/>
            <a:endParaRPr lang="de-DE" sz="2200" dirty="0">
              <a:latin typeface="+mj-lt"/>
            </a:endParaRPr>
          </a:p>
          <a:p>
            <a:pPr algn="l"/>
            <a:r>
              <a:rPr lang="de-DE" sz="2200" dirty="0">
                <a:latin typeface="+mj-lt"/>
              </a:rPr>
              <a:t>Auch </a:t>
            </a:r>
            <a:r>
              <a:rPr lang="de-DE" sz="2200" b="1" dirty="0">
                <a:latin typeface="+mj-lt"/>
              </a:rPr>
              <a:t>Kontrollgruppenstudien zu HIV Medikamenten </a:t>
            </a:r>
            <a:r>
              <a:rPr lang="de-DE" sz="2200" dirty="0">
                <a:latin typeface="+mj-lt"/>
              </a:rPr>
              <a:t>wurden an </a:t>
            </a:r>
            <a:r>
              <a:rPr lang="de-DE" sz="2200" dirty="0" err="1">
                <a:latin typeface="+mj-lt"/>
              </a:rPr>
              <a:t>Afrikaner:innen</a:t>
            </a:r>
            <a:r>
              <a:rPr lang="de-DE" sz="2200" dirty="0">
                <a:latin typeface="+mj-lt"/>
              </a:rPr>
              <a:t> durchgeführt, wobei die Hälfte der </a:t>
            </a:r>
            <a:r>
              <a:rPr lang="de-DE" sz="2200" dirty="0" err="1">
                <a:latin typeface="+mj-lt"/>
              </a:rPr>
              <a:t>Proband:innen</a:t>
            </a:r>
            <a:r>
              <a:rPr lang="de-DE" sz="2200" dirty="0">
                <a:latin typeface="+mj-lt"/>
              </a:rPr>
              <a:t> Placebo erhielt. </a:t>
            </a:r>
            <a:r>
              <a:rPr lang="de-DE" sz="2200" dirty="0" err="1">
                <a:latin typeface="+mj-lt"/>
              </a:rPr>
              <a:t>Proband:innen</a:t>
            </a:r>
            <a:r>
              <a:rPr lang="de-DE" sz="2200" dirty="0">
                <a:latin typeface="+mj-lt"/>
              </a:rPr>
              <a:t> erhielten keine Information über Risiken und verstanden teilweise nicht, wozu sie ihr Einverständnis gegeben hatten. In einer Studie wurden 1000 Neugeborene mit HIV infiziert. </a:t>
            </a:r>
          </a:p>
          <a:p>
            <a:pPr algn="l"/>
            <a:endParaRPr lang="de-DE" sz="2200" dirty="0">
              <a:latin typeface="+mj-lt"/>
            </a:endParaRPr>
          </a:p>
          <a:p>
            <a:pPr algn="l"/>
            <a:r>
              <a:rPr lang="de-DE" sz="2200" dirty="0">
                <a:latin typeface="+mj-lt"/>
              </a:rPr>
              <a:t>In vielen afrikanischen Communities herrscht deshalb ein </a:t>
            </a:r>
            <a:r>
              <a:rPr lang="de-DE" sz="2200" b="1" dirty="0">
                <a:latin typeface="+mj-lt"/>
              </a:rPr>
              <a:t>tief verwurzeltes Misstrauen </a:t>
            </a:r>
            <a:r>
              <a:rPr lang="de-DE" sz="2200" dirty="0">
                <a:latin typeface="+mj-lt"/>
              </a:rPr>
              <a:t>gegen (westliche) Medizin. </a:t>
            </a:r>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3899339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err="1"/>
              <a:t>Vipeholm</a:t>
            </a:r>
            <a:r>
              <a:rPr lang="en-US" sz="3200" b="1" dirty="0"/>
              <a:t> </a:t>
            </a:r>
            <a:r>
              <a:rPr lang="en-US" sz="3200" b="1" dirty="0" err="1"/>
              <a:t>Versuchsreihe</a:t>
            </a:r>
            <a:endParaRPr lang="en-US" sz="3200" b="1" dirty="0"/>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3" y="1605280"/>
            <a:ext cx="7316639" cy="4292600"/>
          </a:xfrm>
        </p:spPr>
        <p:txBody>
          <a:bodyPr>
            <a:normAutofit/>
          </a:bodyPr>
          <a:lstStyle/>
          <a:p>
            <a:pPr algn="l"/>
            <a:r>
              <a:rPr lang="en-US" b="1" dirty="0"/>
              <a:t> </a:t>
            </a:r>
            <a:endParaRPr lang="en-US" dirty="0"/>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sp>
        <p:nvSpPr>
          <p:cNvPr id="4" name="TextBox 3">
            <a:extLst>
              <a:ext uri="{FF2B5EF4-FFF2-40B4-BE49-F238E27FC236}">
                <a16:creationId xmlns:a16="http://schemas.microsoft.com/office/drawing/2014/main" id="{F39CFFAE-25C2-F134-33EA-7668FAA9BEEE}"/>
              </a:ext>
            </a:extLst>
          </p:cNvPr>
          <p:cNvSpPr txBox="1"/>
          <p:nvPr/>
        </p:nvSpPr>
        <p:spPr>
          <a:xfrm>
            <a:off x="829733" y="2012642"/>
            <a:ext cx="4969004" cy="3477875"/>
          </a:xfrm>
          <a:prstGeom prst="rect">
            <a:avLst/>
          </a:prstGeom>
          <a:noFill/>
        </p:spPr>
        <p:txBody>
          <a:bodyPr wrap="square" rtlCol="0">
            <a:spAutoFit/>
          </a:bodyPr>
          <a:lstStyle/>
          <a:p>
            <a:r>
              <a:rPr lang="en-AT" sz="2200" dirty="0">
                <a:latin typeface="+mj-lt"/>
              </a:rPr>
              <a:t>In der Schwedischen Vipeholm Klinik für </a:t>
            </a:r>
            <a:r>
              <a:rPr lang="en-AT" sz="2200" b="1" dirty="0">
                <a:latin typeface="+mj-lt"/>
              </a:rPr>
              <a:t>Kinder mit intellektueller Behinderung </a:t>
            </a:r>
            <a:r>
              <a:rPr lang="en-AT" sz="2200" dirty="0">
                <a:latin typeface="+mj-lt"/>
              </a:rPr>
              <a:t>wurden in den 40ern und 50ern </a:t>
            </a:r>
            <a:r>
              <a:rPr lang="en-AT" sz="2200" b="1" dirty="0">
                <a:latin typeface="+mj-lt"/>
              </a:rPr>
              <a:t>Kariesexperimente</a:t>
            </a:r>
            <a:r>
              <a:rPr lang="en-AT" sz="2200" dirty="0">
                <a:latin typeface="+mj-lt"/>
              </a:rPr>
              <a:t> durchgeführt. Kindern wurden große Mengen an Zucker verabreicht um den Zusammenhang von Zucker und Karies nachweisen zu können. Die Versuche wurden sowohl von der Zuckerindustrie als auch von der zahnärttlichen Community finanziert.  </a:t>
            </a:r>
          </a:p>
        </p:txBody>
      </p:sp>
      <p:pic>
        <p:nvPicPr>
          <p:cNvPr id="6" name="Picture 5">
            <a:extLst>
              <a:ext uri="{FF2B5EF4-FFF2-40B4-BE49-F238E27FC236}">
                <a16:creationId xmlns:a16="http://schemas.microsoft.com/office/drawing/2014/main" id="{570CD145-8C20-016A-461D-64E5BA3F17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0944" y="1605280"/>
            <a:ext cx="5261323" cy="4292600"/>
          </a:xfrm>
          <a:prstGeom prst="rect">
            <a:avLst/>
          </a:prstGeom>
        </p:spPr>
      </p:pic>
    </p:spTree>
    <p:extLst>
      <p:ext uri="{BB962C8B-B14F-4D97-AF65-F5344CB8AC3E}">
        <p14:creationId xmlns:p14="http://schemas.microsoft.com/office/powerpoint/2010/main" val="4271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577788" y="1855695"/>
            <a:ext cx="9144000" cy="4020951"/>
          </a:xfrm>
        </p:spPr>
        <p:txBody>
          <a:bodyPr>
            <a:normAutofit/>
          </a:bodyPr>
          <a:lstStyle/>
          <a:p>
            <a:pPr algn="l"/>
            <a:br>
              <a:rPr lang="en-US" sz="1200" dirty="0"/>
            </a:br>
            <a:endParaRPr lang="en-US" sz="1200" dirty="0"/>
          </a:p>
        </p:txBody>
      </p:sp>
      <p:sp>
        <p:nvSpPr>
          <p:cNvPr id="3" name="TextBox 2">
            <a:extLst>
              <a:ext uri="{FF2B5EF4-FFF2-40B4-BE49-F238E27FC236}">
                <a16:creationId xmlns:a16="http://schemas.microsoft.com/office/drawing/2014/main" id="{5EE140B9-EC3E-7040-B567-CA43B12A6F81}"/>
              </a:ext>
            </a:extLst>
          </p:cNvPr>
          <p:cNvSpPr txBox="1"/>
          <p:nvPr/>
        </p:nvSpPr>
        <p:spPr>
          <a:xfrm>
            <a:off x="738611" y="588582"/>
            <a:ext cx="5411177" cy="5570756"/>
          </a:xfrm>
          <a:prstGeom prst="rect">
            <a:avLst/>
          </a:prstGeom>
          <a:noFill/>
        </p:spPr>
        <p:txBody>
          <a:bodyPr wrap="square" rtlCol="0">
            <a:spAutoFit/>
          </a:bodyPr>
          <a:lstStyle/>
          <a:p>
            <a:r>
              <a:rPr lang="en-US" sz="3200" b="1" dirty="0">
                <a:latin typeface="+mj-lt"/>
              </a:rPr>
              <a:t>Was </a:t>
            </a:r>
            <a:r>
              <a:rPr lang="en-US" sz="3200" b="1" dirty="0" err="1">
                <a:latin typeface="+mj-lt"/>
              </a:rPr>
              <a:t>ist</a:t>
            </a:r>
            <a:r>
              <a:rPr lang="en-US" sz="3200" b="1" dirty="0">
                <a:latin typeface="+mj-lt"/>
              </a:rPr>
              <a:t> </a:t>
            </a:r>
            <a:r>
              <a:rPr lang="en-US" sz="3200" b="1" dirty="0" err="1">
                <a:latin typeface="+mj-lt"/>
              </a:rPr>
              <a:t>Forschungsethik</a:t>
            </a:r>
            <a:r>
              <a:rPr lang="en-US" sz="3200" b="1" dirty="0">
                <a:latin typeface="+mj-lt"/>
              </a:rPr>
              <a:t>?</a:t>
            </a:r>
          </a:p>
          <a:p>
            <a:endParaRPr lang="en-US" sz="2400" b="1" dirty="0">
              <a:latin typeface="+mj-lt"/>
            </a:endParaRPr>
          </a:p>
          <a:p>
            <a:endParaRPr lang="de-DE" sz="2400" b="1" dirty="0">
              <a:latin typeface="+mj-lt"/>
            </a:endParaRPr>
          </a:p>
          <a:p>
            <a:r>
              <a:rPr lang="de-DE" sz="2000" b="1" dirty="0">
                <a:latin typeface="+mj-lt"/>
              </a:rPr>
              <a:t>3 Domänen:</a:t>
            </a:r>
          </a:p>
          <a:p>
            <a:endParaRPr lang="de-DE" sz="2000" dirty="0">
              <a:latin typeface="+mj-lt"/>
            </a:endParaRPr>
          </a:p>
          <a:p>
            <a:r>
              <a:rPr lang="de-DE" sz="2000" b="1" dirty="0">
                <a:latin typeface="+mj-lt"/>
              </a:rPr>
              <a:t>A) </a:t>
            </a:r>
            <a:r>
              <a:rPr lang="de-DE" sz="2000" dirty="0">
                <a:latin typeface="+mj-lt"/>
              </a:rPr>
              <a:t>Gute Wissenschaftliche Praxis, z.B. </a:t>
            </a:r>
            <a:r>
              <a:rPr lang="de-DE" sz="2000" dirty="0" err="1">
                <a:latin typeface="+mj-lt"/>
              </a:rPr>
              <a:t>bezügl</a:t>
            </a:r>
            <a:r>
              <a:rPr lang="de-DE" sz="2000" dirty="0">
                <a:latin typeface="+mj-lt"/>
              </a:rPr>
              <a:t>. Plagiat, Interessenskonflikten, Datenfalsifikation… (auch: ‘Research Integrity’)</a:t>
            </a:r>
          </a:p>
          <a:p>
            <a:endParaRPr lang="de-DE" sz="2000" dirty="0">
              <a:latin typeface="+mj-lt"/>
            </a:endParaRPr>
          </a:p>
          <a:p>
            <a:r>
              <a:rPr lang="de-DE" sz="2000" b="1" dirty="0">
                <a:latin typeface="+mj-lt"/>
              </a:rPr>
              <a:t>B) </a:t>
            </a:r>
            <a:r>
              <a:rPr lang="de-DE" sz="2000" dirty="0">
                <a:latin typeface="+mj-lt"/>
              </a:rPr>
              <a:t>Ethik im Umgang mit menschlichen Forschungsteilnehmenden/</a:t>
            </a:r>
            <a:r>
              <a:rPr lang="de-DE" sz="2000" dirty="0" err="1">
                <a:latin typeface="+mj-lt"/>
              </a:rPr>
              <a:t>subjekten</a:t>
            </a:r>
            <a:endParaRPr lang="de-DE" sz="2000" dirty="0">
              <a:latin typeface="+mj-lt"/>
            </a:endParaRPr>
          </a:p>
          <a:p>
            <a:endParaRPr lang="de-DE" sz="2000" dirty="0">
              <a:latin typeface="+mj-lt"/>
            </a:endParaRPr>
          </a:p>
          <a:p>
            <a:r>
              <a:rPr lang="de-DE" sz="2000" b="1" dirty="0">
                <a:latin typeface="+mj-lt"/>
              </a:rPr>
              <a:t>C) </a:t>
            </a:r>
            <a:r>
              <a:rPr lang="de-DE" sz="2000" dirty="0">
                <a:latin typeface="+mj-lt"/>
              </a:rPr>
              <a:t>Die moralische Verantwortung der Wissenschaft gegenüber der Gesellschaft: Verwendung öffentlicher Mittel, Wirkung…</a:t>
            </a:r>
          </a:p>
          <a:p>
            <a:endParaRPr lang="en-US" dirty="0">
              <a:latin typeface="+mj-lt"/>
            </a:endParaRPr>
          </a:p>
          <a:p>
            <a:endParaRPr lang="en-US" dirty="0">
              <a:latin typeface="+mj-lt"/>
            </a:endParaRPr>
          </a:p>
        </p:txBody>
      </p:sp>
      <p:pic>
        <p:nvPicPr>
          <p:cNvPr id="6" name="Picture 5">
            <a:extLst>
              <a:ext uri="{FF2B5EF4-FFF2-40B4-BE49-F238E27FC236}">
                <a16:creationId xmlns:a16="http://schemas.microsoft.com/office/drawing/2014/main" id="{714ED302-C4B0-3140-A975-4AA1457120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8776" y="1657886"/>
            <a:ext cx="4565388" cy="4132521"/>
          </a:xfrm>
          <a:prstGeom prst="rect">
            <a:avLst/>
          </a:prstGeom>
          <a:ln>
            <a:solidFill>
              <a:srgbClr val="000000"/>
            </a:solidFill>
          </a:ln>
        </p:spPr>
      </p:pic>
      <p:sp>
        <p:nvSpPr>
          <p:cNvPr id="7" name="TextBox 6">
            <a:extLst>
              <a:ext uri="{FF2B5EF4-FFF2-40B4-BE49-F238E27FC236}">
                <a16:creationId xmlns:a16="http://schemas.microsoft.com/office/drawing/2014/main" id="{B398CDA9-1C7A-5A4B-BF84-4B22AC7D3E45}"/>
              </a:ext>
            </a:extLst>
          </p:cNvPr>
          <p:cNvSpPr txBox="1"/>
          <p:nvPr/>
        </p:nvSpPr>
        <p:spPr>
          <a:xfrm>
            <a:off x="6568776" y="5828234"/>
            <a:ext cx="3343836" cy="246221"/>
          </a:xfrm>
          <a:prstGeom prst="rect">
            <a:avLst/>
          </a:prstGeom>
          <a:noFill/>
        </p:spPr>
        <p:txBody>
          <a:bodyPr wrap="square" rtlCol="0">
            <a:spAutoFit/>
          </a:bodyPr>
          <a:lstStyle/>
          <a:p>
            <a:r>
              <a:rPr lang="en-US" sz="1000" dirty="0"/>
              <a:t>Image credit: </a:t>
            </a:r>
            <a:r>
              <a:rPr lang="en-US" sz="1000" dirty="0" err="1"/>
              <a:t>Reidun</a:t>
            </a:r>
            <a:r>
              <a:rPr lang="en-US" sz="1000" dirty="0"/>
              <a:t> </a:t>
            </a:r>
            <a:r>
              <a:rPr lang="en-US" sz="1000" dirty="0" err="1"/>
              <a:t>Tangen</a:t>
            </a:r>
            <a:r>
              <a:rPr lang="en-US" sz="1000" dirty="0"/>
              <a:t> via </a:t>
            </a:r>
            <a:r>
              <a:rPr lang="en-US" sz="1000" dirty="0" err="1"/>
              <a:t>Researchgate</a:t>
            </a:r>
            <a:endParaRPr lang="en-US" sz="1000" dirty="0"/>
          </a:p>
        </p:txBody>
      </p:sp>
      <p:pic>
        <p:nvPicPr>
          <p:cNvPr id="5" name="Picture 4">
            <a:extLst>
              <a:ext uri="{FF2B5EF4-FFF2-40B4-BE49-F238E27FC236}">
                <a16:creationId xmlns:a16="http://schemas.microsoft.com/office/drawing/2014/main" id="{0D384446-E4FF-82FF-88DB-AF96067469BE}"/>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3334524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a:t>Monster </a:t>
            </a:r>
            <a:r>
              <a:rPr lang="en-US" sz="3200" b="1" dirty="0" err="1"/>
              <a:t>Studie</a:t>
            </a:r>
            <a:endParaRPr lang="en-US" sz="3200" b="1" dirty="0"/>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3" y="1580874"/>
            <a:ext cx="10381606" cy="4292600"/>
          </a:xfrm>
        </p:spPr>
        <p:txBody>
          <a:bodyPr>
            <a:normAutofit lnSpcReduction="10000"/>
          </a:bodyPr>
          <a:lstStyle/>
          <a:p>
            <a:pPr algn="l"/>
            <a:r>
              <a:rPr lang="de-DE" dirty="0">
                <a:latin typeface="+mj-lt"/>
              </a:rPr>
              <a:t> Die ’Monster-Studie’ (so genannt von </a:t>
            </a:r>
            <a:r>
              <a:rPr lang="de-DE" dirty="0" err="1">
                <a:latin typeface="+mj-lt"/>
              </a:rPr>
              <a:t>Mediziner:innen</a:t>
            </a:r>
            <a:r>
              <a:rPr lang="de-DE" dirty="0">
                <a:latin typeface="+mj-lt"/>
              </a:rPr>
              <a:t> aufgrund ihrer unethischen Natur) war ein Experiment das 1939 in den USA durchgeführt wurde. Versuchsleiter Wendell Johnson wollten erforschen </a:t>
            </a:r>
            <a:r>
              <a:rPr lang="de-DE" b="1" dirty="0">
                <a:latin typeface="+mj-lt"/>
              </a:rPr>
              <a:t>wie sich positive bzw. negative Verstärkung auf Stottern bei Kindern</a:t>
            </a:r>
            <a:r>
              <a:rPr lang="de-DE" dirty="0">
                <a:latin typeface="+mj-lt"/>
              </a:rPr>
              <a:t> auswirkt. </a:t>
            </a:r>
          </a:p>
          <a:p>
            <a:pPr algn="l"/>
            <a:endParaRPr lang="de-DE" dirty="0">
              <a:latin typeface="+mj-lt"/>
            </a:endParaRPr>
          </a:p>
          <a:p>
            <a:pPr algn="l"/>
            <a:r>
              <a:rPr lang="de-DE" dirty="0">
                <a:latin typeface="+mj-lt"/>
              </a:rPr>
              <a:t>22 Waisenkinder erhielten entweder positive Bestärkung ihrer Sprachmuster (Lob) oder negative und abwertende Beurteilungen. Viele der negativ behandelten Kinder erlitten psychologische Traumata und manche behielten ihr Leben lang Sprachschwierigkeiten. </a:t>
            </a:r>
          </a:p>
          <a:p>
            <a:pPr algn="l"/>
            <a:endParaRPr lang="de-DE" dirty="0">
              <a:latin typeface="+mj-lt"/>
            </a:endParaRPr>
          </a:p>
          <a:p>
            <a:pPr algn="l"/>
            <a:r>
              <a:rPr lang="de-DE" dirty="0">
                <a:latin typeface="+mj-lt"/>
              </a:rPr>
              <a:t>Die Studie wurde im Zuge der Entdeckung der NS Experimente geheim gehalten um den Ruf des Versuchsleiters nicht zu schädigen. </a:t>
            </a:r>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1599732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err="1"/>
              <a:t>MKUltra</a:t>
            </a:r>
            <a:r>
              <a:rPr lang="en-US" sz="3200" b="1" dirty="0"/>
              <a:t> I</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3" y="1605280"/>
            <a:ext cx="7316639" cy="4292600"/>
          </a:xfrm>
        </p:spPr>
        <p:txBody>
          <a:bodyPr>
            <a:normAutofit/>
          </a:bodyPr>
          <a:lstStyle/>
          <a:p>
            <a:pPr algn="l"/>
            <a:r>
              <a:rPr lang="en-US" b="1" dirty="0"/>
              <a:t> </a:t>
            </a:r>
            <a:endParaRPr lang="en-US" dirty="0"/>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sp>
        <p:nvSpPr>
          <p:cNvPr id="6" name="TextBox 5">
            <a:extLst>
              <a:ext uri="{FF2B5EF4-FFF2-40B4-BE49-F238E27FC236}">
                <a16:creationId xmlns:a16="http://schemas.microsoft.com/office/drawing/2014/main" id="{F4B5D337-EC86-452B-71E7-A346907B49E4}"/>
              </a:ext>
            </a:extLst>
          </p:cNvPr>
          <p:cNvSpPr txBox="1"/>
          <p:nvPr/>
        </p:nvSpPr>
        <p:spPr>
          <a:xfrm>
            <a:off x="829732" y="1605280"/>
            <a:ext cx="10759293" cy="4770537"/>
          </a:xfrm>
          <a:prstGeom prst="rect">
            <a:avLst/>
          </a:prstGeom>
          <a:noFill/>
        </p:spPr>
        <p:txBody>
          <a:bodyPr wrap="square" rtlCol="0">
            <a:spAutoFit/>
          </a:bodyPr>
          <a:lstStyle/>
          <a:p>
            <a:r>
              <a:rPr lang="de-DE" sz="2200" dirty="0">
                <a:latin typeface="+mj-lt"/>
              </a:rPr>
              <a:t>MKUltra (1953-1973) war ein </a:t>
            </a:r>
            <a:r>
              <a:rPr lang="de-DE" sz="2200" b="1" dirty="0">
                <a:latin typeface="+mj-lt"/>
              </a:rPr>
              <a:t>Programm der CIA</a:t>
            </a:r>
            <a:r>
              <a:rPr lang="de-DE" sz="2200" dirty="0">
                <a:latin typeface="+mj-lt"/>
              </a:rPr>
              <a:t>, das Techniken zur psychologischen Kontrolle (</a:t>
            </a:r>
            <a:r>
              <a:rPr lang="de-DE" sz="2200" dirty="0" err="1">
                <a:latin typeface="+mj-lt"/>
              </a:rPr>
              <a:t>mind</a:t>
            </a:r>
            <a:r>
              <a:rPr lang="de-DE" sz="2200" dirty="0">
                <a:latin typeface="+mj-lt"/>
              </a:rPr>
              <a:t> </a:t>
            </a:r>
            <a:r>
              <a:rPr lang="de-DE" sz="2200" dirty="0" err="1">
                <a:latin typeface="+mj-lt"/>
              </a:rPr>
              <a:t>control</a:t>
            </a:r>
            <a:r>
              <a:rPr lang="de-DE" sz="2200" dirty="0">
                <a:latin typeface="+mj-lt"/>
              </a:rPr>
              <a:t>) erforschte. </a:t>
            </a:r>
          </a:p>
          <a:p>
            <a:endParaRPr lang="de-DE" sz="2200" dirty="0">
              <a:latin typeface="+mj-lt"/>
            </a:endParaRPr>
          </a:p>
          <a:p>
            <a:r>
              <a:rPr lang="de-DE" sz="2200" dirty="0">
                <a:latin typeface="+mj-lt"/>
              </a:rPr>
              <a:t>Ziel war es, </a:t>
            </a:r>
            <a:r>
              <a:rPr lang="de-DE" sz="2200" b="1" dirty="0">
                <a:latin typeface="+mj-lt"/>
              </a:rPr>
              <a:t>Verhörtechniken sowie ein ‘Wahrheitsserum</a:t>
            </a:r>
            <a:r>
              <a:rPr lang="de-DE" sz="2200" dirty="0">
                <a:latin typeface="+mj-lt"/>
              </a:rPr>
              <a:t>’ zu entwickeln, welche im kalten Krieg gegen die UDSSR eingesetzt werden sollten. Das Programm enthielt über 150 einzelne Versuchsreihen. </a:t>
            </a:r>
          </a:p>
          <a:p>
            <a:endParaRPr lang="de-DE" sz="2200" dirty="0">
              <a:latin typeface="+mj-lt"/>
            </a:endParaRPr>
          </a:p>
          <a:p>
            <a:r>
              <a:rPr lang="de-DE" sz="2200" dirty="0" err="1">
                <a:latin typeface="+mj-lt"/>
              </a:rPr>
              <a:t>Proband:innen</a:t>
            </a:r>
            <a:r>
              <a:rPr lang="de-DE" sz="2200" dirty="0">
                <a:latin typeface="+mj-lt"/>
              </a:rPr>
              <a:t> wurden ohne ihr Wissen oder Einverständnis psychoaktive </a:t>
            </a:r>
            <a:r>
              <a:rPr lang="de-DE" sz="2200" b="1" dirty="0">
                <a:latin typeface="+mj-lt"/>
              </a:rPr>
              <a:t>Drogen wie LSD, Meskalin oder Amphetamine</a:t>
            </a:r>
            <a:r>
              <a:rPr lang="de-DE" sz="2200" dirty="0">
                <a:latin typeface="+mj-lt"/>
              </a:rPr>
              <a:t> verabreicht und sie wurden </a:t>
            </a:r>
            <a:r>
              <a:rPr lang="de-DE" sz="2200" b="1" dirty="0">
                <a:latin typeface="+mj-lt"/>
              </a:rPr>
              <a:t>chemischen, biologischen und Strahlungsbehandlungen sowie Elektroschocks </a:t>
            </a:r>
            <a:r>
              <a:rPr lang="de-DE" sz="2200" dirty="0">
                <a:latin typeface="+mj-lt"/>
              </a:rPr>
              <a:t>ausgesetzt. Auch Hypnose wurde verwendet um gezielt Ängste zu erzeugen. </a:t>
            </a:r>
          </a:p>
          <a:p>
            <a:endParaRPr lang="de-DE" sz="2200" dirty="0">
              <a:latin typeface="+mj-lt"/>
            </a:endParaRPr>
          </a:p>
          <a:p>
            <a:r>
              <a:rPr lang="de-DE" sz="2200" dirty="0">
                <a:latin typeface="+mj-lt"/>
              </a:rPr>
              <a:t>Mindestens eine Person verstarb in Folge dieser Experimente.</a:t>
            </a:r>
          </a:p>
          <a:p>
            <a:endParaRPr lang="en-AT" dirty="0"/>
          </a:p>
        </p:txBody>
      </p:sp>
    </p:spTree>
    <p:extLst>
      <p:ext uri="{BB962C8B-B14F-4D97-AF65-F5344CB8AC3E}">
        <p14:creationId xmlns:p14="http://schemas.microsoft.com/office/powerpoint/2010/main" val="3457701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err="1"/>
              <a:t>MKUltra</a:t>
            </a:r>
            <a:r>
              <a:rPr lang="en-US" sz="3200" b="1" dirty="0"/>
              <a:t> II</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3" y="1605280"/>
            <a:ext cx="7316639" cy="4292600"/>
          </a:xfrm>
        </p:spPr>
        <p:txBody>
          <a:bodyPr>
            <a:normAutofit/>
          </a:bodyPr>
          <a:lstStyle/>
          <a:p>
            <a:pPr algn="l"/>
            <a:r>
              <a:rPr lang="en-US" b="1" dirty="0"/>
              <a:t> </a:t>
            </a:r>
            <a:endParaRPr lang="en-US" dirty="0"/>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sp>
        <p:nvSpPr>
          <p:cNvPr id="4" name="TextBox 3">
            <a:extLst>
              <a:ext uri="{FF2B5EF4-FFF2-40B4-BE49-F238E27FC236}">
                <a16:creationId xmlns:a16="http://schemas.microsoft.com/office/drawing/2014/main" id="{D29631C2-27A8-1AF0-2F1E-F447B4CEA862}"/>
              </a:ext>
            </a:extLst>
          </p:cNvPr>
          <p:cNvSpPr txBox="1"/>
          <p:nvPr/>
        </p:nvSpPr>
        <p:spPr>
          <a:xfrm>
            <a:off x="829733" y="1605280"/>
            <a:ext cx="6306563" cy="3816429"/>
          </a:xfrm>
          <a:prstGeom prst="rect">
            <a:avLst/>
          </a:prstGeom>
          <a:noFill/>
        </p:spPr>
        <p:txBody>
          <a:bodyPr wrap="square" rtlCol="0">
            <a:spAutoFit/>
          </a:bodyPr>
          <a:lstStyle/>
          <a:p>
            <a:r>
              <a:rPr lang="de-DE" sz="2200" dirty="0">
                <a:latin typeface="+mj-lt"/>
              </a:rPr>
              <a:t>Neben einigen CIA </a:t>
            </a:r>
            <a:r>
              <a:rPr lang="de-DE" sz="2200" dirty="0" err="1">
                <a:latin typeface="+mj-lt"/>
              </a:rPr>
              <a:t>Agent:innen</a:t>
            </a:r>
            <a:r>
              <a:rPr lang="de-DE" sz="2200" dirty="0">
                <a:latin typeface="+mj-lt"/>
              </a:rPr>
              <a:t> waren die </a:t>
            </a:r>
            <a:r>
              <a:rPr lang="de-DE" sz="2200" dirty="0" err="1">
                <a:latin typeface="+mj-lt"/>
              </a:rPr>
              <a:t>Proband:innen</a:t>
            </a:r>
            <a:r>
              <a:rPr lang="de-DE" sz="2200" dirty="0">
                <a:latin typeface="+mj-lt"/>
              </a:rPr>
              <a:t> zumeist </a:t>
            </a:r>
            <a:r>
              <a:rPr lang="de-DE" sz="2200" b="1" dirty="0">
                <a:latin typeface="+mj-lt"/>
              </a:rPr>
              <a:t>psychiatrische </a:t>
            </a:r>
            <a:r>
              <a:rPr lang="de-DE" sz="2200" b="1" dirty="0" err="1">
                <a:latin typeface="+mj-lt"/>
              </a:rPr>
              <a:t>Patient:innen</a:t>
            </a:r>
            <a:r>
              <a:rPr lang="de-DE" sz="2200" b="1" dirty="0">
                <a:latin typeface="+mj-lt"/>
              </a:rPr>
              <a:t>, Inhaftierte, Drogenabhängige oder Prostituierte</a:t>
            </a:r>
            <a:r>
              <a:rPr lang="de-DE" sz="2200" dirty="0">
                <a:latin typeface="+mj-lt"/>
              </a:rPr>
              <a:t>. In einigen Fällen wurden auch einfach zufällig selektierte </a:t>
            </a:r>
            <a:r>
              <a:rPr lang="de-DE" sz="2200" dirty="0" err="1">
                <a:latin typeface="+mj-lt"/>
              </a:rPr>
              <a:t>Bürger:innen</a:t>
            </a:r>
            <a:r>
              <a:rPr lang="de-DE" sz="2200" dirty="0">
                <a:latin typeface="+mj-lt"/>
              </a:rPr>
              <a:t> herangezogen.</a:t>
            </a:r>
          </a:p>
          <a:p>
            <a:endParaRPr lang="de-DE" sz="2200" dirty="0">
              <a:latin typeface="+mj-lt"/>
            </a:endParaRPr>
          </a:p>
          <a:p>
            <a:r>
              <a:rPr lang="de-DE" sz="2200" dirty="0">
                <a:latin typeface="+mj-lt"/>
              </a:rPr>
              <a:t>Die Versuche wurden in den 70er Jahren von </a:t>
            </a:r>
            <a:r>
              <a:rPr lang="de-DE" sz="2200" dirty="0" err="1">
                <a:latin typeface="+mj-lt"/>
              </a:rPr>
              <a:t>Journalist:innen</a:t>
            </a:r>
            <a:r>
              <a:rPr lang="de-DE" sz="2200" dirty="0">
                <a:latin typeface="+mj-lt"/>
              </a:rPr>
              <a:t> aufgedeckt und in der Folge vom US Kongress untersucht. Die Untersuchungskommission hielt fest dass keinerlei Einverständnis von den </a:t>
            </a:r>
            <a:r>
              <a:rPr lang="de-DE" sz="2200" dirty="0" err="1">
                <a:latin typeface="+mj-lt"/>
              </a:rPr>
              <a:t>Proband:innen</a:t>
            </a:r>
            <a:r>
              <a:rPr lang="de-DE" sz="2200" dirty="0">
                <a:latin typeface="+mj-lt"/>
              </a:rPr>
              <a:t> eingeholt worden war. </a:t>
            </a:r>
          </a:p>
        </p:txBody>
      </p:sp>
      <p:pic>
        <p:nvPicPr>
          <p:cNvPr id="6" name="Picture 5">
            <a:extLst>
              <a:ext uri="{FF2B5EF4-FFF2-40B4-BE49-F238E27FC236}">
                <a16:creationId xmlns:a16="http://schemas.microsoft.com/office/drawing/2014/main" id="{6749E9EA-E2AB-08D1-430A-FD48CACC0F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6669" y="1397089"/>
            <a:ext cx="3726937" cy="4708981"/>
          </a:xfrm>
          <a:prstGeom prst="rect">
            <a:avLst/>
          </a:prstGeom>
          <a:ln>
            <a:solidFill>
              <a:schemeClr val="tx1"/>
            </a:solidFill>
          </a:ln>
        </p:spPr>
      </p:pic>
    </p:spTree>
    <p:extLst>
      <p:ext uri="{BB962C8B-B14F-4D97-AF65-F5344CB8AC3E}">
        <p14:creationId xmlns:p14="http://schemas.microsoft.com/office/powerpoint/2010/main" val="3542208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a:t>Stanford Prison Experiment</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4" y="1605280"/>
            <a:ext cx="5431918" cy="4292600"/>
          </a:xfrm>
        </p:spPr>
        <p:txBody>
          <a:bodyPr>
            <a:normAutofit/>
          </a:bodyPr>
          <a:lstStyle/>
          <a:p>
            <a:pPr algn="l"/>
            <a:r>
              <a:rPr lang="de-DE" sz="2200" dirty="0">
                <a:latin typeface="+mj-lt"/>
              </a:rPr>
              <a:t>Das Stanford Prison Experiment (1971), durchgeführt unter der Leitung von </a:t>
            </a:r>
            <a:r>
              <a:rPr lang="de-DE" sz="2200" b="1" dirty="0">
                <a:latin typeface="+mj-lt"/>
              </a:rPr>
              <a:t>Philip Zimbardo</a:t>
            </a:r>
            <a:r>
              <a:rPr lang="de-DE" sz="2200" dirty="0">
                <a:latin typeface="+mj-lt"/>
              </a:rPr>
              <a:t>, war eine psychologische Studie die menschliches Verhalten unter realistischen Haftbedingungen erforschen sollte. </a:t>
            </a:r>
          </a:p>
          <a:p>
            <a:pPr algn="l"/>
            <a:endParaRPr lang="de-DE" sz="2200" dirty="0">
              <a:latin typeface="+mj-lt"/>
            </a:endParaRPr>
          </a:p>
          <a:p>
            <a:pPr algn="l"/>
            <a:r>
              <a:rPr lang="de-DE" sz="2200" dirty="0">
                <a:latin typeface="+mj-lt"/>
              </a:rPr>
              <a:t>24 männliche Probanden wurden zwei Gruppen, Häftlingen und Wärtern, zugewiesen. Die ‘Häftlinge’ wurden realistisch verhaftet und in ein nachgebautes Gefängnis gebracht, wo sie unter Aufsicht der ‘Wärter’ zwei Wochen verbringen sollten.  </a:t>
            </a:r>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4" name="Picture 3">
            <a:extLst>
              <a:ext uri="{FF2B5EF4-FFF2-40B4-BE49-F238E27FC236}">
                <a16:creationId xmlns:a16="http://schemas.microsoft.com/office/drawing/2014/main" id="{221B4F25-C073-B995-2BDE-DB2FDC355F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0314" y="1899368"/>
            <a:ext cx="4922124" cy="3189467"/>
          </a:xfrm>
          <a:prstGeom prst="rect">
            <a:avLst/>
          </a:prstGeom>
        </p:spPr>
      </p:pic>
    </p:spTree>
    <p:extLst>
      <p:ext uri="{BB962C8B-B14F-4D97-AF65-F5344CB8AC3E}">
        <p14:creationId xmlns:p14="http://schemas.microsoft.com/office/powerpoint/2010/main" val="1267800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a:t>Stanford Prison Experiment</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4" y="1605280"/>
            <a:ext cx="5431918" cy="4292600"/>
          </a:xfrm>
        </p:spPr>
        <p:txBody>
          <a:bodyPr>
            <a:normAutofit/>
          </a:bodyPr>
          <a:lstStyle/>
          <a:p>
            <a:pPr algn="l"/>
            <a:r>
              <a:rPr lang="de-DE" sz="2200" dirty="0">
                <a:latin typeface="+mj-lt"/>
              </a:rPr>
              <a:t>Das Experiment musste nach nur </a:t>
            </a:r>
            <a:r>
              <a:rPr lang="de-DE" sz="2200" b="1" dirty="0">
                <a:latin typeface="+mj-lt"/>
              </a:rPr>
              <a:t>einer Woche abgebrochen</a:t>
            </a:r>
            <a:r>
              <a:rPr lang="de-DE" sz="2200" dirty="0">
                <a:latin typeface="+mj-lt"/>
              </a:rPr>
              <a:t> werden, da die Situation in dem ‚Gefängnis‘ zunehmend eskalierte und es zu Demütigungen und Übergriffen der ‚Wärter‘ auf die ‚Häftlinge‘ sowie zu Gewalt auf beiden Seiten kam. </a:t>
            </a:r>
          </a:p>
          <a:p>
            <a:pPr algn="l"/>
            <a:endParaRPr lang="de-DE" sz="2200" dirty="0">
              <a:latin typeface="+mj-lt"/>
            </a:endParaRPr>
          </a:p>
          <a:p>
            <a:pPr algn="l"/>
            <a:r>
              <a:rPr lang="de-DE" sz="2200" dirty="0">
                <a:latin typeface="+mj-lt"/>
              </a:rPr>
              <a:t>Das Experiment wurde seither in vielfältiger Weise kritisiert, u.a. weil Versuchsleiter Zimbardo selbst einen ‚Wärter‘ spielte und unangemessene Härte gegen die ‚Häftlinge‘ ermutigte. </a:t>
            </a:r>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6" name="Picture 5">
            <a:extLst>
              <a:ext uri="{FF2B5EF4-FFF2-40B4-BE49-F238E27FC236}">
                <a16:creationId xmlns:a16="http://schemas.microsoft.com/office/drawing/2014/main" id="{F105B7A0-81B9-614F-7003-781CE6A248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6285" y="1846904"/>
            <a:ext cx="4535281" cy="3461899"/>
          </a:xfrm>
          <a:prstGeom prst="rect">
            <a:avLst/>
          </a:prstGeom>
        </p:spPr>
      </p:pic>
    </p:spTree>
    <p:extLst>
      <p:ext uri="{BB962C8B-B14F-4D97-AF65-F5344CB8AC3E}">
        <p14:creationId xmlns:p14="http://schemas.microsoft.com/office/powerpoint/2010/main" val="2494087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3D4D-DFF1-2D46-9961-C0CB2801DD3E}"/>
              </a:ext>
            </a:extLst>
          </p:cNvPr>
          <p:cNvSpPr>
            <a:spLocks noGrp="1"/>
          </p:cNvSpPr>
          <p:nvPr>
            <p:ph type="ctrTitle"/>
          </p:nvPr>
        </p:nvSpPr>
        <p:spPr>
          <a:xfrm>
            <a:off x="829733" y="199995"/>
            <a:ext cx="9144000" cy="977371"/>
          </a:xfrm>
        </p:spPr>
        <p:txBody>
          <a:bodyPr>
            <a:normAutofit/>
          </a:bodyPr>
          <a:lstStyle/>
          <a:p>
            <a:pPr algn="l"/>
            <a:r>
              <a:rPr lang="en-US" sz="3200" b="1" dirty="0"/>
              <a:t>Milgram Experiment</a:t>
            </a:r>
          </a:p>
        </p:txBody>
      </p:sp>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829733" y="1605280"/>
            <a:ext cx="6763763" cy="4292600"/>
          </a:xfrm>
        </p:spPr>
        <p:txBody>
          <a:bodyPr>
            <a:normAutofit fontScale="92500" lnSpcReduction="10000"/>
          </a:bodyPr>
          <a:lstStyle/>
          <a:p>
            <a:pPr algn="l"/>
            <a:r>
              <a:rPr lang="de-DE" dirty="0">
                <a:latin typeface="+mj-lt"/>
              </a:rPr>
              <a:t>Das Milgram Experiment war eine psychologische Studie welche die </a:t>
            </a:r>
            <a:r>
              <a:rPr lang="de-DE" b="1" dirty="0">
                <a:latin typeface="+mj-lt"/>
              </a:rPr>
              <a:t>Wirkung wahrgenommener Autorität auf die Bereitschaft anderen Schaden zuzufügen </a:t>
            </a:r>
            <a:r>
              <a:rPr lang="de-DE" dirty="0">
                <a:latin typeface="+mj-lt"/>
              </a:rPr>
              <a:t>erforschte. </a:t>
            </a:r>
          </a:p>
          <a:p>
            <a:pPr algn="l"/>
            <a:endParaRPr lang="de-DE" dirty="0">
              <a:latin typeface="+mj-lt"/>
            </a:endParaRPr>
          </a:p>
          <a:p>
            <a:pPr algn="l"/>
            <a:r>
              <a:rPr lang="de-DE" dirty="0" err="1">
                <a:latin typeface="+mj-lt"/>
              </a:rPr>
              <a:t>Proband:innen</a:t>
            </a:r>
            <a:r>
              <a:rPr lang="de-DE" dirty="0">
                <a:latin typeface="+mj-lt"/>
              </a:rPr>
              <a:t> wurde fälschlich vermittelt, sie wären in der Lage einer Person bei Fehlverhalten einen Elektroschock zu verabreichen. Sie wurden dann von Versuchsleitern ermutigt/befehligt die Stromstärke zu erhöhen, bis eine vermutet tödliche Stärke erreicht war.</a:t>
            </a:r>
          </a:p>
          <a:p>
            <a:pPr algn="l"/>
            <a:endParaRPr lang="de-DE" dirty="0">
              <a:latin typeface="+mj-lt"/>
            </a:endParaRPr>
          </a:p>
          <a:p>
            <a:pPr algn="l"/>
            <a:r>
              <a:rPr lang="de-DE" dirty="0">
                <a:latin typeface="+mj-lt"/>
              </a:rPr>
              <a:t>Trotz seiner Reproduzierbarkeit gilt das Experiment heute aufgrund der Täuschung und der psychologischen Belastung vieler </a:t>
            </a:r>
            <a:r>
              <a:rPr lang="de-DE" dirty="0" err="1">
                <a:latin typeface="+mj-lt"/>
              </a:rPr>
              <a:t>Proband:innen</a:t>
            </a:r>
            <a:r>
              <a:rPr lang="de-DE" dirty="0">
                <a:latin typeface="+mj-lt"/>
              </a:rPr>
              <a:t> als ethisch bedenklich.  </a:t>
            </a:r>
          </a:p>
        </p:txBody>
      </p:sp>
      <p:pic>
        <p:nvPicPr>
          <p:cNvPr id="5" name="Picture 4">
            <a:extLst>
              <a:ext uri="{FF2B5EF4-FFF2-40B4-BE49-F238E27FC236}">
                <a16:creationId xmlns:a16="http://schemas.microsoft.com/office/drawing/2014/main" id="{93170EFF-B48A-05AE-48F8-F9E8ACCF5138}"/>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4" name="Picture 3">
            <a:extLst>
              <a:ext uri="{FF2B5EF4-FFF2-40B4-BE49-F238E27FC236}">
                <a16:creationId xmlns:a16="http://schemas.microsoft.com/office/drawing/2014/main" id="{3C256107-CDDB-4121-C6B3-5EE93C7D58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0029" y="1605280"/>
            <a:ext cx="3367828" cy="4292600"/>
          </a:xfrm>
          <a:prstGeom prst="rect">
            <a:avLst/>
          </a:prstGeom>
        </p:spPr>
      </p:pic>
    </p:spTree>
    <p:extLst>
      <p:ext uri="{BB962C8B-B14F-4D97-AF65-F5344CB8AC3E}">
        <p14:creationId xmlns:p14="http://schemas.microsoft.com/office/powerpoint/2010/main" val="2526703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577788" y="1855695"/>
            <a:ext cx="9144000" cy="4020951"/>
          </a:xfrm>
        </p:spPr>
        <p:txBody>
          <a:bodyPr>
            <a:normAutofit/>
          </a:bodyPr>
          <a:lstStyle/>
          <a:p>
            <a:pPr algn="l"/>
            <a:br>
              <a:rPr lang="en-US" sz="1200" dirty="0"/>
            </a:br>
            <a:endParaRPr lang="en-US" sz="1200" dirty="0"/>
          </a:p>
        </p:txBody>
      </p:sp>
      <p:sp>
        <p:nvSpPr>
          <p:cNvPr id="5" name="Subtitle 2">
            <a:extLst>
              <a:ext uri="{FF2B5EF4-FFF2-40B4-BE49-F238E27FC236}">
                <a16:creationId xmlns:a16="http://schemas.microsoft.com/office/drawing/2014/main" id="{F9414E53-7A90-1C4A-A50D-7C461A74EB05}"/>
              </a:ext>
            </a:extLst>
          </p:cNvPr>
          <p:cNvSpPr>
            <a:spLocks noGrp="1"/>
          </p:cNvSpPr>
          <p:nvPr>
            <p:ph type="subTitle" idx="1"/>
          </p:nvPr>
        </p:nvSpPr>
        <p:spPr>
          <a:xfrm>
            <a:off x="829733" y="1680281"/>
            <a:ext cx="5883537" cy="4379860"/>
          </a:xfrm>
          <a:ln w="12700">
            <a:solidFill>
              <a:schemeClr val="tx1"/>
            </a:solidFill>
          </a:ln>
        </p:spPr>
        <p:txBody>
          <a:bodyPr>
            <a:noAutofit/>
          </a:bodyPr>
          <a:lstStyle/>
          <a:p>
            <a:pPr marL="342900" indent="-342900" algn="l">
              <a:lnSpc>
                <a:spcPct val="150000"/>
              </a:lnSpc>
              <a:spcBef>
                <a:spcPts val="0"/>
              </a:spcBef>
              <a:buFont typeface="Arial" panose="020B0604020202020204" pitchFamily="34" charset="0"/>
              <a:buChar char="•"/>
            </a:pPr>
            <a:r>
              <a:rPr lang="de-DE" dirty="0">
                <a:latin typeface="+mj-lt"/>
              </a:rPr>
              <a:t>Informierte Zustimmung (</a:t>
            </a:r>
            <a:r>
              <a:rPr lang="de-DE" dirty="0" err="1">
                <a:latin typeface="+mj-lt"/>
              </a:rPr>
              <a:t>Informed</a:t>
            </a:r>
            <a:r>
              <a:rPr lang="de-DE" dirty="0">
                <a:latin typeface="+mj-lt"/>
              </a:rPr>
              <a:t> </a:t>
            </a:r>
            <a:r>
              <a:rPr lang="de-DE" dirty="0" err="1">
                <a:latin typeface="+mj-lt"/>
              </a:rPr>
              <a:t>Consent</a:t>
            </a:r>
            <a:r>
              <a:rPr lang="de-DE" dirty="0">
                <a:latin typeface="+mj-lt"/>
              </a:rPr>
              <a:t>)</a:t>
            </a:r>
          </a:p>
          <a:p>
            <a:pPr marL="342900" indent="-342900" algn="l">
              <a:lnSpc>
                <a:spcPct val="150000"/>
              </a:lnSpc>
              <a:spcBef>
                <a:spcPts val="0"/>
              </a:spcBef>
              <a:buFont typeface="Arial" panose="020B0604020202020204" pitchFamily="34" charset="0"/>
              <a:buChar char="•"/>
            </a:pPr>
            <a:r>
              <a:rPr lang="de-DE" dirty="0" err="1">
                <a:latin typeface="+mj-lt"/>
              </a:rPr>
              <a:t>Beneficience</a:t>
            </a:r>
            <a:r>
              <a:rPr lang="de-DE" dirty="0">
                <a:latin typeface="+mj-lt"/>
              </a:rPr>
              <a:t> and non-</a:t>
            </a:r>
            <a:r>
              <a:rPr lang="de-DE" dirty="0" err="1">
                <a:latin typeface="+mj-lt"/>
              </a:rPr>
              <a:t>maleficience</a:t>
            </a:r>
            <a:endParaRPr lang="de-DE" dirty="0">
              <a:latin typeface="+mj-lt"/>
            </a:endParaRPr>
          </a:p>
          <a:p>
            <a:pPr marL="342900" indent="-342900" algn="l">
              <a:lnSpc>
                <a:spcPct val="150000"/>
              </a:lnSpc>
              <a:spcBef>
                <a:spcPts val="0"/>
              </a:spcBef>
              <a:buFont typeface="Arial" panose="020B0604020202020204" pitchFamily="34" charset="0"/>
              <a:buChar char="•"/>
            </a:pPr>
            <a:r>
              <a:rPr lang="de-DE" dirty="0">
                <a:latin typeface="+mj-lt"/>
              </a:rPr>
              <a:t>Respekt für die Person des/der </a:t>
            </a:r>
            <a:r>
              <a:rPr lang="de-DE" dirty="0" err="1">
                <a:latin typeface="+mj-lt"/>
              </a:rPr>
              <a:t>Proband:in</a:t>
            </a:r>
            <a:endParaRPr lang="de-DE" dirty="0">
              <a:latin typeface="+mj-lt"/>
            </a:endParaRPr>
          </a:p>
          <a:p>
            <a:pPr marL="342900" indent="-342900" algn="l">
              <a:lnSpc>
                <a:spcPct val="150000"/>
              </a:lnSpc>
              <a:spcBef>
                <a:spcPts val="0"/>
              </a:spcBef>
              <a:buFont typeface="Arial" panose="020B0604020202020204" pitchFamily="34" charset="0"/>
              <a:buChar char="•"/>
            </a:pPr>
            <a:r>
              <a:rPr lang="de-DE" dirty="0">
                <a:latin typeface="+mj-lt"/>
              </a:rPr>
              <a:t>Vertraulichkeit und Datenschutz </a:t>
            </a:r>
          </a:p>
          <a:p>
            <a:pPr marL="342900" indent="-342900" algn="l">
              <a:lnSpc>
                <a:spcPct val="150000"/>
              </a:lnSpc>
              <a:spcBef>
                <a:spcPts val="0"/>
              </a:spcBef>
              <a:buFont typeface="Arial" panose="020B0604020202020204" pitchFamily="34" charset="0"/>
              <a:buChar char="•"/>
            </a:pPr>
            <a:r>
              <a:rPr lang="de-DE" dirty="0">
                <a:latin typeface="+mj-lt"/>
              </a:rPr>
              <a:t>Vermeidung von Interessenkonflikten</a:t>
            </a:r>
          </a:p>
          <a:p>
            <a:pPr marL="342900" indent="-342900" algn="l">
              <a:lnSpc>
                <a:spcPct val="150000"/>
              </a:lnSpc>
              <a:spcBef>
                <a:spcPts val="0"/>
              </a:spcBef>
              <a:buFont typeface="Arial" panose="020B0604020202020204" pitchFamily="34" charset="0"/>
              <a:buChar char="•"/>
            </a:pPr>
            <a:r>
              <a:rPr lang="de-DE" dirty="0">
                <a:latin typeface="+mj-lt"/>
              </a:rPr>
              <a:t>Soziale Gerechtigkeit</a:t>
            </a:r>
          </a:p>
        </p:txBody>
      </p:sp>
      <p:pic>
        <p:nvPicPr>
          <p:cNvPr id="6" name="Picture 5">
            <a:extLst>
              <a:ext uri="{FF2B5EF4-FFF2-40B4-BE49-F238E27FC236}">
                <a16:creationId xmlns:a16="http://schemas.microsoft.com/office/drawing/2014/main" id="{48D3819B-D8FF-1847-BC26-EE99D1180C0F}"/>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878320" y="1476261"/>
            <a:ext cx="5045825" cy="4779818"/>
          </a:xfrm>
          <a:prstGeom prst="rect">
            <a:avLst/>
          </a:prstGeom>
        </p:spPr>
      </p:pic>
      <p:pic>
        <p:nvPicPr>
          <p:cNvPr id="7" name="Picture 6">
            <a:extLst>
              <a:ext uri="{FF2B5EF4-FFF2-40B4-BE49-F238E27FC236}">
                <a16:creationId xmlns:a16="http://schemas.microsoft.com/office/drawing/2014/main" id="{8806A2D1-D241-ADE3-CF1E-9287C24B6180}"/>
              </a:ext>
            </a:extLst>
          </p:cNvPr>
          <p:cNvPicPr>
            <a:picLocks noChangeAspect="1"/>
          </p:cNvPicPr>
          <p:nvPr/>
        </p:nvPicPr>
        <p:blipFill>
          <a:blip r:embed="rId4"/>
          <a:stretch>
            <a:fillRect/>
          </a:stretch>
        </p:blipFill>
        <p:spPr>
          <a:xfrm>
            <a:off x="9023926" y="173318"/>
            <a:ext cx="2900219" cy="938306"/>
          </a:xfrm>
          <a:prstGeom prst="rect">
            <a:avLst/>
          </a:prstGeom>
        </p:spPr>
      </p:pic>
      <p:sp>
        <p:nvSpPr>
          <p:cNvPr id="8" name="Title 1">
            <a:extLst>
              <a:ext uri="{FF2B5EF4-FFF2-40B4-BE49-F238E27FC236}">
                <a16:creationId xmlns:a16="http://schemas.microsoft.com/office/drawing/2014/main" id="{6022CFA6-175C-AACB-FD48-B928DB68A0B3}"/>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t>Allgemeine </a:t>
            </a:r>
            <a:r>
              <a:rPr lang="en-US" sz="3200" b="1" dirty="0" err="1"/>
              <a:t>Prinzipien</a:t>
            </a:r>
            <a:r>
              <a:rPr lang="en-US" sz="3200" b="1" dirty="0"/>
              <a:t> der </a:t>
            </a:r>
            <a:r>
              <a:rPr lang="en-US" sz="3200" b="1" dirty="0" err="1"/>
              <a:t>Forschungsethik</a:t>
            </a:r>
            <a:endParaRPr lang="en-US" sz="3200" b="1" dirty="0"/>
          </a:p>
        </p:txBody>
      </p:sp>
    </p:spTree>
    <p:extLst>
      <p:ext uri="{BB962C8B-B14F-4D97-AF65-F5344CB8AC3E}">
        <p14:creationId xmlns:p14="http://schemas.microsoft.com/office/powerpoint/2010/main" val="1267885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sp>
        <p:nvSpPr>
          <p:cNvPr id="5" name="TextBox 4">
            <a:extLst>
              <a:ext uri="{FF2B5EF4-FFF2-40B4-BE49-F238E27FC236}">
                <a16:creationId xmlns:a16="http://schemas.microsoft.com/office/drawing/2014/main" id="{4EE39E8C-4E84-4D46-8DCF-C440A2B1B31A}"/>
              </a:ext>
            </a:extLst>
          </p:cNvPr>
          <p:cNvSpPr txBox="1"/>
          <p:nvPr/>
        </p:nvSpPr>
        <p:spPr>
          <a:xfrm>
            <a:off x="834626" y="1712422"/>
            <a:ext cx="5787861" cy="4549835"/>
          </a:xfrm>
          <a:prstGeom prst="rect">
            <a:avLst/>
          </a:prstGeom>
          <a:noFill/>
          <a:ln w="12700">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de-DE" sz="2400" dirty="0">
                <a:latin typeface="+mj-lt"/>
              </a:rPr>
              <a:t>Reflexivität</a:t>
            </a:r>
          </a:p>
          <a:p>
            <a:pPr marL="285750" indent="-285750">
              <a:lnSpc>
                <a:spcPct val="150000"/>
              </a:lnSpc>
              <a:buFont typeface="Arial" panose="020B0604020202020204" pitchFamily="34" charset="0"/>
              <a:buChar char="•"/>
            </a:pPr>
            <a:r>
              <a:rPr lang="de-DE" sz="2400" dirty="0">
                <a:latin typeface="+mj-lt"/>
              </a:rPr>
              <a:t>Epistemischer/kultureller/moralischer Relativismus</a:t>
            </a:r>
          </a:p>
          <a:p>
            <a:pPr marL="285750" indent="-285750">
              <a:lnSpc>
                <a:spcPct val="150000"/>
              </a:lnSpc>
              <a:buFont typeface="Arial" panose="020B0604020202020204" pitchFamily="34" charset="0"/>
              <a:buChar char="•"/>
            </a:pPr>
            <a:r>
              <a:rPr lang="de-DE" sz="2400" dirty="0">
                <a:latin typeface="+mj-lt"/>
              </a:rPr>
              <a:t>Kulturelles und intellektuelles Eigentum</a:t>
            </a:r>
          </a:p>
          <a:p>
            <a:pPr marL="285750" indent="-285750">
              <a:lnSpc>
                <a:spcPct val="150000"/>
              </a:lnSpc>
              <a:buFont typeface="Arial" panose="020B0604020202020204" pitchFamily="34" charset="0"/>
              <a:buChar char="•"/>
            </a:pPr>
            <a:r>
              <a:rPr lang="de-DE" sz="2400" dirty="0">
                <a:latin typeface="+mj-lt"/>
              </a:rPr>
              <a:t>Anonymität vs. Anerkennung</a:t>
            </a:r>
          </a:p>
          <a:p>
            <a:pPr marL="285750" indent="-285750">
              <a:lnSpc>
                <a:spcPct val="150000"/>
              </a:lnSpc>
              <a:buFont typeface="Arial" panose="020B0604020202020204" pitchFamily="34" charset="0"/>
              <a:buChar char="•"/>
            </a:pPr>
            <a:r>
              <a:rPr lang="de-DE" sz="2400" dirty="0">
                <a:latin typeface="+mj-lt"/>
              </a:rPr>
              <a:t>Trauma-informiertheit</a:t>
            </a:r>
          </a:p>
          <a:p>
            <a:pPr marL="285750" indent="-285750">
              <a:lnSpc>
                <a:spcPct val="150000"/>
              </a:lnSpc>
              <a:buFont typeface="Arial" panose="020B0604020202020204" pitchFamily="34" charset="0"/>
              <a:buChar char="•"/>
            </a:pPr>
            <a:r>
              <a:rPr lang="de-DE" sz="2400" dirty="0">
                <a:latin typeface="+mj-lt"/>
              </a:rPr>
              <a:t>Politische Ökonomie</a:t>
            </a:r>
          </a:p>
          <a:p>
            <a:pPr>
              <a:lnSpc>
                <a:spcPct val="150000"/>
              </a:lnSpc>
            </a:pPr>
            <a:r>
              <a:rPr lang="de-DE" sz="2800" dirty="0">
                <a:latin typeface="+mj-lt"/>
              </a:rPr>
              <a:t>…</a:t>
            </a:r>
          </a:p>
        </p:txBody>
      </p:sp>
      <p:pic>
        <p:nvPicPr>
          <p:cNvPr id="6" name="Picture 5">
            <a:extLst>
              <a:ext uri="{FF2B5EF4-FFF2-40B4-BE49-F238E27FC236}">
                <a16:creationId xmlns:a16="http://schemas.microsoft.com/office/drawing/2014/main" id="{0B07E705-4F86-CD4F-BB59-BF9376A4A39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861695" y="1482439"/>
            <a:ext cx="5062450" cy="4779818"/>
          </a:xfrm>
          <a:prstGeom prst="rect">
            <a:avLst/>
          </a:prstGeom>
        </p:spPr>
      </p:pic>
      <p:pic>
        <p:nvPicPr>
          <p:cNvPr id="7" name="Picture 6">
            <a:extLst>
              <a:ext uri="{FF2B5EF4-FFF2-40B4-BE49-F238E27FC236}">
                <a16:creationId xmlns:a16="http://schemas.microsoft.com/office/drawing/2014/main" id="{8C658A52-20F1-A57F-9A9F-ABA379F2250C}"/>
              </a:ext>
            </a:extLst>
          </p:cNvPr>
          <p:cNvPicPr>
            <a:picLocks noChangeAspect="1"/>
          </p:cNvPicPr>
          <p:nvPr/>
        </p:nvPicPr>
        <p:blipFill>
          <a:blip r:embed="rId4"/>
          <a:stretch>
            <a:fillRect/>
          </a:stretch>
        </p:blipFill>
        <p:spPr>
          <a:xfrm>
            <a:off x="9023926" y="173318"/>
            <a:ext cx="2900219" cy="938306"/>
          </a:xfrm>
          <a:prstGeom prst="rect">
            <a:avLst/>
          </a:prstGeom>
        </p:spPr>
      </p:pic>
      <p:sp>
        <p:nvSpPr>
          <p:cNvPr id="8" name="Title 1">
            <a:extLst>
              <a:ext uri="{FF2B5EF4-FFF2-40B4-BE49-F238E27FC236}">
                <a16:creationId xmlns:a16="http://schemas.microsoft.com/office/drawing/2014/main" id="{EF172C11-2920-8F72-FA7F-DF7B922B6C4A}"/>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Disziplin-spezifische</a:t>
            </a:r>
            <a:r>
              <a:rPr lang="en-US" sz="3200" b="1" dirty="0"/>
              <a:t> </a:t>
            </a:r>
            <a:r>
              <a:rPr lang="en-US" sz="3200" b="1" dirty="0" err="1"/>
              <a:t>Prinzipien</a:t>
            </a:r>
            <a:endParaRPr lang="en-US" sz="3200" b="1" dirty="0"/>
          </a:p>
        </p:txBody>
      </p:sp>
    </p:spTree>
    <p:extLst>
      <p:ext uri="{BB962C8B-B14F-4D97-AF65-F5344CB8AC3E}">
        <p14:creationId xmlns:p14="http://schemas.microsoft.com/office/powerpoint/2010/main" val="3298813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pic>
        <p:nvPicPr>
          <p:cNvPr id="7" name="Picture 6">
            <a:extLst>
              <a:ext uri="{FF2B5EF4-FFF2-40B4-BE49-F238E27FC236}">
                <a16:creationId xmlns:a16="http://schemas.microsoft.com/office/drawing/2014/main" id="{8C658A52-20F1-A57F-9A9F-ABA379F2250C}"/>
              </a:ext>
            </a:extLst>
          </p:cNvPr>
          <p:cNvPicPr>
            <a:picLocks noChangeAspect="1"/>
          </p:cNvPicPr>
          <p:nvPr/>
        </p:nvPicPr>
        <p:blipFill>
          <a:blip r:embed="rId3"/>
          <a:stretch>
            <a:fillRect/>
          </a:stretch>
        </p:blipFill>
        <p:spPr>
          <a:xfrm>
            <a:off x="9023926" y="173318"/>
            <a:ext cx="2900219" cy="938306"/>
          </a:xfrm>
          <a:prstGeom prst="rect">
            <a:avLst/>
          </a:prstGeom>
        </p:spPr>
      </p:pic>
      <p:sp>
        <p:nvSpPr>
          <p:cNvPr id="8" name="Title 1">
            <a:extLst>
              <a:ext uri="{FF2B5EF4-FFF2-40B4-BE49-F238E27FC236}">
                <a16:creationId xmlns:a16="http://schemas.microsoft.com/office/drawing/2014/main" id="{EF172C11-2920-8F72-FA7F-DF7B922B6C4A}"/>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Ethikkomissionen</a:t>
            </a:r>
            <a:r>
              <a:rPr lang="en-US" sz="3200" b="1" dirty="0"/>
              <a:t> I</a:t>
            </a:r>
          </a:p>
        </p:txBody>
      </p:sp>
      <p:sp>
        <p:nvSpPr>
          <p:cNvPr id="3" name="TextBox 2">
            <a:extLst>
              <a:ext uri="{FF2B5EF4-FFF2-40B4-BE49-F238E27FC236}">
                <a16:creationId xmlns:a16="http://schemas.microsoft.com/office/drawing/2014/main" id="{AC568D8D-C154-6A45-730B-C84F7F1D6331}"/>
              </a:ext>
            </a:extLst>
          </p:cNvPr>
          <p:cNvSpPr txBox="1"/>
          <p:nvPr/>
        </p:nvSpPr>
        <p:spPr>
          <a:xfrm>
            <a:off x="829733" y="1548426"/>
            <a:ext cx="10700463" cy="5078313"/>
          </a:xfrm>
          <a:prstGeom prst="rect">
            <a:avLst/>
          </a:prstGeom>
          <a:noFill/>
        </p:spPr>
        <p:txBody>
          <a:bodyPr wrap="square" rtlCol="0">
            <a:spAutoFit/>
          </a:bodyPr>
          <a:lstStyle/>
          <a:p>
            <a:r>
              <a:rPr lang="en-AT" dirty="0">
                <a:effectLst/>
                <a:latin typeface="Calibri Light" panose="020F0302020204030204" pitchFamily="34" charset="0"/>
                <a:ea typeface="Calibri" panose="020F0502020204030204" pitchFamily="34" charset="0"/>
              </a:rPr>
              <a:t>“Eine zentrale Rolle bei der Einhaltung forschungsethischer Standards kommt Ethikkommissionen zu. Das sind </a:t>
            </a:r>
            <a:r>
              <a:rPr lang="en-AT" b="1" dirty="0">
                <a:effectLst/>
                <a:latin typeface="Calibri Light" panose="020F0302020204030204" pitchFamily="34" charset="0"/>
                <a:ea typeface="Calibri" panose="020F0502020204030204" pitchFamily="34" charset="0"/>
              </a:rPr>
              <a:t>weisungsfreie Gremien</a:t>
            </a:r>
            <a:r>
              <a:rPr lang="en-AT" dirty="0">
                <a:effectLst/>
                <a:latin typeface="Calibri Light" panose="020F0302020204030204" pitchFamily="34" charset="0"/>
                <a:ea typeface="Calibri" panose="020F0502020204030204" pitchFamily="34" charset="0"/>
              </a:rPr>
              <a:t>, die vor allem die </a:t>
            </a:r>
            <a:r>
              <a:rPr lang="en-AT" b="1" dirty="0">
                <a:effectLst/>
                <a:latin typeface="Calibri Light" panose="020F0302020204030204" pitchFamily="34" charset="0"/>
                <a:ea typeface="Calibri" panose="020F0502020204030204" pitchFamily="34" charset="0"/>
              </a:rPr>
              <a:t>angewandte Forschung an bzw. mit Menschen einer kritischen Prüfung unterziehen</a:t>
            </a:r>
            <a:r>
              <a:rPr lang="en-AT" dirty="0">
                <a:effectLst/>
                <a:latin typeface="Calibri Light" panose="020F0302020204030204" pitchFamily="34" charset="0"/>
                <a:ea typeface="Calibri" panose="020F0502020204030204" pitchFamily="34" charset="0"/>
              </a:rPr>
              <a:t>. Dies gilt nicht nur für biomedizinische Forschung, sondern für </a:t>
            </a:r>
            <a:r>
              <a:rPr lang="en-AT" b="1" dirty="0">
                <a:effectLst/>
                <a:latin typeface="Calibri Light" panose="020F0302020204030204" pitchFamily="34" charset="0"/>
                <a:ea typeface="Calibri" panose="020F0502020204030204" pitchFamily="34" charset="0"/>
              </a:rPr>
              <a:t>alle Projekte</a:t>
            </a:r>
            <a:r>
              <a:rPr lang="en-AT" dirty="0">
                <a:effectLst/>
                <a:latin typeface="Calibri Light" panose="020F0302020204030204" pitchFamily="34" charset="0"/>
                <a:ea typeface="Calibri" panose="020F0502020204030204" pitchFamily="34" charset="0"/>
              </a:rPr>
              <a:t>, die Menschen und ihre Daten in die Forschung einbeziehen”</a:t>
            </a:r>
          </a:p>
          <a:p>
            <a:r>
              <a:rPr lang="en-AT" dirty="0">
                <a:effectLst/>
                <a:latin typeface="Calibri Light" panose="020F0302020204030204" pitchFamily="34" charset="0"/>
                <a:ea typeface="Calibri" panose="020F0502020204030204" pitchFamily="34" charset="0"/>
              </a:rPr>
              <a:t>(BMBWF 2020)</a:t>
            </a:r>
            <a:endParaRPr lang="en-AT" dirty="0">
              <a:effectLst/>
              <a:latin typeface="+mj-lt"/>
              <a:ea typeface="Calibri" panose="020F0502020204030204" pitchFamily="34" charset="0"/>
            </a:endParaRPr>
          </a:p>
          <a:p>
            <a:endParaRPr lang="en-AT" dirty="0">
              <a:latin typeface="+mj-lt"/>
              <a:ea typeface="Calibri" panose="020F0502020204030204" pitchFamily="34" charset="0"/>
            </a:endParaRPr>
          </a:p>
          <a:p>
            <a:r>
              <a:rPr lang="de-AT" dirty="0">
                <a:effectLst/>
                <a:latin typeface="Calibri Light" panose="020F0302020204030204" pitchFamily="34" charset="0"/>
                <a:ea typeface="Calibri" panose="020F0502020204030204" pitchFamily="34" charset="0"/>
              </a:rPr>
              <a:t>„(Sie) begutachtet primär Forschungsvorhaben und dazugehörige Dokumentation nach ethischen Gesichtspunkten, einschließlich: </a:t>
            </a:r>
          </a:p>
          <a:p>
            <a:endParaRPr lang="de-AT" dirty="0">
              <a:effectLst/>
              <a:latin typeface="Calibri Light" panose="020F0302020204030204" pitchFamily="34" charset="0"/>
              <a:ea typeface="Calibri" panose="020F0502020204030204" pitchFamily="34" charset="0"/>
            </a:endParaRP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ihres sozialen und gesellschaftlichen Wertes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ihrer wissenschaftlichen Validität</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einem akzeptablen Verhältnis von potentiellen Nutzen und Schaden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Risikominimierung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angemessenen Prozeduren zum </a:t>
            </a:r>
            <a:r>
              <a:rPr lang="de-AT" dirty="0" err="1">
                <a:effectLst/>
                <a:latin typeface="Calibri Light" panose="020F0302020204030204" pitchFamily="34" charset="0"/>
                <a:ea typeface="Calibri" panose="020F0502020204030204" pitchFamily="34" charset="0"/>
              </a:rPr>
              <a:t>Informed</a:t>
            </a:r>
            <a:r>
              <a:rPr lang="de-AT" dirty="0">
                <a:effectLst/>
                <a:latin typeface="Calibri Light" panose="020F0302020204030204" pitchFamily="34" charset="0"/>
                <a:ea typeface="Calibri" panose="020F0502020204030204" pitchFamily="34" charset="0"/>
              </a:rPr>
              <a:t> </a:t>
            </a:r>
            <a:r>
              <a:rPr lang="de-AT" dirty="0" err="1">
                <a:effectLst/>
                <a:latin typeface="Calibri Light" panose="020F0302020204030204" pitchFamily="34" charset="0"/>
                <a:ea typeface="Calibri" panose="020F0502020204030204" pitchFamily="34" charset="0"/>
              </a:rPr>
              <a:t>Consent</a:t>
            </a:r>
            <a:r>
              <a:rPr lang="de-AT" dirty="0">
                <a:effectLst/>
                <a:latin typeface="Calibri Light" panose="020F0302020204030204" pitchFamily="34" charset="0"/>
                <a:ea typeface="Calibri" panose="020F0502020204030204" pitchFamily="34" charset="0"/>
              </a:rPr>
              <a:t> (einschl. kultureller Angemessenheit und Mechanismen um Freiwilligkeit sicherzustellen)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Maßnahmen zum Schutz vulnerabler Personengruppen </a:t>
            </a:r>
          </a:p>
          <a:p>
            <a:pPr marL="742950" lvl="1" indent="-285750">
              <a:buFont typeface="Arial" panose="020B0604020202020204" pitchFamily="34" charset="0"/>
              <a:buChar char="•"/>
            </a:pPr>
            <a:r>
              <a:rPr lang="de-AT" dirty="0">
                <a:effectLst/>
                <a:latin typeface="Calibri Light" panose="020F0302020204030204" pitchFamily="34" charset="0"/>
                <a:ea typeface="Calibri" panose="020F0502020204030204" pitchFamily="34" charset="0"/>
              </a:rPr>
              <a:t>faire Selektion von Teilnehmenden“(WHO 2011)</a:t>
            </a:r>
            <a:endParaRPr lang="en-AT" dirty="0"/>
          </a:p>
          <a:p>
            <a:pPr lvl="1"/>
            <a:endParaRPr lang="de-AT" dirty="0">
              <a:effectLst/>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4060729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492623" y="2077108"/>
            <a:ext cx="9144000" cy="4020951"/>
          </a:xfrm>
        </p:spPr>
        <p:txBody>
          <a:bodyPr>
            <a:normAutofit/>
          </a:bodyPr>
          <a:lstStyle/>
          <a:p>
            <a:pPr algn="l"/>
            <a:br>
              <a:rPr lang="en-US" sz="1200" dirty="0"/>
            </a:br>
            <a:endParaRPr lang="en-US" sz="1200" dirty="0"/>
          </a:p>
        </p:txBody>
      </p:sp>
      <p:pic>
        <p:nvPicPr>
          <p:cNvPr id="7" name="Picture 6">
            <a:extLst>
              <a:ext uri="{FF2B5EF4-FFF2-40B4-BE49-F238E27FC236}">
                <a16:creationId xmlns:a16="http://schemas.microsoft.com/office/drawing/2014/main" id="{8C658A52-20F1-A57F-9A9F-ABA379F2250C}"/>
              </a:ext>
            </a:extLst>
          </p:cNvPr>
          <p:cNvPicPr>
            <a:picLocks noChangeAspect="1"/>
          </p:cNvPicPr>
          <p:nvPr/>
        </p:nvPicPr>
        <p:blipFill>
          <a:blip r:embed="rId3"/>
          <a:stretch>
            <a:fillRect/>
          </a:stretch>
        </p:blipFill>
        <p:spPr>
          <a:xfrm>
            <a:off x="9023926" y="173318"/>
            <a:ext cx="2900219" cy="938306"/>
          </a:xfrm>
          <a:prstGeom prst="rect">
            <a:avLst/>
          </a:prstGeom>
        </p:spPr>
      </p:pic>
      <p:sp>
        <p:nvSpPr>
          <p:cNvPr id="8" name="Title 1">
            <a:extLst>
              <a:ext uri="{FF2B5EF4-FFF2-40B4-BE49-F238E27FC236}">
                <a16:creationId xmlns:a16="http://schemas.microsoft.com/office/drawing/2014/main" id="{EF172C11-2920-8F72-FA7F-DF7B922B6C4A}"/>
              </a:ext>
            </a:extLst>
          </p:cNvPr>
          <p:cNvSpPr txBox="1">
            <a:spLocks/>
          </p:cNvSpPr>
          <p:nvPr/>
        </p:nvSpPr>
        <p:spPr>
          <a:xfrm>
            <a:off x="829733" y="19999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err="1"/>
              <a:t>Ethikkomissionen</a:t>
            </a:r>
            <a:r>
              <a:rPr lang="en-US" sz="3200" b="1" dirty="0"/>
              <a:t> II</a:t>
            </a:r>
          </a:p>
        </p:txBody>
      </p:sp>
      <p:sp>
        <p:nvSpPr>
          <p:cNvPr id="3" name="TextBox 2">
            <a:extLst>
              <a:ext uri="{FF2B5EF4-FFF2-40B4-BE49-F238E27FC236}">
                <a16:creationId xmlns:a16="http://schemas.microsoft.com/office/drawing/2014/main" id="{AC568D8D-C154-6A45-730B-C84F7F1D6331}"/>
              </a:ext>
            </a:extLst>
          </p:cNvPr>
          <p:cNvSpPr txBox="1"/>
          <p:nvPr/>
        </p:nvSpPr>
        <p:spPr>
          <a:xfrm>
            <a:off x="888562" y="1440704"/>
            <a:ext cx="10700463" cy="4672818"/>
          </a:xfrm>
          <a:prstGeom prst="rect">
            <a:avLst/>
          </a:prstGeom>
          <a:noFill/>
        </p:spPr>
        <p:txBody>
          <a:bodyPr wrap="square" rtlCol="0">
            <a:spAutoFit/>
          </a:bodyPr>
          <a:lstStyle/>
          <a:p>
            <a:pPr>
              <a:lnSpc>
                <a:spcPct val="115000"/>
              </a:lnSpc>
            </a:pPr>
            <a:r>
              <a:rPr lang="de-AT" sz="2000" kern="100" dirty="0">
                <a:effectLst/>
                <a:latin typeface="+mj-lt"/>
                <a:ea typeface="Calibri" panose="020F0502020204030204" pitchFamily="34" charset="0"/>
                <a:cs typeface="Times New Roman" panose="02020603050405020304" pitchFamily="18" charset="0"/>
              </a:rPr>
              <a:t>In Österreich existieren zwei Arten Ethikkommissionen: </a:t>
            </a:r>
            <a:endParaRPr lang="en-AT" sz="2000" kern="100" dirty="0">
              <a:effectLst/>
              <a:latin typeface="+mj-lt"/>
              <a:ea typeface="Calibri" panose="020F0502020204030204" pitchFamily="34" charset="0"/>
              <a:cs typeface="Times New Roman" panose="02020603050405020304" pitchFamily="18" charset="0"/>
            </a:endParaRPr>
          </a:p>
          <a:p>
            <a:pPr>
              <a:lnSpc>
                <a:spcPct val="115000"/>
              </a:lnSpc>
            </a:pPr>
            <a:endParaRPr lang="de-AT" sz="2000" b="1" u="sng" kern="100" dirty="0">
              <a:latin typeface="+mj-lt"/>
              <a:ea typeface="Calibri" panose="020F0502020204030204" pitchFamily="34" charset="0"/>
              <a:cs typeface="Times New Roman" panose="02020603050405020304" pitchFamily="18" charset="0"/>
            </a:endParaRPr>
          </a:p>
          <a:p>
            <a:pPr>
              <a:lnSpc>
                <a:spcPct val="115000"/>
              </a:lnSpc>
            </a:pPr>
            <a:r>
              <a:rPr lang="de-AT" sz="2000" b="1" u="sng" kern="100" dirty="0">
                <a:effectLst/>
                <a:latin typeface="+mj-lt"/>
                <a:ea typeface="Calibri" panose="020F0502020204030204" pitchFamily="34" charset="0"/>
                <a:cs typeface="Times New Roman" panose="02020603050405020304" pitchFamily="18" charset="0"/>
              </a:rPr>
              <a:t>Gesetzlich verpflichtende Kommissionen</a:t>
            </a:r>
            <a:r>
              <a:rPr lang="de-AT" sz="2000" u="sng" kern="100" dirty="0">
                <a:effectLst/>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nach</a:t>
            </a:r>
            <a:r>
              <a:rPr lang="en-AT" sz="2000" kern="100" spc="15" dirty="0">
                <a:effectLst/>
                <a:latin typeface="+mj-lt"/>
                <a:ea typeface="Calibri" panose="020F0502020204030204" pitchFamily="34" charset="0"/>
                <a:cs typeface="Times New Roman" panose="02020603050405020304" pitchFamily="18" charset="0"/>
              </a:rPr>
              <a:t> </a:t>
            </a:r>
            <a:r>
              <a:rPr lang="en-AT" sz="2000" strike="noStrike" kern="100" spc="15" dirty="0">
                <a:effectLst/>
                <a:latin typeface="+mj-lt"/>
                <a:ea typeface="Calibri" panose="020F0502020204030204" pitchFamily="34" charset="0"/>
                <a:cs typeface="Times New Roman" panose="02020603050405020304" pitchFamily="18" charset="0"/>
              </a:rPr>
              <a:t>§ 8c Kranken- und Kuranstaltengesetz des Bundes (KAKuG)</a:t>
            </a:r>
            <a:r>
              <a:rPr lang="en-AT" sz="2000" kern="100" spc="15" dirty="0">
                <a:effectLst/>
                <a:latin typeface="+mj-lt"/>
                <a:ea typeface="Calibri" panose="020F0502020204030204" pitchFamily="34" charset="0"/>
                <a:cs typeface="Times New Roman" panose="02020603050405020304" pitchFamily="18" charset="0"/>
              </a:rPr>
              <a:t> </a:t>
            </a:r>
            <a:r>
              <a:rPr lang="de-AT" sz="2000" kern="100" spc="15" dirty="0">
                <a:effectLst/>
                <a:latin typeface="+mj-lt"/>
                <a:ea typeface="Calibri" panose="020F0502020204030204" pitchFamily="34" charset="0"/>
                <a:cs typeface="Times New Roman" panose="02020603050405020304" pitchFamily="18" charset="0"/>
              </a:rPr>
              <a:t>bzw. </a:t>
            </a:r>
            <a:r>
              <a:rPr lang="en-AT" sz="2000" strike="noStrike" kern="100" spc="15" dirty="0">
                <a:effectLst/>
                <a:latin typeface="+mj-lt"/>
                <a:ea typeface="Calibri" panose="020F0502020204030204" pitchFamily="34" charset="0"/>
                <a:cs typeface="Times New Roman" panose="02020603050405020304" pitchFamily="18" charset="0"/>
              </a:rPr>
              <a:t>§ 30 Universitätsgesetz 2002 (UG)</a:t>
            </a:r>
            <a:r>
              <a:rPr lang="de-AT" sz="2000" strike="noStrike" kern="100" spc="15" dirty="0">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begutachten „</a:t>
            </a:r>
            <a:r>
              <a:rPr lang="en-AT" sz="2000" kern="100" spc="15" dirty="0">
                <a:solidFill>
                  <a:srgbClr val="000000"/>
                </a:solidFill>
                <a:effectLst/>
                <a:latin typeface="+mj-lt"/>
                <a:ea typeface="Calibri" panose="020F0502020204030204" pitchFamily="34" charset="0"/>
                <a:cs typeface="Times New Roman" panose="02020603050405020304" pitchFamily="18" charset="0"/>
              </a:rPr>
              <a:t>klinische</a:t>
            </a:r>
            <a:r>
              <a:rPr lang="de-AT" sz="2000" kern="100" spc="15" dirty="0">
                <a:solidFill>
                  <a:srgbClr val="000000"/>
                </a:solidFill>
                <a:effectLst/>
                <a:latin typeface="+mj-lt"/>
                <a:ea typeface="Calibri" panose="020F0502020204030204" pitchFamily="34" charset="0"/>
                <a:cs typeface="Times New Roman" panose="02020603050405020304" pitchFamily="18" charset="0"/>
              </a:rPr>
              <a:t>(</a:t>
            </a:r>
            <a:r>
              <a:rPr lang="en-AT" sz="2000" kern="100" spc="15" dirty="0">
                <a:solidFill>
                  <a:srgbClr val="000000"/>
                </a:solidFill>
                <a:effectLst/>
                <a:latin typeface="+mj-lt"/>
                <a:ea typeface="Calibri" panose="020F0502020204030204" pitchFamily="34" charset="0"/>
                <a:cs typeface="Times New Roman" panose="02020603050405020304" pitchFamily="18" charset="0"/>
              </a:rPr>
              <a:t>n</a:t>
            </a:r>
            <a:r>
              <a:rPr lang="de-AT" sz="2000" kern="100" spc="15" dirty="0">
                <a:solidFill>
                  <a:srgbClr val="000000"/>
                </a:solidFill>
                <a:effectLst/>
                <a:latin typeface="+mj-lt"/>
                <a:ea typeface="Calibri" panose="020F0502020204030204" pitchFamily="34" charset="0"/>
                <a:cs typeface="Times New Roman" panose="02020603050405020304" pitchFamily="18" charset="0"/>
              </a:rPr>
              <a:t>)</a:t>
            </a:r>
            <a:r>
              <a:rPr lang="en-AT" sz="2000" kern="100" spc="15" dirty="0">
                <a:solidFill>
                  <a:srgbClr val="000000"/>
                </a:solidFill>
                <a:effectLst/>
                <a:latin typeface="+mj-lt"/>
                <a:ea typeface="Calibri" panose="020F0502020204030204" pitchFamily="34" charset="0"/>
                <a:cs typeface="Times New Roman" panose="02020603050405020304" pitchFamily="18" charset="0"/>
              </a:rPr>
              <a:t> Prüfungen von Arzneimitteln und Medizinprodukten, die Anwendung neuer medizinischer Methoden und die angewandte medizinische Forschung am Menschen</a:t>
            </a:r>
            <a:r>
              <a:rPr lang="de-AT" sz="2000" kern="100" spc="15" dirty="0">
                <a:solidFill>
                  <a:srgbClr val="000000"/>
                </a:solidFill>
                <a:effectLst/>
                <a:latin typeface="+mj-lt"/>
                <a:ea typeface="Calibri" panose="020F0502020204030204" pitchFamily="34" charset="0"/>
                <a:cs typeface="Times New Roman" panose="02020603050405020304" pitchFamily="18" charset="0"/>
              </a:rPr>
              <a:t>“ (BMBWF) und sind meist Teil einer Krankenanstalt oder medizinischen Universität.</a:t>
            </a:r>
            <a:r>
              <a:rPr lang="en-AT" sz="2000" kern="100" dirty="0">
                <a:effectLst/>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 </a:t>
            </a:r>
          </a:p>
          <a:p>
            <a:pPr marL="114300" lvl="0">
              <a:lnSpc>
                <a:spcPct val="115000"/>
              </a:lnSpc>
            </a:pPr>
            <a:endParaRPr lang="en-AT" sz="2000" kern="100" dirty="0">
              <a:effectLst/>
              <a:latin typeface="+mj-lt"/>
              <a:ea typeface="Calibri" panose="020F0502020204030204" pitchFamily="34" charset="0"/>
              <a:cs typeface="Times New Roman" panose="02020603050405020304" pitchFamily="18" charset="0"/>
            </a:endParaRPr>
          </a:p>
          <a:p>
            <a:pPr lvl="0">
              <a:lnSpc>
                <a:spcPct val="115000"/>
              </a:lnSpc>
            </a:pPr>
            <a:r>
              <a:rPr lang="de-AT" sz="2000" b="1" u="sng" kern="100" dirty="0">
                <a:effectLst/>
                <a:latin typeface="+mj-lt"/>
                <a:ea typeface="Calibri" panose="020F0502020204030204" pitchFamily="34" charset="0"/>
                <a:cs typeface="Times New Roman" panose="02020603050405020304" pitchFamily="18" charset="0"/>
              </a:rPr>
              <a:t>Freiwillige Kommissionen</a:t>
            </a:r>
            <a:r>
              <a:rPr lang="de-AT" sz="2000" u="sng" kern="100" dirty="0">
                <a:effectLst/>
                <a:latin typeface="+mj-lt"/>
                <a:ea typeface="Calibri" panose="020F0502020204030204" pitchFamily="34" charset="0"/>
                <a:cs typeface="Times New Roman" panose="02020603050405020304" pitchFamily="18" charset="0"/>
              </a:rPr>
              <a:t> </a:t>
            </a:r>
            <a:r>
              <a:rPr lang="de-AT" sz="2000" kern="100" dirty="0">
                <a:effectLst/>
                <a:latin typeface="+mj-lt"/>
                <a:ea typeface="Calibri" panose="020F0502020204030204" pitchFamily="34" charset="0"/>
                <a:cs typeface="Times New Roman" panose="02020603050405020304" pitchFamily="18" charset="0"/>
              </a:rPr>
              <a:t>zur Begutachtung nicht-klinischer Forschung mit/am Menschen (z.B. Interviewstudien, Umfragen, Beobachtungsstudien, </a:t>
            </a:r>
            <a:r>
              <a:rPr lang="de-AT" sz="2000" kern="100" dirty="0" err="1">
                <a:effectLst/>
                <a:latin typeface="+mj-lt"/>
                <a:ea typeface="Calibri" panose="020F0502020204030204" pitchFamily="34" charset="0"/>
                <a:cs typeface="Times New Roman" panose="02020603050405020304" pitchFamily="18" charset="0"/>
              </a:rPr>
              <a:t>Patient:innenbefragungen</a:t>
            </a:r>
            <a:r>
              <a:rPr lang="de-AT" sz="2000" kern="100" dirty="0">
                <a:effectLst/>
                <a:latin typeface="+mj-lt"/>
                <a:ea typeface="Calibri" panose="020F0502020204030204" pitchFamily="34" charset="0"/>
                <a:cs typeface="Times New Roman" panose="02020603050405020304" pitchFamily="18" charset="0"/>
              </a:rPr>
              <a:t>…). Freiwillige Kommissionen bestehen an den meisten nicht-medizinischen Forschungseinrichtungen in Österreich wie den Universitäten Wien, Graz, Innsbruck, Fachhochschulen wie dem FH Campus Wien und privaten Forschungseinrichtungen</a:t>
            </a:r>
            <a:endParaRPr lang="en-AT" sz="2000" dirty="0">
              <a:latin typeface="+mj-lt"/>
            </a:endParaRPr>
          </a:p>
        </p:txBody>
      </p:sp>
    </p:spTree>
    <p:extLst>
      <p:ext uri="{BB962C8B-B14F-4D97-AF65-F5344CB8AC3E}">
        <p14:creationId xmlns:p14="http://schemas.microsoft.com/office/powerpoint/2010/main" val="417419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577788" y="1855695"/>
            <a:ext cx="9144000" cy="4020951"/>
          </a:xfrm>
        </p:spPr>
        <p:txBody>
          <a:bodyPr>
            <a:normAutofit/>
          </a:bodyPr>
          <a:lstStyle/>
          <a:p>
            <a:pPr algn="l"/>
            <a:br>
              <a:rPr lang="en-US" sz="1200" dirty="0"/>
            </a:br>
            <a:endParaRPr lang="en-US" sz="1200" dirty="0"/>
          </a:p>
        </p:txBody>
      </p:sp>
      <p:sp>
        <p:nvSpPr>
          <p:cNvPr id="3" name="TextBox 2">
            <a:extLst>
              <a:ext uri="{FF2B5EF4-FFF2-40B4-BE49-F238E27FC236}">
                <a16:creationId xmlns:a16="http://schemas.microsoft.com/office/drawing/2014/main" id="{5EE140B9-EC3E-7040-B567-CA43B12A6F81}"/>
              </a:ext>
            </a:extLst>
          </p:cNvPr>
          <p:cNvSpPr txBox="1"/>
          <p:nvPr/>
        </p:nvSpPr>
        <p:spPr>
          <a:xfrm>
            <a:off x="770965" y="638984"/>
            <a:ext cx="9950823" cy="1077218"/>
          </a:xfrm>
          <a:prstGeom prst="rect">
            <a:avLst/>
          </a:prstGeom>
          <a:noFill/>
        </p:spPr>
        <p:txBody>
          <a:bodyPr wrap="square" rtlCol="0">
            <a:spAutoFit/>
          </a:bodyPr>
          <a:lstStyle/>
          <a:p>
            <a:r>
              <a:rPr lang="de-DE" sz="3200" b="1" dirty="0">
                <a:latin typeface="+mj-lt"/>
              </a:rPr>
              <a:t>Ethik im Umgang mit menschlichen Forschungsteilnehmenden</a:t>
            </a:r>
            <a:endParaRPr lang="de-DE" sz="3200" b="1" dirty="0"/>
          </a:p>
        </p:txBody>
      </p:sp>
      <p:sp>
        <p:nvSpPr>
          <p:cNvPr id="5" name="TextBox 4">
            <a:extLst>
              <a:ext uri="{FF2B5EF4-FFF2-40B4-BE49-F238E27FC236}">
                <a16:creationId xmlns:a16="http://schemas.microsoft.com/office/drawing/2014/main" id="{7433D721-442C-694A-BC38-F66DE7403FCC}"/>
              </a:ext>
            </a:extLst>
          </p:cNvPr>
          <p:cNvSpPr txBox="1"/>
          <p:nvPr/>
        </p:nvSpPr>
        <p:spPr>
          <a:xfrm>
            <a:off x="818133" y="1973076"/>
            <a:ext cx="6467587" cy="4062651"/>
          </a:xfrm>
          <a:prstGeom prst="rect">
            <a:avLst/>
          </a:prstGeom>
          <a:noFill/>
        </p:spPr>
        <p:txBody>
          <a:bodyPr wrap="square" rtlCol="0">
            <a:spAutoFit/>
          </a:bodyPr>
          <a:lstStyle/>
          <a:p>
            <a:r>
              <a:rPr lang="de-DE" sz="2400" dirty="0">
                <a:latin typeface="+mj-lt"/>
              </a:rPr>
              <a:t>Bereits 1620 schrieb Francis Bacon, der Begründer des Empirismus in seinem Novum Organum dass die </a:t>
            </a:r>
            <a:r>
              <a:rPr lang="de-DE" sz="2400" b="1" dirty="0">
                <a:latin typeface="+mj-lt"/>
              </a:rPr>
              <a:t>wissenschaftliche Forschung dem Menschen dienen </a:t>
            </a:r>
            <a:r>
              <a:rPr lang="de-DE" sz="2400" dirty="0">
                <a:latin typeface="+mj-lt"/>
              </a:rPr>
              <a:t>soll. </a:t>
            </a:r>
          </a:p>
          <a:p>
            <a:endParaRPr lang="de-DE" sz="2400" dirty="0">
              <a:latin typeface="+mj-lt"/>
            </a:endParaRPr>
          </a:p>
          <a:p>
            <a:r>
              <a:rPr lang="de-DE" sz="2400" dirty="0">
                <a:latin typeface="+mj-lt"/>
              </a:rPr>
              <a:t>Dennoch kam es in der Wissenschafts- (und vor allem Medizin-) </a:t>
            </a:r>
            <a:r>
              <a:rPr lang="de-DE" sz="2400" dirty="0" err="1">
                <a:latin typeface="+mj-lt"/>
              </a:rPr>
              <a:t>geschichte</a:t>
            </a:r>
            <a:r>
              <a:rPr lang="de-DE" sz="2400" dirty="0">
                <a:latin typeface="+mj-lt"/>
              </a:rPr>
              <a:t> immer wieder zu </a:t>
            </a:r>
            <a:r>
              <a:rPr lang="de-DE" sz="2400" b="1" dirty="0">
                <a:latin typeface="+mj-lt"/>
              </a:rPr>
              <a:t>schweren Menschenrechtsverletzungen</a:t>
            </a:r>
            <a:r>
              <a:rPr lang="de-DE" sz="2400" dirty="0">
                <a:latin typeface="+mj-lt"/>
              </a:rPr>
              <a:t> und zu Ausbeutung vulnerabler sowie sozioökonomisch und politisch benachteiligter Gruppen.</a:t>
            </a:r>
            <a:endParaRPr lang="de-DE" sz="2000" dirty="0">
              <a:latin typeface="+mj-lt"/>
            </a:endParaRPr>
          </a:p>
          <a:p>
            <a:endParaRPr lang="en-US" dirty="0"/>
          </a:p>
        </p:txBody>
      </p:sp>
      <p:pic>
        <p:nvPicPr>
          <p:cNvPr id="9" name="Picture 8">
            <a:extLst>
              <a:ext uri="{FF2B5EF4-FFF2-40B4-BE49-F238E27FC236}">
                <a16:creationId xmlns:a16="http://schemas.microsoft.com/office/drawing/2014/main" id="{B3760B7B-FBD5-2A46-BDA9-81715395C0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6025" y="1973076"/>
            <a:ext cx="3436068" cy="3786188"/>
          </a:xfrm>
          <a:prstGeom prst="rect">
            <a:avLst/>
          </a:prstGeom>
        </p:spPr>
      </p:pic>
      <p:pic>
        <p:nvPicPr>
          <p:cNvPr id="4" name="Picture 3">
            <a:extLst>
              <a:ext uri="{FF2B5EF4-FFF2-40B4-BE49-F238E27FC236}">
                <a16:creationId xmlns:a16="http://schemas.microsoft.com/office/drawing/2014/main" id="{CD139811-8B80-0F20-83AF-E9DD86BBE4BB}"/>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1386344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03C1C-5ADA-1047-BDC9-E205A9D2ACD9}"/>
              </a:ext>
            </a:extLst>
          </p:cNvPr>
          <p:cNvSpPr>
            <a:spLocks noGrp="1"/>
          </p:cNvSpPr>
          <p:nvPr>
            <p:ph idx="1"/>
          </p:nvPr>
        </p:nvSpPr>
        <p:spPr>
          <a:xfrm>
            <a:off x="784062" y="1123757"/>
            <a:ext cx="6581014" cy="5177289"/>
          </a:xfrm>
        </p:spPr>
        <p:txBody>
          <a:bodyPr>
            <a:normAutofit/>
          </a:bodyPr>
          <a:lstStyle/>
          <a:p>
            <a:pPr marL="0" indent="0">
              <a:buNone/>
            </a:pPr>
            <a:endParaRPr lang="en-US" sz="2100" dirty="0"/>
          </a:p>
          <a:p>
            <a:pPr marL="0" indent="0">
              <a:buNone/>
            </a:pPr>
            <a:endParaRPr lang="en-US" sz="2100" dirty="0"/>
          </a:p>
          <a:p>
            <a:pPr marL="0" indent="0">
              <a:buNone/>
            </a:pPr>
            <a:endParaRPr lang="en-US" sz="2100" dirty="0"/>
          </a:p>
          <a:p>
            <a:pPr marL="0" indent="0">
              <a:buNone/>
            </a:pPr>
            <a:endParaRPr lang="en-US" dirty="0"/>
          </a:p>
        </p:txBody>
      </p:sp>
      <p:pic>
        <p:nvPicPr>
          <p:cNvPr id="4" name="Picture 3">
            <a:extLst>
              <a:ext uri="{FF2B5EF4-FFF2-40B4-BE49-F238E27FC236}">
                <a16:creationId xmlns:a16="http://schemas.microsoft.com/office/drawing/2014/main" id="{4C7DEB23-2906-6C46-8E22-3BCD7A84EA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1795" y="1430427"/>
            <a:ext cx="3455189" cy="2615793"/>
          </a:xfrm>
          <a:prstGeom prst="rect">
            <a:avLst/>
          </a:prstGeom>
        </p:spPr>
      </p:pic>
      <p:sp>
        <p:nvSpPr>
          <p:cNvPr id="8" name="TextBox 7">
            <a:extLst>
              <a:ext uri="{FF2B5EF4-FFF2-40B4-BE49-F238E27FC236}">
                <a16:creationId xmlns:a16="http://schemas.microsoft.com/office/drawing/2014/main" id="{51FE7E08-DCEE-B649-B26A-5DF7A841781F}"/>
              </a:ext>
            </a:extLst>
          </p:cNvPr>
          <p:cNvSpPr txBox="1"/>
          <p:nvPr/>
        </p:nvSpPr>
        <p:spPr>
          <a:xfrm>
            <a:off x="695394" y="1430427"/>
            <a:ext cx="7096400" cy="3323987"/>
          </a:xfrm>
          <a:prstGeom prst="rect">
            <a:avLst/>
          </a:prstGeom>
          <a:noFill/>
        </p:spPr>
        <p:txBody>
          <a:bodyPr wrap="square" rtlCol="0">
            <a:spAutoFit/>
          </a:bodyPr>
          <a:lstStyle/>
          <a:p>
            <a:r>
              <a:rPr lang="de-DE" sz="2400" dirty="0">
                <a:latin typeface="+mj-lt"/>
              </a:rPr>
              <a:t>Im frühen 20. </a:t>
            </a:r>
            <a:r>
              <a:rPr lang="de-DE" sz="2400" dirty="0" err="1">
                <a:latin typeface="+mj-lt"/>
              </a:rPr>
              <a:t>Jhdt</a:t>
            </a:r>
            <a:r>
              <a:rPr lang="de-DE" sz="2400" dirty="0">
                <a:latin typeface="+mj-lt"/>
              </a:rPr>
              <a:t> führte </a:t>
            </a:r>
            <a:r>
              <a:rPr lang="de-DE" sz="2400" b="1" dirty="0">
                <a:latin typeface="+mj-lt"/>
              </a:rPr>
              <a:t>Walter Reed </a:t>
            </a:r>
            <a:r>
              <a:rPr lang="de-DE" sz="2400" dirty="0">
                <a:latin typeface="+mj-lt"/>
              </a:rPr>
              <a:t>(USA) Versuche durch um die Ursache des Gelbfiebers zu ergründen.</a:t>
            </a:r>
          </a:p>
          <a:p>
            <a:endParaRPr lang="de-DE" sz="2400" dirty="0">
              <a:latin typeface="+mj-lt"/>
            </a:endParaRPr>
          </a:p>
          <a:p>
            <a:r>
              <a:rPr lang="de-DE" sz="2400" dirty="0">
                <a:latin typeface="+mj-lt"/>
              </a:rPr>
              <a:t>Er setzte Spanische </a:t>
            </a:r>
            <a:r>
              <a:rPr lang="de-DE" sz="2400" dirty="0" err="1">
                <a:latin typeface="+mj-lt"/>
              </a:rPr>
              <a:t>Migrant:innen</a:t>
            </a:r>
            <a:r>
              <a:rPr lang="de-DE" sz="2400" dirty="0">
                <a:latin typeface="+mj-lt"/>
              </a:rPr>
              <a:t> in Kuba dem Krankheitserreger aus. </a:t>
            </a:r>
            <a:r>
              <a:rPr lang="de-DE" sz="2400" dirty="0" err="1">
                <a:latin typeface="+mj-lt"/>
              </a:rPr>
              <a:t>Proband:innen</a:t>
            </a:r>
            <a:r>
              <a:rPr lang="de-DE" sz="2400" dirty="0">
                <a:latin typeface="+mj-lt"/>
              </a:rPr>
              <a:t> wurden ca. $100 (heute ca. $3500) versprochen, das Doppelte sollten sie Symptome </a:t>
            </a:r>
            <a:r>
              <a:rPr lang="de-DE" sz="2400" dirty="0" err="1">
                <a:latin typeface="+mj-lt"/>
              </a:rPr>
              <a:t>etnwickeln</a:t>
            </a:r>
            <a:r>
              <a:rPr lang="de-DE" sz="2400" dirty="0">
                <a:latin typeface="+mj-lt"/>
              </a:rPr>
              <a:t>. Sechs </a:t>
            </a:r>
            <a:r>
              <a:rPr lang="de-DE" sz="2400" dirty="0" err="1">
                <a:latin typeface="+mj-lt"/>
              </a:rPr>
              <a:t>Proband:innen</a:t>
            </a:r>
            <a:r>
              <a:rPr lang="de-DE" sz="2400" dirty="0">
                <a:latin typeface="+mj-lt"/>
              </a:rPr>
              <a:t> verstarben. Reed selbst nahm nicht am Versuch teil. </a:t>
            </a:r>
          </a:p>
          <a:p>
            <a:endParaRPr lang="en-US" dirty="0"/>
          </a:p>
        </p:txBody>
      </p:sp>
      <p:sp>
        <p:nvSpPr>
          <p:cNvPr id="9" name="TextBox 8">
            <a:extLst>
              <a:ext uri="{FF2B5EF4-FFF2-40B4-BE49-F238E27FC236}">
                <a16:creationId xmlns:a16="http://schemas.microsoft.com/office/drawing/2014/main" id="{39E2D40D-09C5-A045-9C05-C370651B3EA5}"/>
              </a:ext>
            </a:extLst>
          </p:cNvPr>
          <p:cNvSpPr txBox="1"/>
          <p:nvPr/>
        </p:nvSpPr>
        <p:spPr>
          <a:xfrm>
            <a:off x="784061" y="632853"/>
            <a:ext cx="11407939" cy="861774"/>
          </a:xfrm>
          <a:prstGeom prst="rect">
            <a:avLst/>
          </a:prstGeom>
          <a:noFill/>
        </p:spPr>
        <p:txBody>
          <a:bodyPr wrap="square" rtlCol="0">
            <a:spAutoFit/>
          </a:bodyPr>
          <a:lstStyle/>
          <a:p>
            <a:r>
              <a:rPr lang="de-DE" sz="3200" b="1" dirty="0">
                <a:latin typeface="+mj-lt"/>
              </a:rPr>
              <a:t>‘…aber wir hatten doch Formulare!’</a:t>
            </a:r>
          </a:p>
          <a:p>
            <a:endParaRPr lang="en-US" dirty="0"/>
          </a:p>
        </p:txBody>
      </p:sp>
      <p:sp>
        <p:nvSpPr>
          <p:cNvPr id="11" name="TextBox 10">
            <a:extLst>
              <a:ext uri="{FF2B5EF4-FFF2-40B4-BE49-F238E27FC236}">
                <a16:creationId xmlns:a16="http://schemas.microsoft.com/office/drawing/2014/main" id="{2AFABF47-BE2E-F54E-8E24-115CD1C7EACF}"/>
              </a:ext>
            </a:extLst>
          </p:cNvPr>
          <p:cNvSpPr txBox="1"/>
          <p:nvPr/>
        </p:nvSpPr>
        <p:spPr>
          <a:xfrm>
            <a:off x="7747726" y="4066665"/>
            <a:ext cx="3973485" cy="276999"/>
          </a:xfrm>
          <a:prstGeom prst="rect">
            <a:avLst/>
          </a:prstGeom>
          <a:noFill/>
        </p:spPr>
        <p:txBody>
          <a:bodyPr wrap="square" rtlCol="0">
            <a:spAutoFit/>
          </a:bodyPr>
          <a:lstStyle/>
          <a:p>
            <a:r>
              <a:rPr lang="en-US" sz="1200" dirty="0"/>
              <a:t>Image: public domain</a:t>
            </a:r>
          </a:p>
        </p:txBody>
      </p:sp>
      <p:sp>
        <p:nvSpPr>
          <p:cNvPr id="2" name="TextBox 1">
            <a:extLst>
              <a:ext uri="{FF2B5EF4-FFF2-40B4-BE49-F238E27FC236}">
                <a16:creationId xmlns:a16="http://schemas.microsoft.com/office/drawing/2014/main" id="{D39FB93A-A159-D043-9C2A-9030CC4A8CD9}"/>
              </a:ext>
            </a:extLst>
          </p:cNvPr>
          <p:cNvSpPr txBox="1"/>
          <p:nvPr/>
        </p:nvSpPr>
        <p:spPr>
          <a:xfrm>
            <a:off x="695394" y="4789066"/>
            <a:ext cx="11069885" cy="1477328"/>
          </a:xfrm>
          <a:prstGeom prst="rect">
            <a:avLst/>
          </a:prstGeom>
          <a:noFill/>
        </p:spPr>
        <p:txBody>
          <a:bodyPr wrap="square" rtlCol="0">
            <a:spAutoFit/>
          </a:bodyPr>
          <a:lstStyle/>
          <a:p>
            <a:r>
              <a:rPr lang="de-DE" sz="2400" dirty="0">
                <a:latin typeface="+mj-lt"/>
              </a:rPr>
              <a:t>Die </a:t>
            </a:r>
            <a:r>
              <a:rPr lang="de-DE" sz="2400" dirty="0" err="1">
                <a:latin typeface="+mj-lt"/>
              </a:rPr>
              <a:t>Proband:innen</a:t>
            </a:r>
            <a:r>
              <a:rPr lang="de-DE" sz="2400" dirty="0">
                <a:latin typeface="+mj-lt"/>
              </a:rPr>
              <a:t> hatten alle Einwilligungserklärungen unterschrieben, manche sogar in Spanischer Übersetzung. </a:t>
            </a:r>
            <a:r>
              <a:rPr lang="de-DE" sz="2400" dirty="0" err="1">
                <a:latin typeface="+mj-lt"/>
              </a:rPr>
              <a:t>Reed’s</a:t>
            </a:r>
            <a:r>
              <a:rPr lang="de-DE" sz="2400" dirty="0">
                <a:latin typeface="+mj-lt"/>
              </a:rPr>
              <a:t> Studie gilt heute als erster Einsatz von </a:t>
            </a:r>
            <a:r>
              <a:rPr lang="de-DE" sz="2400" dirty="0" err="1">
                <a:latin typeface="+mj-lt"/>
              </a:rPr>
              <a:t>Einwillgungserklärungen</a:t>
            </a:r>
            <a:r>
              <a:rPr lang="de-DE" sz="2400" dirty="0">
                <a:latin typeface="+mj-lt"/>
              </a:rPr>
              <a:t> in der Medizingeschichte. </a:t>
            </a:r>
          </a:p>
          <a:p>
            <a:endParaRPr lang="en-US" dirty="0"/>
          </a:p>
        </p:txBody>
      </p:sp>
      <p:pic>
        <p:nvPicPr>
          <p:cNvPr id="7" name="Picture 6">
            <a:extLst>
              <a:ext uri="{FF2B5EF4-FFF2-40B4-BE49-F238E27FC236}">
                <a16:creationId xmlns:a16="http://schemas.microsoft.com/office/drawing/2014/main" id="{EA5A5E33-1F08-0312-B9E7-43135FE3995D}"/>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4165512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C6DA-67F4-3746-B577-34277C5600A8}"/>
              </a:ext>
            </a:extLst>
          </p:cNvPr>
          <p:cNvSpPr>
            <a:spLocks noGrp="1"/>
          </p:cNvSpPr>
          <p:nvPr>
            <p:ph type="ctrTitle"/>
          </p:nvPr>
        </p:nvSpPr>
        <p:spPr>
          <a:xfrm>
            <a:off x="1524000" y="1425171"/>
            <a:ext cx="9144000" cy="1558962"/>
          </a:xfrm>
        </p:spPr>
        <p:txBody>
          <a:bodyPr>
            <a:normAutofit/>
          </a:bodyPr>
          <a:lstStyle/>
          <a:p>
            <a:r>
              <a:rPr lang="en-US" sz="2400" dirty="0" err="1"/>
              <a:t>Haben</a:t>
            </a:r>
            <a:r>
              <a:rPr lang="en-US" sz="2400" dirty="0"/>
              <a:t> Sie </a:t>
            </a:r>
            <a:r>
              <a:rPr lang="en-US" sz="2400" dirty="0" err="1"/>
              <a:t>Fragen</a:t>
            </a:r>
            <a:r>
              <a:rPr lang="en-US" sz="2400" dirty="0"/>
              <a:t> </a:t>
            </a:r>
            <a:r>
              <a:rPr lang="en-US" sz="2400" dirty="0" err="1"/>
              <a:t>oder</a:t>
            </a:r>
            <a:r>
              <a:rPr lang="en-US" sz="2400" dirty="0"/>
              <a:t> </a:t>
            </a:r>
            <a:r>
              <a:rPr lang="en-US" sz="2400" dirty="0" err="1"/>
              <a:t>möchten</a:t>
            </a:r>
            <a:r>
              <a:rPr lang="en-US" sz="2400" dirty="0"/>
              <a:t> Sie </a:t>
            </a:r>
            <a:r>
              <a:rPr lang="en-US" sz="2400" dirty="0" err="1"/>
              <a:t>zum</a:t>
            </a:r>
            <a:r>
              <a:rPr lang="en-US" sz="2400" dirty="0"/>
              <a:t> Thema  </a:t>
            </a:r>
            <a:r>
              <a:rPr lang="en-US" sz="2400" dirty="0" err="1"/>
              <a:t>aktiv</a:t>
            </a:r>
            <a:r>
              <a:rPr lang="en-US" sz="2400" dirty="0"/>
              <a:t> </a:t>
            </a:r>
            <a:r>
              <a:rPr lang="en-US" sz="2400" dirty="0" err="1"/>
              <a:t>werden</a:t>
            </a:r>
            <a:r>
              <a:rPr lang="en-US" sz="2400" dirty="0"/>
              <a:t>?</a:t>
            </a:r>
            <a:br>
              <a:rPr lang="en-US" sz="2400" dirty="0"/>
            </a:br>
            <a:br>
              <a:rPr lang="en-US" sz="2400" dirty="0"/>
            </a:br>
            <a:r>
              <a:rPr lang="en-US" sz="2400" dirty="0" err="1"/>
              <a:t>steph.grohmann@lbg.ac.at</a:t>
            </a:r>
            <a:br>
              <a:rPr lang="en-US" sz="1200" dirty="0"/>
            </a:br>
            <a:endParaRPr lang="en-US" sz="1200" dirty="0"/>
          </a:p>
        </p:txBody>
      </p:sp>
      <p:pic>
        <p:nvPicPr>
          <p:cNvPr id="7" name="Picture 6">
            <a:extLst>
              <a:ext uri="{FF2B5EF4-FFF2-40B4-BE49-F238E27FC236}">
                <a16:creationId xmlns:a16="http://schemas.microsoft.com/office/drawing/2014/main" id="{8C658A52-20F1-A57F-9A9F-ABA379F2250C}"/>
              </a:ext>
            </a:extLst>
          </p:cNvPr>
          <p:cNvPicPr>
            <a:picLocks noChangeAspect="1"/>
          </p:cNvPicPr>
          <p:nvPr/>
        </p:nvPicPr>
        <p:blipFill>
          <a:blip r:embed="rId3"/>
          <a:stretch>
            <a:fillRect/>
          </a:stretch>
        </p:blipFill>
        <p:spPr>
          <a:xfrm>
            <a:off x="9023926" y="173318"/>
            <a:ext cx="2900219" cy="938306"/>
          </a:xfrm>
          <a:prstGeom prst="rect">
            <a:avLst/>
          </a:prstGeom>
        </p:spPr>
      </p:pic>
      <p:sp>
        <p:nvSpPr>
          <p:cNvPr id="8" name="Title 1">
            <a:extLst>
              <a:ext uri="{FF2B5EF4-FFF2-40B4-BE49-F238E27FC236}">
                <a16:creationId xmlns:a16="http://schemas.microsoft.com/office/drawing/2014/main" id="{EF172C11-2920-8F72-FA7F-DF7B922B6C4A}"/>
              </a:ext>
            </a:extLst>
          </p:cNvPr>
          <p:cNvSpPr txBox="1">
            <a:spLocks/>
          </p:cNvSpPr>
          <p:nvPr/>
        </p:nvSpPr>
        <p:spPr>
          <a:xfrm>
            <a:off x="1330035" y="486865"/>
            <a:ext cx="9144000" cy="9773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err="1"/>
              <a:t>Danke</a:t>
            </a:r>
            <a:r>
              <a:rPr lang="en-US" sz="4800" b="1" dirty="0"/>
              <a:t>!!!</a:t>
            </a:r>
          </a:p>
        </p:txBody>
      </p:sp>
      <p:pic>
        <p:nvPicPr>
          <p:cNvPr id="3" name="Picture 2">
            <a:extLst>
              <a:ext uri="{FF2B5EF4-FFF2-40B4-BE49-F238E27FC236}">
                <a16:creationId xmlns:a16="http://schemas.microsoft.com/office/drawing/2014/main" id="{6C0A3878-9559-2150-8AD3-68F923F503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9800" y="3297680"/>
            <a:ext cx="7772400" cy="2849880"/>
          </a:xfrm>
          <a:prstGeom prst="rect">
            <a:avLst/>
          </a:prstGeom>
        </p:spPr>
      </p:pic>
      <p:sp>
        <p:nvSpPr>
          <p:cNvPr id="5" name="TextBox 4">
            <a:extLst>
              <a:ext uri="{FF2B5EF4-FFF2-40B4-BE49-F238E27FC236}">
                <a16:creationId xmlns:a16="http://schemas.microsoft.com/office/drawing/2014/main" id="{775A5A07-D83A-D3CE-838A-3207F817E2D0}"/>
              </a:ext>
            </a:extLst>
          </p:cNvPr>
          <p:cNvSpPr txBox="1"/>
          <p:nvPr/>
        </p:nvSpPr>
        <p:spPr>
          <a:xfrm rot="1354955">
            <a:off x="8980055" y="3005293"/>
            <a:ext cx="4073235" cy="584775"/>
          </a:xfrm>
          <a:prstGeom prst="rect">
            <a:avLst/>
          </a:prstGeom>
          <a:noFill/>
        </p:spPr>
        <p:txBody>
          <a:bodyPr wrap="square" rtlCol="0">
            <a:spAutoFit/>
          </a:bodyPr>
          <a:lstStyle/>
          <a:p>
            <a:r>
              <a:rPr lang="en-AT" sz="3200" b="1" dirty="0">
                <a:solidFill>
                  <a:srgbClr val="FF0000"/>
                </a:solidFill>
              </a:rPr>
              <a:t>Demnächst!</a:t>
            </a:r>
          </a:p>
        </p:txBody>
      </p:sp>
    </p:spTree>
    <p:extLst>
      <p:ext uri="{BB962C8B-B14F-4D97-AF65-F5344CB8AC3E}">
        <p14:creationId xmlns:p14="http://schemas.microsoft.com/office/powerpoint/2010/main" val="247476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E9DB62-9E3E-CC41-8F48-A2F413F1ED03}"/>
              </a:ext>
            </a:extLst>
          </p:cNvPr>
          <p:cNvSpPr>
            <a:spLocks noGrp="1"/>
          </p:cNvSpPr>
          <p:nvPr>
            <p:ph type="subTitle" idx="1"/>
          </p:nvPr>
        </p:nvSpPr>
        <p:spPr>
          <a:xfrm>
            <a:off x="965396" y="1691058"/>
            <a:ext cx="6403592" cy="4457171"/>
          </a:xfrm>
        </p:spPr>
        <p:txBody>
          <a:bodyPr>
            <a:normAutofit fontScale="70000" lnSpcReduction="20000"/>
          </a:bodyPr>
          <a:lstStyle/>
          <a:p>
            <a:pPr algn="l">
              <a:lnSpc>
                <a:spcPct val="150000"/>
              </a:lnSpc>
            </a:pPr>
            <a:r>
              <a:rPr lang="de-DE" sz="2800" dirty="0">
                <a:latin typeface="+mj-lt"/>
              </a:rPr>
              <a:t>Systematische medizinische Versuche am Menschen existieren seit dem Mittelalter. Eine der ersten bekannten Kontrollgruppenstudien wurde im 10. Jhdt. von dem Arzt Abu Bakr Muhammad </a:t>
            </a:r>
            <a:r>
              <a:rPr lang="de-DE" sz="2800" dirty="0" err="1">
                <a:latin typeface="+mj-lt"/>
              </a:rPr>
              <a:t>ibn</a:t>
            </a:r>
            <a:r>
              <a:rPr lang="de-DE" sz="2800" dirty="0">
                <a:latin typeface="+mj-lt"/>
              </a:rPr>
              <a:t> </a:t>
            </a:r>
            <a:r>
              <a:rPr lang="de-DE" sz="2800" dirty="0" err="1">
                <a:latin typeface="+mj-lt"/>
              </a:rPr>
              <a:t>Zakariya</a:t>
            </a:r>
            <a:r>
              <a:rPr lang="de-DE" sz="2800" dirty="0">
                <a:latin typeface="+mj-lt"/>
              </a:rPr>
              <a:t> al-</a:t>
            </a:r>
            <a:r>
              <a:rPr lang="de-DE" sz="2800" dirty="0" err="1">
                <a:latin typeface="+mj-lt"/>
              </a:rPr>
              <a:t>Razi</a:t>
            </a:r>
            <a:r>
              <a:rPr lang="de-DE" sz="2800" dirty="0">
                <a:latin typeface="+mj-lt"/>
              </a:rPr>
              <a:t> (</a:t>
            </a:r>
            <a:r>
              <a:rPr lang="de-DE" sz="2800" dirty="0" err="1">
                <a:latin typeface="+mj-lt"/>
              </a:rPr>
              <a:t>Rhazes</a:t>
            </a:r>
            <a:r>
              <a:rPr lang="de-DE" sz="2800" dirty="0">
                <a:latin typeface="+mj-lt"/>
              </a:rPr>
              <a:t>) beschrieben. Die Behandlung war ein Aderlass: </a:t>
            </a:r>
          </a:p>
          <a:p>
            <a:pPr algn="l">
              <a:lnSpc>
                <a:spcPct val="150000"/>
              </a:lnSpc>
            </a:pPr>
            <a:r>
              <a:rPr lang="de-DE" sz="2800" dirty="0">
                <a:latin typeface="+mj-lt"/>
              </a:rPr>
              <a:t>“</a:t>
            </a:r>
            <a:r>
              <a:rPr lang="de-DE" sz="2800" i="1" dirty="0">
                <a:latin typeface="+mj-lt"/>
              </a:rPr>
              <a:t>Ich behandelte einmal eine Gruppe (</a:t>
            </a:r>
            <a:r>
              <a:rPr lang="de-DE" sz="2800" i="1" dirty="0" err="1">
                <a:latin typeface="+mj-lt"/>
              </a:rPr>
              <a:t>Patient:innen</a:t>
            </a:r>
            <a:r>
              <a:rPr lang="de-DE" sz="2800" i="1" dirty="0">
                <a:latin typeface="+mj-lt"/>
              </a:rPr>
              <a:t>) damit, während ich absichtlich eine andere nicht zur Ader ließ. Ich tat dies um zu einer Schlussfolgerung zu gelangen. Und so erkrankten alle diese (letzteren) an Meningitis</a:t>
            </a:r>
            <a:r>
              <a:rPr lang="de-DE" sz="2800" dirty="0">
                <a:latin typeface="+mj-lt"/>
              </a:rPr>
              <a:t>”</a:t>
            </a:r>
          </a:p>
          <a:p>
            <a:endParaRPr lang="en-US" dirty="0"/>
          </a:p>
          <a:p>
            <a:pPr algn="l"/>
            <a:endParaRPr lang="en-US" dirty="0"/>
          </a:p>
          <a:p>
            <a:endParaRPr lang="en-US" dirty="0"/>
          </a:p>
        </p:txBody>
      </p:sp>
      <p:pic>
        <p:nvPicPr>
          <p:cNvPr id="5" name="Picture 4">
            <a:extLst>
              <a:ext uri="{FF2B5EF4-FFF2-40B4-BE49-F238E27FC236}">
                <a16:creationId xmlns:a16="http://schemas.microsoft.com/office/drawing/2014/main" id="{2EDCF0B8-6D74-5248-B248-FFC7FF4B68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4589" y="1842275"/>
            <a:ext cx="3378200" cy="3898900"/>
          </a:xfrm>
          <a:prstGeom prst="rect">
            <a:avLst/>
          </a:prstGeom>
        </p:spPr>
      </p:pic>
      <p:sp>
        <p:nvSpPr>
          <p:cNvPr id="8" name="Title 1">
            <a:extLst>
              <a:ext uri="{FF2B5EF4-FFF2-40B4-BE49-F238E27FC236}">
                <a16:creationId xmlns:a16="http://schemas.microsoft.com/office/drawing/2014/main" id="{8074E29B-4FF6-A849-9D6A-936AD328959C}"/>
              </a:ext>
            </a:extLst>
          </p:cNvPr>
          <p:cNvSpPr txBox="1">
            <a:spLocks/>
          </p:cNvSpPr>
          <p:nvPr/>
        </p:nvSpPr>
        <p:spPr>
          <a:xfrm>
            <a:off x="965396" y="529694"/>
            <a:ext cx="9618784" cy="95620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Die </a:t>
            </a:r>
            <a:r>
              <a:rPr lang="en-US" sz="3200" b="1" dirty="0" err="1"/>
              <a:t>Anfänge</a:t>
            </a:r>
            <a:r>
              <a:rPr lang="en-US" sz="3200" b="1" dirty="0"/>
              <a:t> der </a:t>
            </a:r>
            <a:r>
              <a:rPr lang="en-US" sz="3200" b="1" dirty="0" err="1"/>
              <a:t>Wissenschaftlichen</a:t>
            </a:r>
            <a:r>
              <a:rPr lang="en-US" sz="3200" b="1" dirty="0"/>
              <a:t> </a:t>
            </a:r>
            <a:r>
              <a:rPr lang="en-US" sz="3200" b="1" dirty="0" err="1"/>
              <a:t>Methode</a:t>
            </a:r>
            <a:endParaRPr lang="en-US" sz="3200" b="1" dirty="0"/>
          </a:p>
        </p:txBody>
      </p:sp>
      <p:pic>
        <p:nvPicPr>
          <p:cNvPr id="2" name="Picture 1">
            <a:extLst>
              <a:ext uri="{FF2B5EF4-FFF2-40B4-BE49-F238E27FC236}">
                <a16:creationId xmlns:a16="http://schemas.microsoft.com/office/drawing/2014/main" id="{92037CBC-BB4D-CA01-998A-12EFD2DA14D4}"/>
              </a:ext>
            </a:extLst>
          </p:cNvPr>
          <p:cNvPicPr>
            <a:picLocks noChangeAspect="1"/>
          </p:cNvPicPr>
          <p:nvPr/>
        </p:nvPicPr>
        <p:blipFill>
          <a:blip r:embed="rId4"/>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3666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53E15-C1F2-C848-ADA3-E1B0EC083FF6}"/>
              </a:ext>
            </a:extLst>
          </p:cNvPr>
          <p:cNvSpPr>
            <a:spLocks noGrp="1"/>
          </p:cNvSpPr>
          <p:nvPr>
            <p:ph idx="1"/>
          </p:nvPr>
        </p:nvSpPr>
        <p:spPr>
          <a:xfrm>
            <a:off x="965396" y="1433248"/>
            <a:ext cx="5919498" cy="4895058"/>
          </a:xfrm>
        </p:spPr>
        <p:txBody>
          <a:bodyPr>
            <a:normAutofit fontScale="55000" lnSpcReduction="20000"/>
          </a:bodyPr>
          <a:lstStyle/>
          <a:p>
            <a:pPr marL="0" indent="0" fontAlgn="base">
              <a:lnSpc>
                <a:spcPct val="150000"/>
              </a:lnSpc>
              <a:buNone/>
            </a:pPr>
            <a:r>
              <a:rPr lang="de-DE" sz="3400" dirty="0">
                <a:latin typeface="+mj-lt"/>
              </a:rPr>
              <a:t>Frühe Experimente zur Immunisierung wurden oft an Waisenkindern durchgeführt.</a:t>
            </a:r>
          </a:p>
          <a:p>
            <a:pPr marL="0" indent="0">
              <a:lnSpc>
                <a:spcPct val="150000"/>
              </a:lnSpc>
              <a:buNone/>
            </a:pPr>
            <a:r>
              <a:rPr lang="de-DE" sz="3400" b="1" dirty="0">
                <a:latin typeface="+mj-lt"/>
              </a:rPr>
              <a:t>1796: Edward Jenner </a:t>
            </a:r>
            <a:r>
              <a:rPr lang="de-DE" sz="3400" dirty="0">
                <a:latin typeface="+mj-lt"/>
              </a:rPr>
              <a:t>impfte den achtjährigen James </a:t>
            </a:r>
            <a:r>
              <a:rPr lang="de-DE" sz="3400" dirty="0" err="1">
                <a:latin typeface="+mj-lt"/>
              </a:rPr>
              <a:t>Phipps</a:t>
            </a:r>
            <a:r>
              <a:rPr lang="de-DE" sz="3400" dirty="0">
                <a:latin typeface="+mj-lt"/>
              </a:rPr>
              <a:t> mit Flüssigkeit aus einer Kuhpocken-Pustel, um ihn gegen Pocken zu immunisieren. Jenner wollte eine Hypothese testen, wonach Kontakt mit den weniger gefährlichen Kuhpocken Bauern unempfindlich gegen die Pocken machte. </a:t>
            </a:r>
          </a:p>
          <a:p>
            <a:pPr marL="0" indent="0">
              <a:lnSpc>
                <a:spcPct val="150000"/>
              </a:lnSpc>
              <a:buNone/>
            </a:pPr>
            <a:r>
              <a:rPr lang="de-DE" sz="3400" dirty="0">
                <a:latin typeface="+mj-lt"/>
              </a:rPr>
              <a:t>Das Kind entwickelte ein vorübergehendes Fieber, erkrankte jedoch nicht, als es kurze Zeit später absichtlich mit den Pocken infiziert wurde. </a:t>
            </a:r>
          </a:p>
          <a:p>
            <a:pPr marL="0" indent="0">
              <a:lnSpc>
                <a:spcPct val="100000"/>
              </a:lnSpc>
              <a:buNone/>
            </a:pPr>
            <a:endParaRPr lang="en-US" sz="1000" dirty="0"/>
          </a:p>
          <a:p>
            <a:pPr marL="0" indent="0">
              <a:buNone/>
            </a:pPr>
            <a:r>
              <a:rPr lang="en-US" sz="1000" dirty="0"/>
              <a:t>(source: https://</a:t>
            </a:r>
            <a:r>
              <a:rPr lang="en-US" sz="1000" dirty="0" err="1"/>
              <a:t>www.niehs.nih.gov</a:t>
            </a:r>
            <a:r>
              <a:rPr lang="en-US" sz="1000" dirty="0"/>
              <a:t>/research/resources/bioethics/timeline/</a:t>
            </a:r>
            <a:r>
              <a:rPr lang="en-US" sz="1000" dirty="0" err="1"/>
              <a:t>index.cfm</a:t>
            </a:r>
            <a:r>
              <a:rPr lang="en-US" sz="1000" dirty="0"/>
              <a:t>)</a:t>
            </a:r>
          </a:p>
        </p:txBody>
      </p:sp>
      <p:sp>
        <p:nvSpPr>
          <p:cNvPr id="4" name="Title 1">
            <a:extLst>
              <a:ext uri="{FF2B5EF4-FFF2-40B4-BE49-F238E27FC236}">
                <a16:creationId xmlns:a16="http://schemas.microsoft.com/office/drawing/2014/main" id="{42EC161C-5CC5-A149-BF1B-E4137772BFA5}"/>
              </a:ext>
            </a:extLst>
          </p:cNvPr>
          <p:cNvSpPr txBox="1">
            <a:spLocks/>
          </p:cNvSpPr>
          <p:nvPr/>
        </p:nvSpPr>
        <p:spPr>
          <a:xfrm>
            <a:off x="965396" y="529695"/>
            <a:ext cx="9144000" cy="8588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Die </a:t>
            </a:r>
            <a:r>
              <a:rPr lang="en-US" sz="3200" b="1" dirty="0" err="1"/>
              <a:t>Ersten</a:t>
            </a:r>
            <a:r>
              <a:rPr lang="en-US" sz="3200" b="1" dirty="0"/>
              <a:t> </a:t>
            </a:r>
            <a:r>
              <a:rPr lang="en-US" sz="3200" b="1" dirty="0" err="1"/>
              <a:t>Impfstudien</a:t>
            </a:r>
            <a:r>
              <a:rPr lang="en-US" sz="3200" b="1" dirty="0"/>
              <a:t> I</a:t>
            </a:r>
          </a:p>
        </p:txBody>
      </p:sp>
      <p:pic>
        <p:nvPicPr>
          <p:cNvPr id="2" name="Picture 1">
            <a:extLst>
              <a:ext uri="{FF2B5EF4-FFF2-40B4-BE49-F238E27FC236}">
                <a16:creationId xmlns:a16="http://schemas.microsoft.com/office/drawing/2014/main" id="{12501D31-F461-D82F-AA56-36F1347706B8}"/>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2052" name="Picture 4" descr="undefined">
            <a:extLst>
              <a:ext uri="{FF2B5EF4-FFF2-40B4-BE49-F238E27FC236}">
                <a16:creationId xmlns:a16="http://schemas.microsoft.com/office/drawing/2014/main" id="{14B94AD6-60FA-F01A-7366-834BB049C91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42737" y="1637256"/>
            <a:ext cx="4197930" cy="428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0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53E15-C1F2-C848-ADA3-E1B0EC083FF6}"/>
              </a:ext>
            </a:extLst>
          </p:cNvPr>
          <p:cNvSpPr>
            <a:spLocks noGrp="1"/>
          </p:cNvSpPr>
          <p:nvPr>
            <p:ph idx="1"/>
          </p:nvPr>
        </p:nvSpPr>
        <p:spPr>
          <a:xfrm>
            <a:off x="907104" y="1122827"/>
            <a:ext cx="5655061" cy="5380817"/>
          </a:xfrm>
        </p:spPr>
        <p:txBody>
          <a:bodyPr>
            <a:normAutofit fontScale="92500"/>
          </a:bodyPr>
          <a:lstStyle/>
          <a:p>
            <a:pPr marL="0" indent="0">
              <a:lnSpc>
                <a:spcPct val="120000"/>
              </a:lnSpc>
              <a:buNone/>
            </a:pPr>
            <a:endParaRPr lang="de-DE" sz="2000" b="1" dirty="0"/>
          </a:p>
          <a:p>
            <a:pPr marL="0" indent="0">
              <a:lnSpc>
                <a:spcPct val="120000"/>
              </a:lnSpc>
              <a:buNone/>
            </a:pPr>
            <a:r>
              <a:rPr lang="de-DE" sz="2200" b="1" dirty="0">
                <a:latin typeface="+mj-lt"/>
              </a:rPr>
              <a:t>1885: Louis Pasteur</a:t>
            </a:r>
            <a:r>
              <a:rPr lang="de-DE" sz="2200" dirty="0">
                <a:latin typeface="+mj-lt"/>
              </a:rPr>
              <a:t> verabreichte dem neunjährigen Joseph Meister eine experimentelle Tollwutimpfung, nachdem dieser von einem tollwütigen Hund gebissen worden war. Das Kind überlebte.</a:t>
            </a:r>
          </a:p>
          <a:p>
            <a:pPr marL="0" indent="0">
              <a:lnSpc>
                <a:spcPct val="120000"/>
              </a:lnSpc>
              <a:buNone/>
            </a:pPr>
            <a:endParaRPr lang="de-DE" sz="2200" b="1" dirty="0">
              <a:latin typeface="+mj-lt"/>
            </a:endParaRPr>
          </a:p>
          <a:p>
            <a:pPr marL="0" indent="0">
              <a:lnSpc>
                <a:spcPct val="120000"/>
              </a:lnSpc>
              <a:buNone/>
            </a:pPr>
            <a:r>
              <a:rPr lang="de-DE" sz="2200" b="1" dirty="0">
                <a:latin typeface="+mj-lt"/>
              </a:rPr>
              <a:t>1897: Giuseppe </a:t>
            </a:r>
            <a:r>
              <a:rPr lang="de-DE" sz="2200" b="1" dirty="0" err="1">
                <a:latin typeface="+mj-lt"/>
              </a:rPr>
              <a:t>Sanarelli</a:t>
            </a:r>
            <a:r>
              <a:rPr lang="de-DE" sz="2200" b="1" dirty="0">
                <a:latin typeface="+mj-lt"/>
              </a:rPr>
              <a:t> </a:t>
            </a:r>
            <a:r>
              <a:rPr lang="de-DE" sz="2200" dirty="0">
                <a:latin typeface="+mj-lt"/>
              </a:rPr>
              <a:t>injizierte fünf </a:t>
            </a:r>
            <a:r>
              <a:rPr lang="de-DE" sz="2200" dirty="0" err="1">
                <a:latin typeface="+mj-lt"/>
              </a:rPr>
              <a:t>Patient:innen</a:t>
            </a:r>
            <a:r>
              <a:rPr lang="de-DE" sz="2200" dirty="0">
                <a:latin typeface="+mj-lt"/>
              </a:rPr>
              <a:t> mit Gelbfieber. Alle fünf erkrankten, drei verstarben. Der Fall wurde zum Anlass für die erste weitere Diskussion über Ethik in der Forschung. </a:t>
            </a:r>
          </a:p>
          <a:p>
            <a:pPr marL="0" indent="0">
              <a:lnSpc>
                <a:spcPct val="120000"/>
              </a:lnSpc>
              <a:buNone/>
            </a:pPr>
            <a:endParaRPr lang="en-US" sz="1000" dirty="0"/>
          </a:p>
          <a:p>
            <a:pPr marL="0" indent="0">
              <a:buNone/>
            </a:pPr>
            <a:r>
              <a:rPr lang="en-US" sz="1000" dirty="0"/>
              <a:t>(source: https://</a:t>
            </a:r>
            <a:r>
              <a:rPr lang="en-US" sz="1000" dirty="0" err="1"/>
              <a:t>www.niehs.nih.gov</a:t>
            </a:r>
            <a:r>
              <a:rPr lang="en-US" sz="1000" dirty="0"/>
              <a:t>/research/resources/bioethics/timeline/</a:t>
            </a:r>
            <a:r>
              <a:rPr lang="en-US" sz="1000" dirty="0" err="1"/>
              <a:t>index.cfm</a:t>
            </a:r>
            <a:r>
              <a:rPr lang="en-US" sz="1000" dirty="0"/>
              <a:t>)</a:t>
            </a:r>
          </a:p>
        </p:txBody>
      </p:sp>
      <p:sp>
        <p:nvSpPr>
          <p:cNvPr id="4" name="Title 1">
            <a:extLst>
              <a:ext uri="{FF2B5EF4-FFF2-40B4-BE49-F238E27FC236}">
                <a16:creationId xmlns:a16="http://schemas.microsoft.com/office/drawing/2014/main" id="{42EC161C-5CC5-A149-BF1B-E4137772BFA5}"/>
              </a:ext>
            </a:extLst>
          </p:cNvPr>
          <p:cNvSpPr txBox="1">
            <a:spLocks/>
          </p:cNvSpPr>
          <p:nvPr/>
        </p:nvSpPr>
        <p:spPr>
          <a:xfrm>
            <a:off x="965396" y="529695"/>
            <a:ext cx="9144000" cy="8588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Die </a:t>
            </a:r>
            <a:r>
              <a:rPr lang="en-US" sz="3200" b="1" dirty="0" err="1"/>
              <a:t>Ersten</a:t>
            </a:r>
            <a:r>
              <a:rPr lang="en-US" sz="3200" b="1" dirty="0"/>
              <a:t> </a:t>
            </a:r>
            <a:r>
              <a:rPr lang="en-US" sz="3200" b="1" dirty="0" err="1"/>
              <a:t>Impfstudien</a:t>
            </a:r>
            <a:r>
              <a:rPr lang="en-US" sz="3200" b="1" dirty="0"/>
              <a:t> II</a:t>
            </a:r>
          </a:p>
        </p:txBody>
      </p:sp>
      <p:pic>
        <p:nvPicPr>
          <p:cNvPr id="2" name="Picture 1">
            <a:extLst>
              <a:ext uri="{FF2B5EF4-FFF2-40B4-BE49-F238E27FC236}">
                <a16:creationId xmlns:a16="http://schemas.microsoft.com/office/drawing/2014/main" id="{12501D31-F461-D82F-AA56-36F1347706B8}"/>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5" name="Picture 4">
            <a:extLst>
              <a:ext uri="{FF2B5EF4-FFF2-40B4-BE49-F238E27FC236}">
                <a16:creationId xmlns:a16="http://schemas.microsoft.com/office/drawing/2014/main" id="{BC099163-013F-7202-EB63-CDD12E193A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371" y="2122829"/>
            <a:ext cx="4724870" cy="3380815"/>
          </a:xfrm>
          <a:prstGeom prst="rect">
            <a:avLst/>
          </a:prstGeom>
        </p:spPr>
      </p:pic>
    </p:spTree>
    <p:extLst>
      <p:ext uri="{BB962C8B-B14F-4D97-AF65-F5344CB8AC3E}">
        <p14:creationId xmlns:p14="http://schemas.microsoft.com/office/powerpoint/2010/main" val="302330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43B3F86-58F0-7A42-A354-FABECD00A3E4}"/>
              </a:ext>
            </a:extLst>
          </p:cNvPr>
          <p:cNvSpPr txBox="1">
            <a:spLocks/>
          </p:cNvSpPr>
          <p:nvPr/>
        </p:nvSpPr>
        <p:spPr>
          <a:xfrm>
            <a:off x="762290" y="1515894"/>
            <a:ext cx="7539028" cy="5929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sz="2200" b="1" dirty="0">
                <a:latin typeface="+mj-lt"/>
              </a:rPr>
              <a:t>Claude Bernard</a:t>
            </a:r>
            <a:r>
              <a:rPr lang="de-DE" sz="2200" dirty="0">
                <a:latin typeface="+mj-lt"/>
              </a:rPr>
              <a:t> (FR, 1813–1878), bekannt als der ‘Vater der experimentellen Medizin’ argumentierte dass anstatt wehrlose Personen zu Versuchen heranzuziehen, Forschende zunächst an sich und dann an ihren Kollegen und Familienmitgliedern experimentieren sollten. </a:t>
            </a:r>
          </a:p>
          <a:p>
            <a:pPr marL="0" indent="0">
              <a:lnSpc>
                <a:spcPct val="110000"/>
              </a:lnSpc>
              <a:buNone/>
            </a:pPr>
            <a:endParaRPr lang="de-DE" sz="2200" dirty="0">
              <a:latin typeface="+mj-lt"/>
            </a:endParaRPr>
          </a:p>
          <a:p>
            <a:pPr marL="0" indent="0">
              <a:lnSpc>
                <a:spcPct val="110000"/>
              </a:lnSpc>
              <a:buNone/>
            </a:pPr>
            <a:r>
              <a:rPr lang="de-DE" sz="2200" b="1" dirty="0">
                <a:latin typeface="+mj-lt"/>
              </a:rPr>
              <a:t>Albert Neisser </a:t>
            </a:r>
            <a:r>
              <a:rPr lang="de-DE" sz="2200" dirty="0">
                <a:latin typeface="+mj-lt"/>
              </a:rPr>
              <a:t>(DE, 1841–1912): wurde zu einer Geldstrafe verurteilt weil er </a:t>
            </a:r>
            <a:r>
              <a:rPr lang="de-DE" sz="2200" dirty="0" err="1">
                <a:latin typeface="+mj-lt"/>
              </a:rPr>
              <a:t>Patient:innen</a:t>
            </a:r>
            <a:r>
              <a:rPr lang="de-DE" sz="2200" dirty="0">
                <a:latin typeface="+mj-lt"/>
              </a:rPr>
              <a:t> (zum Großteil Prostituierte) ohne deren Einwilligung mit Syphilis infiziert hatte. Preußen erließ in der Folge 1900 eine der ersten Richtlinien zur “unmissverständlichen Zustimmung”.</a:t>
            </a:r>
          </a:p>
          <a:p>
            <a:endParaRPr lang="en-US" sz="1200" dirty="0"/>
          </a:p>
          <a:p>
            <a:endParaRPr lang="en-US" sz="1200" dirty="0"/>
          </a:p>
          <a:p>
            <a:endParaRPr lang="en-US" dirty="0"/>
          </a:p>
          <a:p>
            <a:endParaRPr lang="en-US" dirty="0"/>
          </a:p>
          <a:p>
            <a:endParaRPr lang="en-US" dirty="0"/>
          </a:p>
          <a:p>
            <a:endParaRPr lang="en-US" dirty="0"/>
          </a:p>
          <a:p>
            <a:endParaRPr lang="en-US" dirty="0"/>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8" name="Picture 7">
            <a:extLst>
              <a:ext uri="{FF2B5EF4-FFF2-40B4-BE49-F238E27FC236}">
                <a16:creationId xmlns:a16="http://schemas.microsoft.com/office/drawing/2014/main" id="{5AF5C2C6-B686-8543-9FD8-EF3CB3B295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97925" y="1086559"/>
            <a:ext cx="1676110" cy="2169584"/>
          </a:xfrm>
          <a:prstGeom prst="rect">
            <a:avLst/>
          </a:prstGeom>
        </p:spPr>
      </p:pic>
      <p:pic>
        <p:nvPicPr>
          <p:cNvPr id="11" name="Picture 10">
            <a:extLst>
              <a:ext uri="{FF2B5EF4-FFF2-40B4-BE49-F238E27FC236}">
                <a16:creationId xmlns:a16="http://schemas.microsoft.com/office/drawing/2014/main" id="{9500823F-904D-6C45-87C6-700C25751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39490" y="3668172"/>
            <a:ext cx="1676110" cy="2207560"/>
          </a:xfrm>
          <a:prstGeom prst="rect">
            <a:avLst/>
          </a:prstGeom>
        </p:spPr>
      </p:pic>
      <p:sp>
        <p:nvSpPr>
          <p:cNvPr id="12" name="Title 1">
            <a:extLst>
              <a:ext uri="{FF2B5EF4-FFF2-40B4-BE49-F238E27FC236}">
                <a16:creationId xmlns:a16="http://schemas.microsoft.com/office/drawing/2014/main" id="{A1645632-7E14-9542-A817-BD94E7929120}"/>
              </a:ext>
            </a:extLst>
          </p:cNvPr>
          <p:cNvSpPr txBox="1">
            <a:spLocks/>
          </p:cNvSpPr>
          <p:nvPr/>
        </p:nvSpPr>
        <p:spPr>
          <a:xfrm>
            <a:off x="762290" y="415187"/>
            <a:ext cx="9144000" cy="8588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Die </a:t>
            </a:r>
            <a:r>
              <a:rPr lang="en-US" sz="2800" b="1" dirty="0" err="1"/>
              <a:t>Anfänge</a:t>
            </a:r>
            <a:r>
              <a:rPr lang="en-US" sz="2800" b="1" dirty="0"/>
              <a:t> der </a:t>
            </a:r>
            <a:r>
              <a:rPr lang="en-US" sz="2800" b="1" dirty="0" err="1"/>
              <a:t>Forschungsethik</a:t>
            </a:r>
            <a:r>
              <a:rPr lang="en-US" sz="2800" b="1" dirty="0"/>
              <a:t> I</a:t>
            </a:r>
          </a:p>
        </p:txBody>
      </p:sp>
      <p:sp>
        <p:nvSpPr>
          <p:cNvPr id="13" name="TextBox 12">
            <a:extLst>
              <a:ext uri="{FF2B5EF4-FFF2-40B4-BE49-F238E27FC236}">
                <a16:creationId xmlns:a16="http://schemas.microsoft.com/office/drawing/2014/main" id="{2F9A39FE-D648-6A43-B328-052703E5EF07}"/>
              </a:ext>
            </a:extLst>
          </p:cNvPr>
          <p:cNvSpPr txBox="1"/>
          <p:nvPr/>
        </p:nvSpPr>
        <p:spPr>
          <a:xfrm>
            <a:off x="8795767" y="3275111"/>
            <a:ext cx="1320800" cy="307777"/>
          </a:xfrm>
          <a:prstGeom prst="rect">
            <a:avLst/>
          </a:prstGeom>
          <a:noFill/>
        </p:spPr>
        <p:txBody>
          <a:bodyPr wrap="square" rtlCol="0">
            <a:spAutoFit/>
          </a:bodyPr>
          <a:lstStyle/>
          <a:p>
            <a:r>
              <a:rPr lang="en-US" sz="1400" dirty="0"/>
              <a:t>Claude Bernard</a:t>
            </a:r>
          </a:p>
        </p:txBody>
      </p:sp>
      <p:sp>
        <p:nvSpPr>
          <p:cNvPr id="15" name="TextBox 14">
            <a:extLst>
              <a:ext uri="{FF2B5EF4-FFF2-40B4-BE49-F238E27FC236}">
                <a16:creationId xmlns:a16="http://schemas.microsoft.com/office/drawing/2014/main" id="{3B0F14FA-8581-1B45-A5D0-51A6368E0443}"/>
              </a:ext>
            </a:extLst>
          </p:cNvPr>
          <p:cNvSpPr txBox="1"/>
          <p:nvPr/>
        </p:nvSpPr>
        <p:spPr>
          <a:xfrm>
            <a:off x="8795767" y="5961016"/>
            <a:ext cx="1320800" cy="307777"/>
          </a:xfrm>
          <a:prstGeom prst="rect">
            <a:avLst/>
          </a:prstGeom>
          <a:noFill/>
        </p:spPr>
        <p:txBody>
          <a:bodyPr wrap="square" rtlCol="0">
            <a:spAutoFit/>
          </a:bodyPr>
          <a:lstStyle/>
          <a:p>
            <a:r>
              <a:rPr lang="en-US" sz="1400" dirty="0"/>
              <a:t>Albert Neisser</a:t>
            </a:r>
          </a:p>
        </p:txBody>
      </p:sp>
      <p:pic>
        <p:nvPicPr>
          <p:cNvPr id="2" name="Picture 1">
            <a:extLst>
              <a:ext uri="{FF2B5EF4-FFF2-40B4-BE49-F238E27FC236}">
                <a16:creationId xmlns:a16="http://schemas.microsoft.com/office/drawing/2014/main" id="{72723147-3111-A5A8-5AC4-56A826C4D29F}"/>
              </a:ext>
            </a:extLst>
          </p:cNvPr>
          <p:cNvPicPr>
            <a:picLocks noChangeAspect="1"/>
          </p:cNvPicPr>
          <p:nvPr/>
        </p:nvPicPr>
        <p:blipFill>
          <a:blip r:embed="rId5"/>
          <a:stretch>
            <a:fillRect/>
          </a:stretch>
        </p:blipFill>
        <p:spPr>
          <a:xfrm>
            <a:off x="9023926" y="173318"/>
            <a:ext cx="2900219" cy="938306"/>
          </a:xfrm>
          <a:prstGeom prst="rect">
            <a:avLst/>
          </a:prstGeom>
        </p:spPr>
      </p:pic>
    </p:spTree>
    <p:extLst>
      <p:ext uri="{BB962C8B-B14F-4D97-AF65-F5344CB8AC3E}">
        <p14:creationId xmlns:p14="http://schemas.microsoft.com/office/powerpoint/2010/main" val="95900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43B3F86-58F0-7A42-A354-FABECD00A3E4}"/>
              </a:ext>
            </a:extLst>
          </p:cNvPr>
          <p:cNvSpPr txBox="1">
            <a:spLocks/>
          </p:cNvSpPr>
          <p:nvPr/>
        </p:nvSpPr>
        <p:spPr>
          <a:xfrm>
            <a:off x="762290" y="1776731"/>
            <a:ext cx="7149258" cy="5929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sz="2200" dirty="0">
                <a:latin typeface="+mj-lt"/>
              </a:rPr>
              <a:t>1931 erließ das </a:t>
            </a:r>
            <a:r>
              <a:rPr lang="de-DE" sz="2200" b="1" dirty="0">
                <a:latin typeface="+mj-lt"/>
              </a:rPr>
              <a:t>deutsche Innenministerium</a:t>
            </a:r>
            <a:r>
              <a:rPr lang="de-DE" sz="2200" dirty="0">
                <a:latin typeface="+mj-lt"/>
              </a:rPr>
              <a:t> als Reaktion auf das ‚Lübecker Impfunglück die ‘</a:t>
            </a:r>
            <a:r>
              <a:rPr lang="en-GB" sz="2200" b="0" i="1" dirty="0" err="1">
                <a:solidFill>
                  <a:srgbClr val="202122"/>
                </a:solidFill>
                <a:effectLst/>
                <a:latin typeface="+mj-lt"/>
              </a:rPr>
              <a:t>Richtlinien</a:t>
            </a:r>
            <a:r>
              <a:rPr lang="en-GB" sz="2200" b="0" i="1" dirty="0">
                <a:solidFill>
                  <a:srgbClr val="202122"/>
                </a:solidFill>
                <a:effectLst/>
                <a:latin typeface="+mj-lt"/>
              </a:rPr>
              <a:t> für </a:t>
            </a:r>
            <a:r>
              <a:rPr lang="en-GB" sz="2200" b="0" i="1" dirty="0" err="1">
                <a:solidFill>
                  <a:srgbClr val="202122"/>
                </a:solidFill>
                <a:effectLst/>
                <a:latin typeface="+mj-lt"/>
              </a:rPr>
              <a:t>neuartige</a:t>
            </a:r>
            <a:r>
              <a:rPr lang="en-GB" sz="2200" b="0" i="1" dirty="0">
                <a:solidFill>
                  <a:srgbClr val="202122"/>
                </a:solidFill>
                <a:effectLst/>
                <a:latin typeface="+mj-lt"/>
              </a:rPr>
              <a:t> </a:t>
            </a:r>
            <a:r>
              <a:rPr lang="en-GB" sz="2200" b="0" i="1" dirty="0" err="1">
                <a:solidFill>
                  <a:srgbClr val="202122"/>
                </a:solidFill>
                <a:effectLst/>
                <a:latin typeface="+mj-lt"/>
              </a:rPr>
              <a:t>Heilbehandlung</a:t>
            </a:r>
            <a:r>
              <a:rPr lang="en-GB" sz="2200" b="0" i="1" dirty="0">
                <a:solidFill>
                  <a:srgbClr val="202122"/>
                </a:solidFill>
                <a:effectLst/>
                <a:latin typeface="+mj-lt"/>
              </a:rPr>
              <a:t> und die </a:t>
            </a:r>
            <a:r>
              <a:rPr lang="en-GB" sz="2200" b="0" i="1" dirty="0" err="1">
                <a:solidFill>
                  <a:srgbClr val="202122"/>
                </a:solidFill>
                <a:effectLst/>
                <a:latin typeface="+mj-lt"/>
              </a:rPr>
              <a:t>Vornahme</a:t>
            </a:r>
            <a:r>
              <a:rPr lang="en-GB" sz="2200" b="0" i="1" dirty="0">
                <a:solidFill>
                  <a:srgbClr val="202122"/>
                </a:solidFill>
                <a:effectLst/>
                <a:latin typeface="+mj-lt"/>
              </a:rPr>
              <a:t> </a:t>
            </a:r>
            <a:r>
              <a:rPr lang="en-GB" sz="2200" b="0" i="1" dirty="0" err="1">
                <a:solidFill>
                  <a:srgbClr val="202122"/>
                </a:solidFill>
                <a:effectLst/>
                <a:latin typeface="+mj-lt"/>
              </a:rPr>
              <a:t>wissenschaftlicher</a:t>
            </a:r>
            <a:r>
              <a:rPr lang="en-GB" sz="2200" b="0" i="1" dirty="0">
                <a:solidFill>
                  <a:srgbClr val="202122"/>
                </a:solidFill>
                <a:effectLst/>
                <a:latin typeface="+mj-lt"/>
              </a:rPr>
              <a:t> </a:t>
            </a:r>
            <a:r>
              <a:rPr lang="en-GB" sz="2200" b="0" i="1" dirty="0" err="1">
                <a:solidFill>
                  <a:srgbClr val="202122"/>
                </a:solidFill>
                <a:effectLst/>
                <a:latin typeface="+mj-lt"/>
              </a:rPr>
              <a:t>Versuche</a:t>
            </a:r>
            <a:r>
              <a:rPr lang="en-GB" sz="2200" i="1" dirty="0">
                <a:solidFill>
                  <a:srgbClr val="202122"/>
                </a:solidFill>
                <a:latin typeface="+mj-lt"/>
              </a:rPr>
              <a:t>‘</a:t>
            </a:r>
            <a:r>
              <a:rPr lang="de-DE" sz="2200" dirty="0">
                <a:latin typeface="+mj-lt"/>
              </a:rPr>
              <a:t> am Menschen. Darin wird der Grundsatz der unmissverständlichen Zustimmung bekräftigt und erklärt, dass Forschende soziale Notsituationen, wie etwa die von in Waisenhäusern untergebrachten Kindern, nicht auszunutzen haben.  </a:t>
            </a:r>
          </a:p>
          <a:p>
            <a:pPr marL="0" indent="0">
              <a:lnSpc>
                <a:spcPct val="110000"/>
              </a:lnSpc>
              <a:buNone/>
            </a:pPr>
            <a:endParaRPr lang="de-DE" sz="2400" dirty="0">
              <a:latin typeface="+mj-lt"/>
            </a:endParaRPr>
          </a:p>
          <a:p>
            <a:pPr marL="0" indent="0">
              <a:lnSpc>
                <a:spcPct val="110000"/>
              </a:lnSpc>
              <a:buNone/>
            </a:pPr>
            <a:r>
              <a:rPr lang="de-DE" sz="2000" dirty="0">
                <a:latin typeface="+mj-lt"/>
              </a:rPr>
              <a:t>(Ruyter, </a:t>
            </a:r>
            <a:r>
              <a:rPr lang="de-DE" sz="2000" dirty="0" err="1">
                <a:latin typeface="+mj-lt"/>
              </a:rPr>
              <a:t>Førde</a:t>
            </a:r>
            <a:r>
              <a:rPr lang="de-DE" sz="2000" dirty="0">
                <a:latin typeface="+mj-lt"/>
              </a:rPr>
              <a:t> and </a:t>
            </a:r>
            <a:r>
              <a:rPr lang="de-DE" sz="2000" dirty="0" err="1">
                <a:latin typeface="+mj-lt"/>
              </a:rPr>
              <a:t>Solbakk</a:t>
            </a:r>
            <a:r>
              <a:rPr lang="de-DE" sz="2000" dirty="0">
                <a:latin typeface="+mj-lt"/>
              </a:rPr>
              <a:t> 2000:251–253). </a:t>
            </a:r>
          </a:p>
          <a:p>
            <a:endParaRPr lang="en-US" sz="1200" dirty="0"/>
          </a:p>
          <a:p>
            <a:endParaRPr lang="en-US" sz="1200" dirty="0"/>
          </a:p>
          <a:p>
            <a:pPr marL="0" indent="0">
              <a:buNone/>
            </a:pPr>
            <a:endParaRPr lang="en-US" dirty="0"/>
          </a:p>
          <a:p>
            <a:endParaRPr lang="en-US" dirty="0"/>
          </a:p>
          <a:p>
            <a:endParaRPr lang="en-US" dirty="0"/>
          </a:p>
          <a:p>
            <a:endParaRPr lang="en-US" dirty="0"/>
          </a:p>
          <a:p>
            <a:endParaRPr lang="en-US" dirty="0"/>
          </a:p>
          <a:p>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12" name="Title 1">
            <a:extLst>
              <a:ext uri="{FF2B5EF4-FFF2-40B4-BE49-F238E27FC236}">
                <a16:creationId xmlns:a16="http://schemas.microsoft.com/office/drawing/2014/main" id="{A1645632-7E14-9542-A817-BD94E7929120}"/>
              </a:ext>
            </a:extLst>
          </p:cNvPr>
          <p:cNvSpPr txBox="1">
            <a:spLocks/>
          </p:cNvSpPr>
          <p:nvPr/>
        </p:nvSpPr>
        <p:spPr>
          <a:xfrm>
            <a:off x="762290" y="415187"/>
            <a:ext cx="9144000" cy="8588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Die </a:t>
            </a:r>
            <a:r>
              <a:rPr lang="en-US" sz="2800" b="1" dirty="0" err="1"/>
              <a:t>Anfänge</a:t>
            </a:r>
            <a:r>
              <a:rPr lang="en-US" sz="2800" b="1" dirty="0"/>
              <a:t> der </a:t>
            </a:r>
            <a:r>
              <a:rPr lang="en-US" sz="2800" b="1" dirty="0" err="1"/>
              <a:t>Forschungsethik</a:t>
            </a:r>
            <a:r>
              <a:rPr lang="en-US" sz="2800" b="1" dirty="0"/>
              <a:t> II</a:t>
            </a:r>
          </a:p>
        </p:txBody>
      </p:sp>
      <p:pic>
        <p:nvPicPr>
          <p:cNvPr id="2" name="Picture 1">
            <a:extLst>
              <a:ext uri="{FF2B5EF4-FFF2-40B4-BE49-F238E27FC236}">
                <a16:creationId xmlns:a16="http://schemas.microsoft.com/office/drawing/2014/main" id="{72723147-3111-A5A8-5AC4-56A826C4D29F}"/>
              </a:ext>
            </a:extLst>
          </p:cNvPr>
          <p:cNvPicPr>
            <a:picLocks noChangeAspect="1"/>
          </p:cNvPicPr>
          <p:nvPr/>
        </p:nvPicPr>
        <p:blipFill>
          <a:blip r:embed="rId3"/>
          <a:stretch>
            <a:fillRect/>
          </a:stretch>
        </p:blipFill>
        <p:spPr>
          <a:xfrm>
            <a:off x="9023926" y="173318"/>
            <a:ext cx="2900219" cy="938306"/>
          </a:xfrm>
          <a:prstGeom prst="rect">
            <a:avLst/>
          </a:prstGeom>
        </p:spPr>
      </p:pic>
      <p:pic>
        <p:nvPicPr>
          <p:cNvPr id="4" name="Picture 3">
            <a:extLst>
              <a:ext uri="{FF2B5EF4-FFF2-40B4-BE49-F238E27FC236}">
                <a16:creationId xmlns:a16="http://schemas.microsoft.com/office/drawing/2014/main" id="{9012F05B-8EFA-9527-DF32-9BBC1B73D3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5210" y="1659330"/>
            <a:ext cx="2984500" cy="4254500"/>
          </a:xfrm>
          <a:prstGeom prst="rect">
            <a:avLst/>
          </a:prstGeom>
        </p:spPr>
      </p:pic>
    </p:spTree>
    <p:extLst>
      <p:ext uri="{BB962C8B-B14F-4D97-AF65-F5344CB8AC3E}">
        <p14:creationId xmlns:p14="http://schemas.microsoft.com/office/powerpoint/2010/main" val="1118804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122690</TotalTime>
  <Words>2825</Words>
  <Application>Microsoft Macintosh PowerPoint</Application>
  <PresentationFormat>Widescreen</PresentationFormat>
  <Paragraphs>292</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Was ist Forschungsethik  Eine kurze Geschichte der Ethik(verstöße) in der Forschung </vt:lpstr>
      <vt:lpstr>Herzlich Willkommen! </vt:lpstr>
      <vt:lpstr> </vt:lpstr>
      <vt:lpstr> </vt:lpstr>
      <vt:lpstr>PowerPoint Presentation</vt:lpstr>
      <vt:lpstr>PowerPoint Presentation</vt:lpstr>
      <vt:lpstr>PowerPoint Presentation</vt:lpstr>
      <vt:lpstr>PowerPoint Presentation</vt:lpstr>
      <vt:lpstr>PowerPoint Presentation</vt:lpstr>
      <vt:lpstr>Menschenversuche im Nationalsozialismus</vt:lpstr>
      <vt:lpstr>Der Nürnberger Ärzteprozess</vt:lpstr>
      <vt:lpstr>Der Nürnberger Ärzteprozess</vt:lpstr>
      <vt:lpstr>Der Nürnberger Ärzteprozess</vt:lpstr>
      <vt:lpstr>Der Nürnberger Kodex</vt:lpstr>
      <vt:lpstr>PowerPoint Presentation</vt:lpstr>
      <vt:lpstr>Der Nürnberger Kodex</vt:lpstr>
      <vt:lpstr>Der Nürnberger Kodex</vt:lpstr>
      <vt:lpstr>Der Nürnberger Kodex</vt:lpstr>
      <vt:lpstr>Deklaration von Helsinki</vt:lpstr>
      <vt:lpstr>Unit 731 I</vt:lpstr>
      <vt:lpstr>Unit 731 II</vt:lpstr>
      <vt:lpstr>Experimente an versklavten Menschen</vt:lpstr>
      <vt:lpstr>Die Tuskegee Studie I</vt:lpstr>
      <vt:lpstr>Die Tuskegee Studie II</vt:lpstr>
      <vt:lpstr>Der Belmont Report</vt:lpstr>
      <vt:lpstr>Henrietta Lacks</vt:lpstr>
      <vt:lpstr>Kanadische Versuche an First Nations People</vt:lpstr>
      <vt:lpstr>Medikamententests in Afrika</vt:lpstr>
      <vt:lpstr>Vipeholm Versuchsreihe</vt:lpstr>
      <vt:lpstr>Monster Studie</vt:lpstr>
      <vt:lpstr>MKUltra I</vt:lpstr>
      <vt:lpstr>MKUltra II</vt:lpstr>
      <vt:lpstr>Stanford Prison Experiment</vt:lpstr>
      <vt:lpstr>Stanford Prison Experiment</vt:lpstr>
      <vt:lpstr>Milgram Experiment</vt:lpstr>
      <vt:lpstr> </vt:lpstr>
      <vt:lpstr> </vt:lpstr>
      <vt:lpstr> </vt:lpstr>
      <vt:lpstr> </vt:lpstr>
      <vt:lpstr>PowerPoint Presentation</vt:lpstr>
      <vt:lpstr>Haben Sie Fragen oder möchten Sie zum Thema  aktiv werden?  steph.grohmann@lbg.ac.at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research: Principles</dc:title>
  <dc:creator>Steph Grohmann</dc:creator>
  <cp:lastModifiedBy>Steph Grohmann</cp:lastModifiedBy>
  <cp:revision>99</cp:revision>
  <cp:lastPrinted>2021-10-08T11:26:53Z</cp:lastPrinted>
  <dcterms:created xsi:type="dcterms:W3CDTF">2021-01-25T11:50:26Z</dcterms:created>
  <dcterms:modified xsi:type="dcterms:W3CDTF">2024-04-15T08:36:28Z</dcterms:modified>
</cp:coreProperties>
</file>