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63" r:id="rId2"/>
    <p:sldId id="266" r:id="rId3"/>
    <p:sldId id="267" r:id="rId4"/>
    <p:sldId id="268" r:id="rId5"/>
    <p:sldId id="270" r:id="rId6"/>
    <p:sldId id="269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78B1E3-C94C-824F-9032-DE9B24246152}">
          <p14:sldIdLst/>
        </p14:section>
        <p14:section name="master_text" id="{23CF2AF2-046B-4F40-8D6E-6BD1EFC4181E}">
          <p14:sldIdLst>
            <p14:sldId id="263"/>
            <p14:sldId id="266"/>
            <p14:sldId id="267"/>
            <p14:sldId id="268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7F"/>
    <a:srgbClr val="702283"/>
    <a:srgbClr val="3B2783"/>
    <a:srgbClr val="6F7A89"/>
    <a:srgbClr val="ECF2F6"/>
    <a:srgbClr val="C31A1B"/>
    <a:srgbClr val="6E7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99A19-4360-4461-A3FD-B3A3056625B9}" v="144" dt="2023-09-12T13:07:50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1" autoAdjust="0"/>
    <p:restoredTop sz="94629" autoAdjust="0"/>
  </p:normalViewPr>
  <p:slideViewPr>
    <p:cSldViewPr snapToGrid="0" snapToObjects="1">
      <p:cViewPr varScale="1">
        <p:scale>
          <a:sx n="144" d="100"/>
          <a:sy n="144" d="100"/>
        </p:scale>
        <p:origin x="92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DBF2A-DC1A-CE4B-A4B8-4801335D9EE2}" type="datetimeFigureOut">
              <a:rPr lang="x-none" smtClean="0"/>
              <a:pPr/>
              <a:t>15.04.24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E57DE-C66D-5D45-9109-EA40890764F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33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E57DE-C66D-5D45-9109-EA40890764F8}" type="slidenum">
              <a:rPr lang="x-none" smtClean="0"/>
              <a:pPr/>
              <a:t>1</a:t>
            </a:fld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4400" b="0">
                <a:solidFill>
                  <a:srgbClr val="6F7A8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70228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8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398" y="345441"/>
            <a:ext cx="8110952" cy="402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i="0">
                <a:solidFill>
                  <a:srgbClr val="70228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397" y="1099713"/>
            <a:ext cx="8110951" cy="352745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007F"/>
              </a:buClr>
              <a:buSzPct val="120000"/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007F"/>
              </a:buClr>
              <a:buSzPct val="75000"/>
              <a:buFont typeface="Courier New" panose="02070309020205020404" pitchFamily="49" charset="0"/>
              <a:buChar char="o"/>
              <a:defRPr sz="22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F7A89"/>
              </a:buClr>
              <a:buSzPct val="120000"/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6F7A89"/>
              </a:buClr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Clr>
                <a:srgbClr val="6F7A89"/>
              </a:buClr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038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3F9F7B-9F7E-AEE1-F82C-DD1944B07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398" y="345441"/>
            <a:ext cx="8110952" cy="402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i="0">
                <a:solidFill>
                  <a:srgbClr val="70228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F9167-5FE8-CE70-ED2C-EFB978278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97" y="2204935"/>
            <a:ext cx="8110951" cy="242223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007F"/>
              </a:buClr>
              <a:buSzPct val="120000"/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007F"/>
              </a:buClr>
              <a:buSzPct val="75000"/>
              <a:buFont typeface="Courier New" panose="02070309020205020404" pitchFamily="49" charset="0"/>
              <a:buChar char="o"/>
              <a:defRPr sz="22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6F7A89"/>
              </a:buClr>
              <a:buSzPct val="120000"/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6F7A89"/>
              </a:buClr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Clr>
                <a:srgbClr val="6F7A89"/>
              </a:buClr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365353-26EA-1910-9498-EB2AE247CF0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4399" y="969524"/>
            <a:ext cx="8110951" cy="10473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007F"/>
              </a:buClr>
              <a:buSzPct val="120000"/>
              <a:buFont typeface="Arial" panose="020B0604020202020204" pitchFamily="34" charset="0"/>
              <a:buNone/>
              <a:defRPr sz="2400" b="0" i="1">
                <a:solidFill>
                  <a:srgbClr val="D7007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spcAft>
                <a:spcPts val="600"/>
              </a:spcAft>
              <a:buClr>
                <a:srgbClr val="D7007F"/>
              </a:buClr>
              <a:buFont typeface="Courier New" panose="02070309020205020404" pitchFamily="49" charset="0"/>
              <a:buChar char="o"/>
              <a:defRPr sz="20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6F7A89"/>
              </a:buClr>
              <a:buSzPct val="120000"/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6F7A89"/>
              </a:buClr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Clr>
                <a:srgbClr val="6F7A89"/>
              </a:buClr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“Quotation”</a:t>
            </a:r>
          </a:p>
        </p:txBody>
      </p:sp>
    </p:spTree>
    <p:extLst>
      <p:ext uri="{BB962C8B-B14F-4D97-AF65-F5344CB8AC3E}">
        <p14:creationId xmlns:p14="http://schemas.microsoft.com/office/powerpoint/2010/main" val="42389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3F9F7B-9F7E-AEE1-F82C-DD1944B07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398" y="345441"/>
            <a:ext cx="8110952" cy="402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i="0">
                <a:solidFill>
                  <a:srgbClr val="70228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9C627-FB32-E323-CECE-46F431EB1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97" y="1060450"/>
            <a:ext cx="5431253" cy="345241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007F"/>
              </a:buClr>
              <a:buSzPct val="120000"/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007F"/>
              </a:buClr>
              <a:buSzPct val="75000"/>
              <a:buFont typeface="Courier New" panose="02070309020205020404" pitchFamily="49" charset="0"/>
              <a:buChar char="o"/>
              <a:defRPr sz="22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6F7A89"/>
              </a:buClr>
              <a:buSzPct val="120000"/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6F7A89"/>
              </a:buClr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Clr>
                <a:srgbClr val="6F7A89"/>
              </a:buClr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055016-089B-68A5-8758-6999EBB62B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8550" y="839787"/>
            <a:ext cx="2965450" cy="3865563"/>
          </a:xfrm>
          <a:prstGeom prst="rect">
            <a:avLst/>
          </a:prstGeom>
        </p:spPr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77036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3F9F7B-9F7E-AEE1-F82C-DD1944B07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398" y="345441"/>
            <a:ext cx="8110952" cy="402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i="0">
                <a:solidFill>
                  <a:srgbClr val="70228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055016-089B-68A5-8758-6999EBB62B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33200"/>
            <a:ext cx="2952750" cy="3872959"/>
          </a:xfrm>
          <a:prstGeom prst="rect">
            <a:avLst/>
          </a:prstGeom>
        </p:spPr>
        <p:txBody>
          <a:bodyPr/>
          <a:lstStyle/>
          <a:p>
            <a:endParaRPr lang="en-AT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2011D2-44EA-20C5-4B99-897613BA3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060450"/>
            <a:ext cx="5613400" cy="345241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007F"/>
              </a:buClr>
              <a:buSzPct val="120000"/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007F"/>
              </a:buClr>
              <a:buSzPct val="75000"/>
              <a:buFont typeface="Courier New" panose="02070309020205020404" pitchFamily="49" charset="0"/>
              <a:buChar char="o"/>
              <a:defRPr sz="22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6F7A89"/>
              </a:buClr>
              <a:buSzPct val="120000"/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6F7A89"/>
              </a:buClr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600"/>
              </a:spcAft>
              <a:buClr>
                <a:srgbClr val="6F7A89"/>
              </a:buClr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988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70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B4A5998-7270-3C43-36A1-74AAC85DF75F}"/>
              </a:ext>
            </a:extLst>
          </p:cNvPr>
          <p:cNvSpPr txBox="1">
            <a:spLocks/>
          </p:cNvSpPr>
          <p:nvPr/>
        </p:nvSpPr>
        <p:spPr>
          <a:xfrm>
            <a:off x="528418" y="3237918"/>
            <a:ext cx="7639037" cy="51233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788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pPr algn="l"/>
            <a:r>
              <a:rPr lang="de-DE" sz="3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LBG OIS Center Pilot </a:t>
            </a:r>
            <a:r>
              <a:rPr lang="de-DE" sz="3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Inclusion</a:t>
            </a:r>
            <a:r>
              <a:rPr lang="de-DE" sz="3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Health</a:t>
            </a:r>
            <a:endParaRPr lang="x-none" sz="3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D98E11-750D-4066-76E3-BD3A82E45954}"/>
              </a:ext>
            </a:extLst>
          </p:cNvPr>
          <p:cNvSpPr txBox="1">
            <a:spLocks/>
          </p:cNvSpPr>
          <p:nvPr/>
        </p:nvSpPr>
        <p:spPr>
          <a:xfrm>
            <a:off x="528419" y="3750251"/>
            <a:ext cx="6837470" cy="51233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788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pPr algn="l"/>
            <a:r>
              <a:rPr lang="de-DE" sz="2400" dirty="0">
                <a:solidFill>
                  <a:srgbClr val="D7007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Adis </a:t>
            </a:r>
            <a:r>
              <a:rPr lang="de-DE" sz="2400" dirty="0" err="1">
                <a:solidFill>
                  <a:srgbClr val="D7007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Serifovic</a:t>
            </a:r>
            <a:r>
              <a:rPr lang="de-DE" sz="2400" dirty="0">
                <a:solidFill>
                  <a:srgbClr val="D7007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und Steph Grohmann</a:t>
            </a:r>
            <a:endParaRPr lang="x-none" sz="2400" dirty="0">
              <a:solidFill>
                <a:srgbClr val="D7007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9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mmary of An introduction to inclusion health">
            <a:extLst>
              <a:ext uri="{FF2B5EF4-FFF2-40B4-BE49-F238E27FC236}">
                <a16:creationId xmlns:a16="http://schemas.microsoft.com/office/drawing/2014/main" id="{3020B76C-9ADF-68C8-4555-B0D79682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524"/>
            <a:ext cx="9144000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4CF542-58F2-7F71-5506-8D28C8B23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790700"/>
          </a:xfrm>
        </p:spPr>
        <p:txBody>
          <a:bodyPr/>
          <a:lstStyle/>
          <a:p>
            <a:r>
              <a:rPr lang="en-AT" dirty="0"/>
              <a:t>Inclusion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6F96E-7363-479E-015D-EA85DE9ED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144" y="3988790"/>
            <a:ext cx="6858000" cy="1241822"/>
          </a:xfrm>
        </p:spPr>
        <p:txBody>
          <a:bodyPr/>
          <a:lstStyle/>
          <a:p>
            <a:r>
              <a:rPr lang="en-AT" dirty="0"/>
              <a:t>Gesundheit(sforschung) für alle!</a:t>
            </a:r>
          </a:p>
        </p:txBody>
      </p:sp>
      <p:pic>
        <p:nvPicPr>
          <p:cNvPr id="1026" name="Picture 2" descr="LBG Open Innovation in Science Center">
            <a:extLst>
              <a:ext uri="{FF2B5EF4-FFF2-40B4-BE49-F238E27FC236}">
                <a16:creationId xmlns:a16="http://schemas.microsoft.com/office/drawing/2014/main" id="{32E64E58-DB42-4079-19FB-D4BFB496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" y="144000"/>
            <a:ext cx="2077375" cy="4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4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5302-E673-9F3D-C51E-B4157E0D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Projektrationale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1054-780D-CE05-93D9-E575110B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97" y="1099713"/>
            <a:ext cx="4922205" cy="352745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T" sz="1400" dirty="0"/>
              <a:t>Das OIS Center unterstützt </a:t>
            </a:r>
            <a:r>
              <a:rPr lang="en-AT" sz="1400" b="1" dirty="0"/>
              <a:t>partizipative Forschungsvorhaben im Bereich Gesundheit </a:t>
            </a:r>
            <a:r>
              <a:rPr lang="en-AT" sz="1400" dirty="0"/>
              <a:t>mit Förderungen, Beratung und Training</a:t>
            </a:r>
          </a:p>
          <a:p>
            <a:pPr>
              <a:spcBef>
                <a:spcPts val="0"/>
              </a:spcBef>
            </a:pPr>
            <a:r>
              <a:rPr lang="en-AT" sz="1400" dirty="0"/>
              <a:t>Als Teilnehmende melden sich jedoch </a:t>
            </a:r>
            <a:r>
              <a:rPr lang="en-AT" sz="1400" b="1" dirty="0"/>
              <a:t>meist die gleichen Personengruppen</a:t>
            </a:r>
            <a:r>
              <a:rPr lang="en-AT" sz="1400" dirty="0"/>
              <a:t>: hoher Bildungsgrad, hohes Einkommen, österreichische Nationalität</a:t>
            </a:r>
          </a:p>
          <a:p>
            <a:pPr>
              <a:spcBef>
                <a:spcPts val="0"/>
              </a:spcBef>
            </a:pPr>
            <a:r>
              <a:rPr lang="en-AT" sz="1400" b="1" dirty="0"/>
              <a:t>Sozial ausgegrenzte und marginalisierte Personengruppen </a:t>
            </a:r>
            <a:r>
              <a:rPr lang="en-AT" sz="1400" dirty="0"/>
              <a:t>werden so nur selten in die Forschung einbezogen, obwohl sie relativ stärker an gesundheitlichen Problemen leiden</a:t>
            </a:r>
          </a:p>
          <a:p>
            <a:pPr>
              <a:spcBef>
                <a:spcPts val="0"/>
              </a:spcBef>
            </a:pPr>
            <a:r>
              <a:rPr lang="en-AT" sz="1400" dirty="0"/>
              <a:t>Das Projekt Inclusion Health will diesen Zustand verbessern indem es </a:t>
            </a:r>
            <a:r>
              <a:rPr lang="en-AT" sz="1400" b="1" dirty="0"/>
              <a:t>Wissen und Methoden für die ethische Einbindung vulnerabler Gruppen </a:t>
            </a:r>
            <a:r>
              <a:rPr lang="en-AT" sz="1400" dirty="0"/>
              <a:t>erarbeitet </a:t>
            </a:r>
          </a:p>
          <a:p>
            <a:pPr>
              <a:spcBef>
                <a:spcPts val="0"/>
              </a:spcBef>
            </a:pPr>
            <a:endParaRPr lang="en-AT" dirty="0"/>
          </a:p>
        </p:txBody>
      </p:sp>
      <p:pic>
        <p:nvPicPr>
          <p:cNvPr id="2050" name="Picture 2" descr="LBG Open Innovation in Science Center">
            <a:extLst>
              <a:ext uri="{FF2B5EF4-FFF2-40B4-BE49-F238E27FC236}">
                <a16:creationId xmlns:a16="http://schemas.microsoft.com/office/drawing/2014/main" id="{FC4CC682-B4B0-9168-76A9-D422CCFF5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59" y="160261"/>
            <a:ext cx="870012" cy="18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lping The Homeless In Vienna With Caritas | Trayport">
            <a:extLst>
              <a:ext uri="{FF2B5EF4-FFF2-40B4-BE49-F238E27FC236}">
                <a16:creationId xmlns:a16="http://schemas.microsoft.com/office/drawing/2014/main" id="{58B2BBD2-1EB7-99C8-6470-09D5DA53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03" y="1490041"/>
            <a:ext cx="31877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E0C3E-2B6A-2C7C-F64E-4ABE96300654}"/>
              </a:ext>
            </a:extLst>
          </p:cNvPr>
          <p:cNvSpPr txBox="1"/>
          <p:nvPr/>
        </p:nvSpPr>
        <p:spPr>
          <a:xfrm>
            <a:off x="5551903" y="3814141"/>
            <a:ext cx="1541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000" dirty="0"/>
              <a:t>Picture: Caritas</a:t>
            </a:r>
          </a:p>
        </p:txBody>
      </p:sp>
    </p:spTree>
    <p:extLst>
      <p:ext uri="{BB962C8B-B14F-4D97-AF65-F5344CB8AC3E}">
        <p14:creationId xmlns:p14="http://schemas.microsoft.com/office/powerpoint/2010/main" val="95709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44BF-E820-9829-EC70-B1A933DE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Der proEthics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154E-D16C-0F4F-9608-8D624D115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373" y="927658"/>
            <a:ext cx="5250678" cy="24222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T" sz="1200" dirty="0"/>
              <a:t>Im Oktober 2022 wurde das Inclusion Health Team Teil des ProEthics Konsortiums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T" sz="1200" dirty="0"/>
              <a:t>Das Arbeitsprogramm fokussierte auf: </a:t>
            </a:r>
          </a:p>
          <a:p>
            <a:pPr lvl="1"/>
            <a:r>
              <a:rPr lang="en-AT" sz="1200" b="1" dirty="0"/>
              <a:t>Priority Setting: </a:t>
            </a:r>
            <a:r>
              <a:rPr lang="en-AT" sz="1200" dirty="0"/>
              <a:t>gemeinsam mit Forschenden, Expert:innen und Betroffenen wurden relevante Forschungsfragen erarbeitet</a:t>
            </a:r>
          </a:p>
          <a:p>
            <a:pPr lvl="1"/>
            <a:r>
              <a:rPr lang="en-AT" sz="1200" b="1" dirty="0"/>
              <a:t>Staff training:</a:t>
            </a:r>
            <a:r>
              <a:rPr lang="en-AT" sz="1200" dirty="0"/>
              <a:t> das Team nahm an formalem Training in Inclusion Health an der Universität Edinburgh teil</a:t>
            </a:r>
          </a:p>
          <a:p>
            <a:pPr lvl="1"/>
            <a:r>
              <a:rPr lang="en-AT" sz="1200" b="1" dirty="0"/>
              <a:t>Knowledge Exchange</a:t>
            </a:r>
            <a:r>
              <a:rPr lang="en-AT" sz="1200" dirty="0"/>
              <a:t>: das Team besuchte internationale Einrichtungen die partizipativ mit vulnerablen Gruppen arbeiten</a:t>
            </a:r>
          </a:p>
          <a:p>
            <a:pPr lvl="1"/>
            <a:r>
              <a:rPr lang="en-AT" sz="1200" b="1" dirty="0"/>
              <a:t>Entwicklung von Trainingsinhalten:</a:t>
            </a:r>
            <a:r>
              <a:rPr lang="en-AT" sz="1200" dirty="0"/>
              <a:t> das Team entwickelte lösungsorientierte Ansätze zur Einbeziehung vulnerabler Gruppen</a:t>
            </a:r>
          </a:p>
          <a:p>
            <a:pPr lvl="1"/>
            <a:r>
              <a:rPr lang="en-AT" sz="1200" b="1" dirty="0"/>
              <a:t>Dissemination: </a:t>
            </a:r>
            <a:r>
              <a:rPr lang="en-AT" sz="1200" dirty="0"/>
              <a:t>das Team trat in wechselseitige Feedbackprozesse mit proEthics Partnern um die besonderen ethischen Aspekte dieser Arbeit in die Erstellung der Guidelines einfließen zu lassen</a:t>
            </a:r>
          </a:p>
          <a:p>
            <a:pPr lvl="1"/>
            <a:endParaRPr lang="en-AT" sz="2000" dirty="0"/>
          </a:p>
          <a:p>
            <a:pPr lvl="1"/>
            <a:endParaRPr lang="en-AT" dirty="0"/>
          </a:p>
        </p:txBody>
      </p:sp>
      <p:pic>
        <p:nvPicPr>
          <p:cNvPr id="3074" name="Picture 2" descr="LBG Open Innovation in Science Center">
            <a:extLst>
              <a:ext uri="{FF2B5EF4-FFF2-40B4-BE49-F238E27FC236}">
                <a16:creationId xmlns:a16="http://schemas.microsoft.com/office/drawing/2014/main" id="{941F6C9F-8891-5D6D-71C0-CC4691390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69" y="165930"/>
            <a:ext cx="843379" cy="1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5C0B2E01-21ED-3DC1-E94E-97AC63AC3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8" y="1753263"/>
            <a:ext cx="3427012" cy="2570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4F915F-97D5-5E51-0A80-51A313B3CEE8}"/>
              </a:ext>
            </a:extLst>
          </p:cNvPr>
          <p:cNvSpPr txBox="1"/>
          <p:nvPr/>
        </p:nvSpPr>
        <p:spPr>
          <a:xfrm>
            <a:off x="404398" y="4403035"/>
            <a:ext cx="3153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000" dirty="0"/>
              <a:t>Adis Serifovic, Steph Grohmann und Laura Soyer</a:t>
            </a:r>
          </a:p>
        </p:txBody>
      </p:sp>
    </p:spTree>
    <p:extLst>
      <p:ext uri="{BB962C8B-B14F-4D97-AF65-F5344CB8AC3E}">
        <p14:creationId xmlns:p14="http://schemas.microsoft.com/office/powerpoint/2010/main" val="2742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8AFB-ECF1-3756-051F-46930310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Ergebnisse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05B82-01DB-2625-3C79-39D3D4A1A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954" y="1027208"/>
            <a:ext cx="5613400" cy="3452416"/>
          </a:xfrm>
        </p:spPr>
        <p:txBody>
          <a:bodyPr/>
          <a:lstStyle/>
          <a:p>
            <a:pPr marL="0" indent="0">
              <a:buNone/>
            </a:pPr>
            <a:r>
              <a:rPr lang="en-AT" sz="1400" dirty="0"/>
              <a:t>Partizipative Prozesse (Forschung, Förderung und Evaluation) die vulnerable Personengruppen einbeziehen müssen </a:t>
            </a:r>
            <a:r>
              <a:rPr lang="en-AT" sz="1400" b="1" dirty="0"/>
              <a:t>aufsuchend und inklusiv </a:t>
            </a:r>
            <a:r>
              <a:rPr lang="en-AT" sz="1400" dirty="0"/>
              <a:t>gestaltet sein</a:t>
            </a:r>
          </a:p>
          <a:p>
            <a:pPr marL="0" indent="0">
              <a:buNone/>
            </a:pPr>
            <a:r>
              <a:rPr lang="en-AT" sz="1400" dirty="0"/>
              <a:t>Es stellen sich ethische Fragen über die herkömmliche Forschung hinaus, zB:</a:t>
            </a:r>
          </a:p>
          <a:p>
            <a:r>
              <a:rPr lang="en-AT" sz="1400" dirty="0"/>
              <a:t>Ausgrenzungserfahrungen haben einen starken Einfluß auf die </a:t>
            </a:r>
            <a:r>
              <a:rPr lang="en-AT" sz="1400" b="1" dirty="0"/>
              <a:t>Wahrnehmung von Forschung</a:t>
            </a:r>
            <a:r>
              <a:rPr lang="en-AT" sz="1400" dirty="0"/>
              <a:t>/Forschenden und verwandter Bereiche</a:t>
            </a:r>
          </a:p>
          <a:p>
            <a:r>
              <a:rPr lang="en-AT" sz="1400" b="1" dirty="0"/>
              <a:t>Alphabetisierung </a:t>
            </a:r>
            <a:r>
              <a:rPr lang="en-AT" sz="1400" dirty="0"/>
              <a:t>hat Auswirkungen auf Informed Consent</a:t>
            </a:r>
          </a:p>
          <a:p>
            <a:r>
              <a:rPr lang="en-AT" sz="1400" b="1" dirty="0"/>
              <a:t>Remuneration</a:t>
            </a:r>
            <a:r>
              <a:rPr lang="en-AT" sz="1400" dirty="0"/>
              <a:t> und ihre Folgen (z.B. Finanzierung von Substanzmissbrauch, Kürzung von Sozialleistungen)</a:t>
            </a:r>
          </a:p>
          <a:p>
            <a:r>
              <a:rPr lang="en-AT" sz="1400" b="1" dirty="0"/>
              <a:t>Regelmäßige Teilnahme </a:t>
            </a:r>
            <a:r>
              <a:rPr lang="en-AT" sz="1400" dirty="0"/>
              <a:t>an Gruppenprozessen ist für vulnerable Gruppen oft schwer zu leisten</a:t>
            </a:r>
          </a:p>
          <a:p>
            <a:r>
              <a:rPr lang="en-AT" sz="1400" b="1" dirty="0"/>
              <a:t>Digitale Ausschlüsse </a:t>
            </a:r>
            <a:r>
              <a:rPr lang="en-AT" sz="1400" dirty="0"/>
              <a:t>erschweren Partizipation</a:t>
            </a:r>
          </a:p>
          <a:p>
            <a:pPr marL="0" indent="0">
              <a:buNone/>
            </a:pPr>
            <a:endParaRPr lang="en-AT" sz="1600" dirty="0"/>
          </a:p>
        </p:txBody>
      </p:sp>
      <p:pic>
        <p:nvPicPr>
          <p:cNvPr id="5" name="Picture 2" descr="LBG Open Innovation in Science Center">
            <a:extLst>
              <a:ext uri="{FF2B5EF4-FFF2-40B4-BE49-F238E27FC236}">
                <a16:creationId xmlns:a16="http://schemas.microsoft.com/office/drawing/2014/main" id="{B00CAFAA-30A5-38A1-7DC4-80F69282E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69" y="165930"/>
            <a:ext cx="843379" cy="1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meless people | Caritas">
            <a:extLst>
              <a:ext uri="{FF2B5EF4-FFF2-40B4-BE49-F238E27FC236}">
                <a16:creationId xmlns:a16="http://schemas.microsoft.com/office/drawing/2014/main" id="{1EFC3574-5101-12F5-094B-C8507FC0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7" y="1849231"/>
            <a:ext cx="2951094" cy="19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0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E32B-669D-3CC9-A5FF-4630691F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Ausblick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9713-DF1F-96F3-C096-353B4104E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98" y="1021914"/>
            <a:ext cx="4754012" cy="3452416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de-A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Aus der Arbeit in </a:t>
            </a:r>
            <a:r>
              <a:rPr lang="de-AT" sz="12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</a:t>
            </a:r>
            <a:r>
              <a:rPr lang="de-AT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roEthics</a:t>
            </a:r>
            <a:r>
              <a:rPr lang="de-A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sind folgende Prinzipen entstanden, die die weitere Arbeit des OIS Centers im Bereich Ethik informieren werden: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de-A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Bewusstsein für </a:t>
            </a:r>
            <a:r>
              <a:rPr lang="de-A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Diversitäts- und Inklusionsfragen</a:t>
            </a:r>
            <a:r>
              <a:rPr lang="de-A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in Forschung, Förderung und Evaluation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de-AT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Barrierefreiheit in der </a:t>
            </a:r>
            <a:r>
              <a:rPr lang="de-AT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Anwerbung von Teilnehmenden </a:t>
            </a:r>
            <a:r>
              <a:rPr lang="de-AT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(z.B. durch aufsuchende Methoden)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de-A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Barrierefreiheit und Verantwortlichkeit in </a:t>
            </a:r>
            <a:r>
              <a:rPr lang="de-AT" sz="1200" b="1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Informed</a:t>
            </a:r>
            <a:r>
              <a:rPr lang="de-A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lang="de-AT" sz="1200" b="1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Consent</a:t>
            </a:r>
            <a:r>
              <a:rPr lang="de-A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Prozessen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de-AT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Faire und verantwortungsvolle </a:t>
            </a:r>
            <a:r>
              <a:rPr lang="de-AT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Vergütungspraxis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de-A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Bewusstsein für </a:t>
            </a:r>
            <a:r>
              <a:rPr lang="de-A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Voreingenommenheit, Diskriminierung und Ausgrenzung </a:t>
            </a:r>
            <a:r>
              <a:rPr lang="de-A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die auch partizipative Prozesse betreffen kann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de-AT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Inklusives </a:t>
            </a:r>
            <a:r>
              <a:rPr lang="de-AT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Forschungsdesign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de-A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Barrierefreiheit in </a:t>
            </a:r>
            <a:r>
              <a:rPr lang="de-AT" sz="12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Förderungs- und Evaluationsprozessen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de-AT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Für extrem vulnerable Personengruppen: </a:t>
            </a:r>
            <a:r>
              <a:rPr lang="de-AT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Trauma-informierte Ansätze</a:t>
            </a:r>
            <a:endParaRPr lang="de-AT" sz="12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endParaRPr lang="de-DE" sz="12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AT" dirty="0"/>
          </a:p>
        </p:txBody>
      </p:sp>
      <p:pic>
        <p:nvPicPr>
          <p:cNvPr id="5" name="Picture 2" descr="LBG Open Innovation in Science Center">
            <a:extLst>
              <a:ext uri="{FF2B5EF4-FFF2-40B4-BE49-F238E27FC236}">
                <a16:creationId xmlns:a16="http://schemas.microsoft.com/office/drawing/2014/main" id="{EC47DFB0-0A77-594D-4352-75DB950B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69" y="165930"/>
            <a:ext cx="843379" cy="1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4659D-7E65-8C30-6AD4-416FF6334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591" y="1728815"/>
            <a:ext cx="3146011" cy="2038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ECB8BF-EA0F-0935-C1E2-8D4F05C2BE59}"/>
              </a:ext>
            </a:extLst>
          </p:cNvPr>
          <p:cNvSpPr txBox="1"/>
          <p:nvPr/>
        </p:nvSpPr>
        <p:spPr>
          <a:xfrm>
            <a:off x="5593591" y="3767430"/>
            <a:ext cx="3453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Picture: Streets Kitchen</a:t>
            </a:r>
          </a:p>
        </p:txBody>
      </p:sp>
    </p:spTree>
    <p:extLst>
      <p:ext uri="{BB962C8B-B14F-4D97-AF65-F5344CB8AC3E}">
        <p14:creationId xmlns:p14="http://schemas.microsoft.com/office/powerpoint/2010/main" val="195931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-Ethics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393</Words>
  <Application>Microsoft Macintosh PowerPoint</Application>
  <PresentationFormat>On-screen Show (16:9)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New</vt:lpstr>
      <vt:lpstr>Office Theme</vt:lpstr>
      <vt:lpstr>PowerPoint Presentation</vt:lpstr>
      <vt:lpstr>Inclusion Health</vt:lpstr>
      <vt:lpstr>Projektrationale</vt:lpstr>
      <vt:lpstr>Der proEthics Pilot</vt:lpstr>
      <vt:lpstr>Ergebnisse</vt:lpstr>
      <vt:lpstr>Ausblick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Steph Grohmann</cp:lastModifiedBy>
  <cp:revision>32</cp:revision>
  <cp:lastPrinted>2020-04-28T08:58:34Z</cp:lastPrinted>
  <dcterms:created xsi:type="dcterms:W3CDTF">2020-04-17T12:58:38Z</dcterms:created>
  <dcterms:modified xsi:type="dcterms:W3CDTF">2024-04-15T09:00:03Z</dcterms:modified>
</cp:coreProperties>
</file>