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4C87-F205-CE58-074B-C23632E25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4D616-426E-AD13-1A8A-30F7E2B1D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AC732-91C4-2A95-C569-26251D9B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93852-9887-72B4-24D7-1233EC43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7B27-5654-8FA8-5D59-871369BD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214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4A61-BD8B-7ADE-DB16-A2373D85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2E1D8-03E9-8983-2517-2122A064E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89DEA-B4A8-0D67-B3D6-8DF29682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B350F-D071-BFA0-65A0-36C65B49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89C34-7D00-9C50-9A71-196F07BF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661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5C6046-D980-3422-9778-EC303264E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33C9E-0CA0-073D-B385-BC26DCD12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85FDA-0307-26B1-4655-02E7BAB6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3E63F-BB39-3A4F-916A-0351F1AD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EB8E8-C875-441A-36E5-296D95A3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855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2D6B-5622-6DD1-0B50-74080475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3C78-AB5B-C8C7-6931-A00B3E80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98C9E-FAE3-F01D-6B25-1B4C54D7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3AB0C-3B07-75E2-FD96-6526C124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3A029-EFBD-7F68-C652-50B533B5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184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8F0F-2339-45B8-49F0-75A4367B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487AA-B671-6AD3-011F-B717C200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115AA-87AF-9E5A-0C36-7D3E7BF2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4C71-85DD-CB56-461B-DB3A771D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52CFD-E15C-615B-AA08-BE87CB9D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0225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A5D7-234B-D7C2-1462-17F934A8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1D921-FB67-8DB9-5D75-FABCED5E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59AF4-F8D6-4B76-B7CF-A25F2D94C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73766-65EB-89FD-49E3-71C23956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56D58-DE45-3B2E-06E0-81E7407D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26F2A-5C46-0396-DD99-3BC0A15B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7712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6263-D411-BB12-C781-BB5D2491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BDBA6-418B-1AA8-F0D8-EE55B5943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5917-9160-420F-3AA0-C9E9DF1A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1F290-A3BE-9D1B-80A9-472D88261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58DB9-583A-3E8C-2487-D3444CE22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82328-E72F-6090-4B0C-3A131DA9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96082-BC73-4510-1E66-2FB56B07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F7EA9-2939-0889-ED14-BE7DDD57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1996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9554-FC22-A4D7-A40C-47A12388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0D1A5-E308-3410-9B6C-8A6B2CBB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A0464-446B-661D-4929-5EF4E04F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C312F-04C1-76D3-820E-F464BAB8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7937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8381-4E4D-A275-C103-5CCAE1C3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D357C-74A4-3AC7-2FCB-D7C53707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17980-CF01-E09A-115A-49EBB326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1917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4D52-2BE6-6CAF-36C6-A5F2FD568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C9D3-3E52-A299-537A-F66648EF3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2F746-4EEF-C0F5-4DD8-001D9F2AF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85979-CF0D-A49A-432B-086743DC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352E0-1D42-14E7-DFE8-8389FAC1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48F7C-E00B-3ED3-7B98-6D260F11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1521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B08F-D47B-A42B-AFDE-75CB9038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84B39-D1DC-2F03-FFF1-1EA00C4D6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FA462-51FF-8D77-A029-5BFFD1351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579B-1860-AEAC-0C83-195ED97B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1B59B-D0D4-50CA-58F4-DCE686CA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6F724-20A2-B18B-14C6-BDE7CD71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2546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CAEB68-EE88-ADA6-91D4-1A04DBB9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DE12F-643C-C413-A3B6-AEA2997FF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58601-583C-8D3E-017E-783D865CD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9FFE-91C4-504D-86B1-D3A7C8C7CF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78EC2-376E-ADE7-FDC1-357E570C8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25446-3914-9819-22AC-6A60B6857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B92E8-557E-CC46-8EFC-E0FEBA1EE22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24230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1573" y="961189"/>
            <a:ext cx="10408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0" dirty="0">
                <a:solidFill>
                  <a:schemeClr val="accent1">
                    <a:lumMod val="50000"/>
                  </a:schemeClr>
                </a:solidFill>
              </a:rPr>
              <a:t>Mini</a:t>
            </a:r>
            <a:r>
              <a:rPr sz="3600" spc="-1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3600" spc="-235" dirty="0">
                <a:solidFill>
                  <a:schemeClr val="accent1">
                    <a:lumMod val="50000"/>
                  </a:schemeClr>
                </a:solidFill>
              </a:rPr>
              <a:t>ethics</a:t>
            </a:r>
            <a:r>
              <a:rPr sz="3600" spc="-16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3600" spc="-245" dirty="0">
                <a:solidFill>
                  <a:schemeClr val="accent1">
                    <a:lumMod val="50000"/>
                  </a:schemeClr>
                </a:solidFill>
              </a:rPr>
              <a:t>checklist</a:t>
            </a:r>
            <a:r>
              <a:rPr sz="3600" spc="-1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3600" spc="-155" dirty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sz="3600" spc="-165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3600" spc="-355" dirty="0">
                <a:solidFill>
                  <a:schemeClr val="accent1">
                    <a:lumMod val="50000"/>
                  </a:schemeClr>
                </a:solidFill>
              </a:rPr>
              <a:t>PPIE</a:t>
            </a:r>
            <a:r>
              <a:rPr lang="de-AT" sz="3600" spc="-355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de-AT" sz="3600" spc="-355" dirty="0" err="1">
                <a:solidFill>
                  <a:schemeClr val="accent1">
                    <a:lumMod val="50000"/>
                  </a:schemeClr>
                </a:solidFill>
              </a:rPr>
              <a:t>participatory</a:t>
            </a:r>
            <a:r>
              <a:rPr lang="de-AT" sz="3600" spc="-355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AT" sz="3600" spc="-355" dirty="0" err="1">
                <a:solidFill>
                  <a:schemeClr val="accent1">
                    <a:lumMod val="50000"/>
                  </a:schemeClr>
                </a:solidFill>
              </a:rPr>
              <a:t>research</a:t>
            </a:r>
            <a:endParaRPr sz="3600" spc="-355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1573" y="1902109"/>
            <a:ext cx="10375900" cy="41876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615"/>
              </a:spcBef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latin typeface="+mj-lt"/>
                <a:cs typeface="Arial"/>
              </a:rPr>
              <a:t>How</a:t>
            </a:r>
            <a:r>
              <a:rPr sz="1600" spc="5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well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do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know</a:t>
            </a:r>
            <a:r>
              <a:rPr sz="1600" spc="6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participant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group?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Am</a:t>
            </a:r>
            <a:r>
              <a:rPr sz="1600" spc="7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aware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of differences/conflicts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within</a:t>
            </a:r>
            <a:r>
              <a:rPr sz="1600" spc="4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the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group?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How</a:t>
            </a:r>
            <a:r>
              <a:rPr sz="1600" spc="6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do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spc="-50" dirty="0">
                <a:latin typeface="+mj-lt"/>
                <a:cs typeface="Arial"/>
              </a:rPr>
              <a:t>I</a:t>
            </a:r>
            <a:endParaRPr sz="1600" dirty="0">
              <a:latin typeface="+mj-lt"/>
              <a:cs typeface="Arial"/>
            </a:endParaRPr>
          </a:p>
          <a:p>
            <a:pPr marL="298450" marR="5080">
              <a:lnSpc>
                <a:spcPct val="106100"/>
              </a:lnSpc>
              <a:spcBef>
                <a:spcPts val="400"/>
              </a:spcBef>
            </a:pPr>
            <a:r>
              <a:rPr sz="1600" spc="-10" dirty="0">
                <a:latin typeface="+mj-lt"/>
                <a:cs typeface="Arial"/>
              </a:rPr>
              <a:t>ensure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the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group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is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maximally representative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of</a:t>
            </a:r>
            <a:r>
              <a:rPr sz="1600" spc="-2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all</a:t>
            </a:r>
            <a:r>
              <a:rPr sz="1600" spc="-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relevant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spc="-25" dirty="0">
                <a:latin typeface="+mj-lt"/>
                <a:cs typeface="Arial"/>
              </a:rPr>
              <a:t>stakeholders?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How</a:t>
            </a:r>
            <a:r>
              <a:rPr sz="1600" spc="4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will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manage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conflicts</a:t>
            </a:r>
            <a:r>
              <a:rPr sz="1600" spc="-10" dirty="0">
                <a:latin typeface="+mj-lt"/>
                <a:cs typeface="Arial"/>
              </a:rPr>
              <a:t> during </a:t>
            </a:r>
            <a:r>
              <a:rPr sz="1600" dirty="0">
                <a:latin typeface="+mj-lt"/>
                <a:cs typeface="Arial"/>
              </a:rPr>
              <a:t>the</a:t>
            </a:r>
            <a:r>
              <a:rPr sz="1600" spc="9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research?</a:t>
            </a:r>
            <a:endParaRPr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 dirty="0">
              <a:latin typeface="+mj-lt"/>
              <a:cs typeface="Arial"/>
            </a:endParaRPr>
          </a:p>
          <a:p>
            <a:pPr marL="297815" marR="180340" indent="-285115">
              <a:lnSpc>
                <a:spcPct val="106100"/>
              </a:lnSpc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latin typeface="+mj-lt"/>
                <a:cs typeface="Arial"/>
              </a:rPr>
              <a:t>Do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understand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where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participants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come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from</a:t>
            </a:r>
            <a:r>
              <a:rPr sz="1600" spc="7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in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terms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of cultural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background,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spc="-65" dirty="0">
                <a:latin typeface="+mj-lt"/>
                <a:cs typeface="Arial"/>
              </a:rPr>
              <a:t>class,</a:t>
            </a:r>
            <a:r>
              <a:rPr sz="1600" dirty="0">
                <a:latin typeface="+mj-lt"/>
                <a:cs typeface="Arial"/>
              </a:rPr>
              <a:t> ethnicity,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gender, </a:t>
            </a:r>
            <a:r>
              <a:rPr sz="1600" dirty="0">
                <a:latin typeface="+mj-lt"/>
                <a:cs typeface="Arial"/>
              </a:rPr>
              <a:t>education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level,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political</a:t>
            </a:r>
            <a:r>
              <a:rPr sz="1600" spc="-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or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religious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belief,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residence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status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etc.</a:t>
            </a:r>
            <a:r>
              <a:rPr sz="1600" spc="-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and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what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impact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this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may </a:t>
            </a:r>
            <a:r>
              <a:rPr sz="1600" spc="-25" dirty="0">
                <a:latin typeface="+mj-lt"/>
                <a:cs typeface="Arial"/>
              </a:rPr>
              <a:t>have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on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their </a:t>
            </a:r>
            <a:r>
              <a:rPr sz="1600" dirty="0">
                <a:latin typeface="+mj-lt"/>
                <a:cs typeface="Arial"/>
              </a:rPr>
              <a:t>understanding</a:t>
            </a:r>
            <a:r>
              <a:rPr sz="1600" spc="8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of</a:t>
            </a:r>
            <a:r>
              <a:rPr sz="1600" spc="6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their</a:t>
            </a:r>
            <a:r>
              <a:rPr sz="1600" spc="6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participation?</a:t>
            </a:r>
            <a:endParaRPr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00" dirty="0">
              <a:latin typeface="+mj-lt"/>
              <a:cs typeface="Arial"/>
            </a:endParaRPr>
          </a:p>
          <a:p>
            <a:pPr marL="297815" marR="770890" indent="-285115">
              <a:lnSpc>
                <a:spcPct val="106100"/>
              </a:lnSpc>
              <a:spcBef>
                <a:spcPts val="5"/>
              </a:spcBef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latin typeface="+mj-lt"/>
                <a:cs typeface="Arial"/>
              </a:rPr>
              <a:t>What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role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does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own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sociocultural</a:t>
            </a:r>
            <a:r>
              <a:rPr sz="1600" spc="-3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background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play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in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how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conceptualize</a:t>
            </a:r>
            <a:r>
              <a:rPr sz="1600" dirty="0">
                <a:latin typeface="+mj-lt"/>
                <a:cs typeface="Arial"/>
              </a:rPr>
              <a:t> my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participants? </a:t>
            </a:r>
            <a:r>
              <a:rPr sz="1600" spc="-20" dirty="0">
                <a:latin typeface="+mj-lt"/>
                <a:cs typeface="Arial"/>
              </a:rPr>
              <a:t>What </a:t>
            </a:r>
            <a:r>
              <a:rPr sz="1600" spc="-10" dirty="0">
                <a:latin typeface="+mj-lt"/>
                <a:cs typeface="Arial"/>
              </a:rPr>
              <a:t>unspoken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assumptions,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spc="-45" dirty="0">
                <a:latin typeface="+mj-lt"/>
                <a:cs typeface="Arial"/>
              </a:rPr>
              <a:t>biases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or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blind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spots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might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be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bringing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to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the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table?</a:t>
            </a:r>
            <a:endParaRPr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600" dirty="0">
              <a:latin typeface="+mj-lt"/>
              <a:cs typeface="Arial"/>
            </a:endParaRPr>
          </a:p>
          <a:p>
            <a:pPr marL="297815" indent="-285115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latin typeface="+mj-lt"/>
                <a:cs typeface="Arial"/>
              </a:rPr>
              <a:t>What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scientific</a:t>
            </a:r>
            <a:r>
              <a:rPr sz="1600" spc="-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capital</a:t>
            </a:r>
            <a:r>
              <a:rPr sz="1600" spc="-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am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4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making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from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this</a:t>
            </a:r>
            <a:r>
              <a:rPr sz="1600" spc="-2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and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how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do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35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ensure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participants</a:t>
            </a:r>
            <a:r>
              <a:rPr sz="1600" spc="-2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get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fair</a:t>
            </a:r>
            <a:r>
              <a:rPr sz="1600" spc="-2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ROI?</a:t>
            </a:r>
            <a:endParaRPr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600" dirty="0">
              <a:latin typeface="+mj-lt"/>
              <a:cs typeface="Arial"/>
            </a:endParaRPr>
          </a:p>
          <a:p>
            <a:pPr marL="297815" marR="528320" indent="-285115">
              <a:lnSpc>
                <a:spcPct val="106100"/>
              </a:lnSpc>
              <a:buChar char="•"/>
              <a:tabLst>
                <a:tab pos="297815" algn="l"/>
                <a:tab pos="298450" algn="l"/>
              </a:tabLst>
            </a:pPr>
            <a:r>
              <a:rPr sz="1600" spc="-55" dirty="0">
                <a:latin typeface="+mj-lt"/>
                <a:cs typeface="Arial"/>
              </a:rPr>
              <a:t>Have</a:t>
            </a:r>
            <a:r>
              <a:rPr sz="1600" spc="6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thought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about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potential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spc="-30" dirty="0">
                <a:latin typeface="+mj-lt"/>
                <a:cs typeface="Arial"/>
              </a:rPr>
              <a:t>risks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for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5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participants,</a:t>
            </a:r>
            <a:r>
              <a:rPr sz="1600" spc="1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especially</a:t>
            </a:r>
            <a:r>
              <a:rPr sz="1600" spc="5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in</a:t>
            </a:r>
            <a:r>
              <a:rPr sz="1600" spc="6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terms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of</a:t>
            </a:r>
            <a:r>
              <a:rPr sz="1600" spc="25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distress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and</a:t>
            </a:r>
            <a:r>
              <a:rPr sz="1600" spc="6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trauma,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spc="-25" dirty="0">
                <a:latin typeface="+mj-lt"/>
                <a:cs typeface="Arial"/>
              </a:rPr>
              <a:t>and </a:t>
            </a:r>
            <a:r>
              <a:rPr sz="1600" dirty="0">
                <a:latin typeface="+mj-lt"/>
                <a:cs typeface="Arial"/>
              </a:rPr>
              <a:t>developed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a risk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mitigation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spc="-20" dirty="0">
                <a:latin typeface="+mj-lt"/>
                <a:cs typeface="Arial"/>
              </a:rPr>
              <a:t>plan?</a:t>
            </a:r>
            <a:endParaRPr sz="16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600" dirty="0">
              <a:latin typeface="+mj-lt"/>
              <a:cs typeface="Arial"/>
            </a:endParaRPr>
          </a:p>
          <a:p>
            <a:pPr marL="297815" indent="-285115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600" dirty="0">
                <a:latin typeface="+mj-lt"/>
                <a:cs typeface="Arial"/>
              </a:rPr>
              <a:t>I</a:t>
            </a:r>
            <a:r>
              <a:rPr sz="1600" spc="-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want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to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get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spc="-10" dirty="0">
                <a:latin typeface="+mj-lt"/>
                <a:cs typeface="Arial"/>
              </a:rPr>
              <a:t>advice</a:t>
            </a:r>
            <a:r>
              <a:rPr sz="1600" spc="4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or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formal ethics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review</a:t>
            </a:r>
            <a:r>
              <a:rPr sz="1600" spc="6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for</a:t>
            </a:r>
            <a:r>
              <a:rPr sz="1600" spc="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my</a:t>
            </a:r>
            <a:r>
              <a:rPr sz="1600" spc="20" dirty="0">
                <a:latin typeface="+mj-lt"/>
                <a:cs typeface="Arial"/>
              </a:rPr>
              <a:t> </a:t>
            </a:r>
            <a:r>
              <a:rPr sz="1600" spc="-175" dirty="0">
                <a:latin typeface="+mj-lt"/>
                <a:cs typeface="Arial"/>
              </a:rPr>
              <a:t>PPIE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study</a:t>
            </a:r>
            <a:r>
              <a:rPr sz="1600" spc="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–</a:t>
            </a:r>
            <a:r>
              <a:rPr sz="1600" spc="3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where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do</a:t>
            </a:r>
            <a:r>
              <a:rPr sz="1600" spc="35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I</a:t>
            </a:r>
            <a:r>
              <a:rPr sz="1600" spc="-10" dirty="0">
                <a:latin typeface="+mj-lt"/>
                <a:cs typeface="Arial"/>
              </a:rPr>
              <a:t> </a:t>
            </a:r>
            <a:r>
              <a:rPr sz="1600" dirty="0">
                <a:latin typeface="+mj-lt"/>
                <a:cs typeface="Arial"/>
              </a:rPr>
              <a:t>turn</a:t>
            </a:r>
            <a:r>
              <a:rPr sz="1600" spc="40" dirty="0">
                <a:latin typeface="+mj-lt"/>
                <a:cs typeface="Arial"/>
              </a:rPr>
              <a:t> </a:t>
            </a:r>
            <a:r>
              <a:rPr sz="1600" spc="-25" dirty="0">
                <a:latin typeface="+mj-lt"/>
                <a:cs typeface="Arial"/>
              </a:rPr>
              <a:t>to?</a:t>
            </a:r>
            <a:endParaRPr sz="1600" dirty="0">
              <a:latin typeface="+mj-lt"/>
              <a:cs typeface="Arial"/>
            </a:endParaRPr>
          </a:p>
        </p:txBody>
      </p:sp>
      <p:pic>
        <p:nvPicPr>
          <p:cNvPr id="5" name="object 3">
            <a:extLst>
              <a:ext uri="{FF2B5EF4-FFF2-40B4-BE49-F238E27FC236}">
                <a16:creationId xmlns:a16="http://schemas.microsoft.com/office/drawing/2014/main" id="{DF42B23C-6E8F-2356-A327-F026B358CF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11146" y="381000"/>
            <a:ext cx="2247900" cy="478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Mini ethics checklist for PPIE and participatory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ethics checklist for PPIE and participatory research</dc:title>
  <dc:creator>Steph Grohmann</dc:creator>
  <cp:lastModifiedBy>Steph Grohmann</cp:lastModifiedBy>
  <cp:revision>1</cp:revision>
  <dcterms:created xsi:type="dcterms:W3CDTF">2024-04-15T09:12:15Z</dcterms:created>
  <dcterms:modified xsi:type="dcterms:W3CDTF">2024-04-15T09:15:20Z</dcterms:modified>
</cp:coreProperties>
</file>