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75" r:id="rId2"/>
    <p:sldMasterId id="2147483667" r:id="rId3"/>
    <p:sldMasterId id="2147483711" r:id="rId4"/>
  </p:sldMasterIdLst>
  <p:sldIdLst>
    <p:sldId id="302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10" r:id="rId22"/>
    <p:sldId id="266" r:id="rId23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3">
          <p15:clr>
            <a:srgbClr val="A4A3A4"/>
          </p15:clr>
        </p15:guide>
        <p15:guide id="2" orient="horz" pos="3419">
          <p15:clr>
            <a:srgbClr val="A4A3A4"/>
          </p15:clr>
        </p15:guide>
        <p15:guide id="3" orient="horz" pos="772">
          <p15:clr>
            <a:srgbClr val="A4A3A4"/>
          </p15:clr>
        </p15:guide>
        <p15:guide id="4" orient="horz" pos="1760">
          <p15:clr>
            <a:srgbClr val="A4A3A4"/>
          </p15:clr>
        </p15:guide>
        <p15:guide id="5" orient="horz" pos="1485">
          <p15:clr>
            <a:srgbClr val="A4A3A4"/>
          </p15:clr>
        </p15:guide>
        <p15:guide id="6" orient="horz" pos="559">
          <p15:clr>
            <a:srgbClr val="A4A3A4"/>
          </p15:clr>
        </p15:guide>
        <p15:guide id="7" pos="3448">
          <p15:clr>
            <a:srgbClr val="A4A3A4"/>
          </p15:clr>
        </p15:guide>
        <p15:guide id="8" pos="5447">
          <p15:clr>
            <a:srgbClr val="A4A3A4"/>
          </p15:clr>
        </p15:guide>
        <p15:guide id="9" pos="2737">
          <p15:clr>
            <a:srgbClr val="A4A3A4"/>
          </p15:clr>
        </p15:guide>
        <p15:guide id="10" pos="2453">
          <p15:clr>
            <a:srgbClr val="A4A3A4"/>
          </p15:clr>
        </p15:guide>
        <p15:guide id="11" pos="367">
          <p15:clr>
            <a:srgbClr val="A4A3A4"/>
          </p15:clr>
        </p15:guide>
        <p15:guide id="12" pos="659">
          <p15:clr>
            <a:srgbClr val="A4A3A4"/>
          </p15:clr>
        </p15:guide>
        <p15:guide id="13" orient="horz" pos="3077">
          <p15:clr>
            <a:srgbClr val="A4A3A4"/>
          </p15:clr>
        </p15:guide>
        <p15:guide id="14" orient="horz" pos="684">
          <p15:clr>
            <a:srgbClr val="A4A3A4"/>
          </p15:clr>
        </p15:guide>
        <p15:guide id="15" orient="horz" pos="1584">
          <p15:clr>
            <a:srgbClr val="A4A3A4"/>
          </p15:clr>
        </p15:guide>
        <p15:guide id="16" orient="horz" pos="1337">
          <p15:clr>
            <a:srgbClr val="A4A3A4"/>
          </p15:clr>
        </p15:guide>
        <p15:guide id="17" orient="horz" pos="5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9"/>
    <a:srgbClr val="004B99"/>
    <a:srgbClr val="C9C5D2"/>
    <a:srgbClr val="2E3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6405" autoAdjust="0"/>
  </p:normalViewPr>
  <p:slideViewPr>
    <p:cSldViewPr snapToGrid="0" snapToObjects="1" showGuides="1">
      <p:cViewPr varScale="1">
        <p:scale>
          <a:sx n="153" d="100"/>
          <a:sy n="153" d="100"/>
        </p:scale>
        <p:origin x="416" y="176"/>
      </p:cViewPr>
      <p:guideLst>
        <p:guide orient="horz" pos="3143"/>
        <p:guide orient="horz" pos="3419"/>
        <p:guide orient="horz" pos="772"/>
        <p:guide orient="horz" pos="1760"/>
        <p:guide orient="horz" pos="1485"/>
        <p:guide orient="horz" pos="559"/>
        <p:guide pos="3448"/>
        <p:guide pos="5447"/>
        <p:guide pos="2737"/>
        <p:guide pos="2453"/>
        <p:guide pos="367"/>
        <p:guide pos="659"/>
        <p:guide orient="horz" pos="3077"/>
        <p:guide orient="horz" pos="684"/>
        <p:guide orient="horz" pos="1584"/>
        <p:guide orient="horz" pos="1337"/>
        <p:guide orient="horz" pos="5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BG_Titel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v2_h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08" y="-1"/>
            <a:ext cx="8234599" cy="5144759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3" y="4037868"/>
            <a:ext cx="3024721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D76B2-AE68-2E4B-BE8F-B34228813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4ED2F6-7CF4-9D40-9696-EFA98B7BD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6FC79-EF5C-4E4A-A147-FD8A6377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0493-81D9-894B-8EB7-A488CC50C8A2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50D6-1528-2144-B0F0-8A13450E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541A8-3B55-4A4D-86F9-68B78D19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9A49-2468-2D42-80CC-F17CF2030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3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G_text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74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D76B2-AE68-2E4B-BE8F-B34228813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4ED2F6-7CF4-9D40-9696-EFA98B7BD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6FC79-EF5C-4E4A-A147-FD8A6377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0493-81D9-894B-8EB7-A488CC50C8A2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50D6-1528-2144-B0F0-8A13450E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541A8-3B55-4A4D-86F9-68B78D19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9A49-2468-2D42-80CC-F17CF2030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4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G_Intr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38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B_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98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8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5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/>
          <p:cNvSpPr txBox="1">
            <a:spLocks/>
          </p:cNvSpPr>
          <p:nvPr/>
        </p:nvSpPr>
        <p:spPr>
          <a:xfrm>
            <a:off x="4827243" y="4397374"/>
            <a:ext cx="3697388" cy="517681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de-DE"/>
            </a:defPPr>
            <a:lvl1pPr marL="0" algn="r" defTabSz="457200" rtl="0" eaLnBrk="1" latinLnBrk="0" hangingPunct="1">
              <a:defRPr sz="1300" kern="1200">
                <a:solidFill>
                  <a:srgbClr val="2E3E6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e-DE" sz="1000" b="1" dirty="0">
                <a:solidFill>
                  <a:srgbClr val="FFFFFF"/>
                </a:solidFill>
                <a:latin typeface="Calibri"/>
                <a:cs typeface="Calibri"/>
              </a:rPr>
              <a:t>Titel der Präsentation / </a:t>
            </a:r>
            <a:r>
              <a:rPr lang="de-DE" sz="1000" dirty="0">
                <a:solidFill>
                  <a:srgbClr val="FFFFFF"/>
                </a:solidFill>
                <a:latin typeface="Calibri"/>
                <a:cs typeface="Calibri"/>
              </a:rPr>
              <a:t>Dr. Name Nachname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solidFill>
                  <a:srgbClr val="FFFFFF"/>
                </a:solidFill>
                <a:latin typeface="Calibri"/>
                <a:cs typeface="Calibri"/>
              </a:rPr>
              <a:t>Namens- oder Datumszeile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6" y="4541863"/>
            <a:ext cx="1447766" cy="387718"/>
          </a:xfrm>
          <a:prstGeom prst="rect">
            <a:avLst/>
          </a:prstGeom>
        </p:spPr>
      </p:pic>
      <p:pic>
        <p:nvPicPr>
          <p:cNvPr id="2" name="Bild 1" descr="hg3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5"/>
          <a:stretch/>
        </p:blipFill>
        <p:spPr>
          <a:xfrm>
            <a:off x="531455" y="0"/>
            <a:ext cx="8612545" cy="5145481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64" y="4542287"/>
            <a:ext cx="16804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0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v2_h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08" y="-1"/>
            <a:ext cx="8234599" cy="5144759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64" y="4542287"/>
            <a:ext cx="16804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3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0" y="54"/>
            <a:ext cx="8233990" cy="5143446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64" y="4542287"/>
            <a:ext cx="16804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9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6"/>
          <p:cNvSpPr txBox="1">
            <a:spLocks/>
          </p:cNvSpPr>
          <p:nvPr/>
        </p:nvSpPr>
        <p:spPr>
          <a:xfrm>
            <a:off x="575673" y="1380812"/>
            <a:ext cx="6591911" cy="1661993"/>
          </a:xfrm>
          <a:prstGeom prst="rect">
            <a:avLst/>
          </a:prstGeom>
        </p:spPr>
        <p:txBody>
          <a:bodyPr vert="horz" wrap="square" lIns="0" tIns="0" rIns="0" bIns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 err="1">
                <a:solidFill>
                  <a:srgbClr val="004A99"/>
                </a:solidFill>
                <a:latin typeface="+mn-lt"/>
                <a:cs typeface="Callibri bold"/>
              </a:rPr>
              <a:t>Inclusion</a:t>
            </a:r>
            <a:r>
              <a:rPr lang="de-DE" dirty="0">
                <a:solidFill>
                  <a:srgbClr val="004A99"/>
                </a:solidFill>
                <a:latin typeface="+mn-lt"/>
                <a:cs typeface="Callibri bold"/>
              </a:rPr>
              <a:t> Health:</a:t>
            </a:r>
          </a:p>
          <a:p>
            <a:r>
              <a:rPr lang="de-DE" dirty="0">
                <a:solidFill>
                  <a:srgbClr val="004A99"/>
                </a:solidFill>
                <a:latin typeface="+mn-lt"/>
                <a:cs typeface="Callibri bold"/>
              </a:rPr>
              <a:t>Gesundheit für extrem marginalisierte Personengruppen</a:t>
            </a:r>
          </a:p>
        </p:txBody>
      </p:sp>
      <p:sp>
        <p:nvSpPr>
          <p:cNvPr id="5" name="Titel 16"/>
          <p:cNvSpPr txBox="1">
            <a:spLocks/>
          </p:cNvSpPr>
          <p:nvPr/>
        </p:nvSpPr>
        <p:spPr>
          <a:xfrm>
            <a:off x="575673" y="3192788"/>
            <a:ext cx="4615267" cy="338554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sz="2200" b="0" dirty="0">
                <a:solidFill>
                  <a:srgbClr val="004A99"/>
                </a:solidFill>
                <a:latin typeface="Callibri"/>
                <a:cs typeface="Callibri"/>
              </a:rPr>
              <a:t>Steph Grohmann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D71CBA-4ACE-DFFF-3AF3-A601A4395C3B}"/>
              </a:ext>
            </a:extLst>
          </p:cNvPr>
          <p:cNvSpPr txBox="1"/>
          <p:nvPr/>
        </p:nvSpPr>
        <p:spPr>
          <a:xfrm>
            <a:off x="1950720" y="43020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8994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345CD4-FB04-934C-BFB7-17D486C40CE6}"/>
              </a:ext>
            </a:extLst>
          </p:cNvPr>
          <p:cNvSpPr txBox="1"/>
          <p:nvPr/>
        </p:nvSpPr>
        <p:spPr>
          <a:xfrm>
            <a:off x="551330" y="430307"/>
            <a:ext cx="478544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“Hard to reach”? </a:t>
            </a:r>
          </a:p>
          <a:p>
            <a:endParaRPr lang="de-AT" sz="1500" dirty="0"/>
          </a:p>
          <a:p>
            <a:endParaRPr lang="de-AT" sz="1500" dirty="0"/>
          </a:p>
          <a:p>
            <a:r>
              <a:rPr lang="de-AT" sz="1500" dirty="0" err="1"/>
              <a:t>Inclusion</a:t>
            </a:r>
            <a:r>
              <a:rPr lang="de-AT" sz="1500" dirty="0"/>
              <a:t> </a:t>
            </a:r>
            <a:r>
              <a:rPr lang="de-AT" sz="1500" dirty="0" err="1"/>
              <a:t>Health</a:t>
            </a:r>
            <a:r>
              <a:rPr lang="de-AT" sz="1500" dirty="0"/>
              <a:t> Zielgruppen sind mit konventionellen Rekrutierungsmethoden in der Forschung notorisch </a:t>
            </a:r>
            <a:r>
              <a:rPr lang="de-AT" sz="1500" b="1" dirty="0"/>
              <a:t>schwierig zu erreichen</a:t>
            </a:r>
            <a:r>
              <a:rPr lang="de-AT" sz="1500" dirty="0"/>
              <a:t>. Sie werden deshalb oft als “</a:t>
            </a:r>
            <a:r>
              <a:rPr lang="de-AT" sz="1500" dirty="0" err="1"/>
              <a:t>hard</a:t>
            </a:r>
            <a:r>
              <a:rPr lang="de-AT" sz="1500" dirty="0"/>
              <a:t> </a:t>
            </a:r>
            <a:r>
              <a:rPr lang="de-AT" sz="1500" dirty="0" err="1"/>
              <a:t>to</a:t>
            </a:r>
            <a:r>
              <a:rPr lang="de-AT" sz="1500" dirty="0"/>
              <a:t> </a:t>
            </a:r>
            <a:r>
              <a:rPr lang="de-AT" sz="1500" dirty="0" err="1"/>
              <a:t>reach</a:t>
            </a:r>
            <a:r>
              <a:rPr lang="de-AT" sz="1500" dirty="0"/>
              <a:t>” bezeichnet. </a:t>
            </a:r>
          </a:p>
          <a:p>
            <a:endParaRPr lang="de-AT" sz="1500" dirty="0"/>
          </a:p>
          <a:p>
            <a:r>
              <a:rPr lang="de-AT" sz="1500" dirty="0" err="1"/>
              <a:t>Inclusion</a:t>
            </a:r>
            <a:r>
              <a:rPr lang="de-AT" sz="1500" dirty="0"/>
              <a:t> </a:t>
            </a:r>
            <a:r>
              <a:rPr lang="de-AT" sz="1500" dirty="0" err="1"/>
              <a:t>Health</a:t>
            </a:r>
            <a:r>
              <a:rPr lang="de-AT" sz="1500" dirty="0"/>
              <a:t> Forschende halten dagegen, dass diese Zielgruppen treffender als  </a:t>
            </a:r>
            <a:r>
              <a:rPr lang="de-AT" sz="1500" b="1" dirty="0"/>
              <a:t>“easy </a:t>
            </a:r>
            <a:r>
              <a:rPr lang="de-AT" sz="1500" b="1" dirty="0" err="1"/>
              <a:t>to</a:t>
            </a:r>
            <a:r>
              <a:rPr lang="de-AT" sz="1500" b="1" dirty="0"/>
              <a:t> </a:t>
            </a:r>
            <a:r>
              <a:rPr lang="de-AT" sz="1500" b="1" dirty="0" err="1"/>
              <a:t>ignore</a:t>
            </a:r>
            <a:r>
              <a:rPr lang="de-AT" sz="1500" b="1" dirty="0"/>
              <a:t>” </a:t>
            </a:r>
            <a:r>
              <a:rPr lang="de-AT" sz="1500" dirty="0"/>
              <a:t>bezeichnet werden sollten (</a:t>
            </a:r>
            <a:r>
              <a:rPr lang="de-AT" sz="1500" dirty="0" err="1"/>
              <a:t>Lightbody</a:t>
            </a:r>
            <a:r>
              <a:rPr lang="de-AT" sz="1500" dirty="0"/>
              <a:t> et. al. 2017).</a:t>
            </a:r>
          </a:p>
          <a:p>
            <a:endParaRPr lang="de-AT" sz="1500" dirty="0"/>
          </a:p>
          <a:p>
            <a:r>
              <a:rPr lang="de-AT" sz="1500" b="1" dirty="0"/>
              <a:t>Aufsuchende qualitative Sozialforschung </a:t>
            </a:r>
            <a:r>
              <a:rPr lang="de-AT" sz="1500" dirty="0"/>
              <a:t>und besonders ethnographische Methoden können dazu beitragen, die Distanz zu überbrücken. 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9A3F66-B514-0E48-A505-7BC30BA4C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976" y="906429"/>
            <a:ext cx="31908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19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345CD4-FB04-934C-BFB7-17D486C40CE6}"/>
              </a:ext>
            </a:extLst>
          </p:cNvPr>
          <p:cNvSpPr txBox="1"/>
          <p:nvPr/>
        </p:nvSpPr>
        <p:spPr>
          <a:xfrm>
            <a:off x="635923" y="1081794"/>
            <a:ext cx="467591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15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5C1DB7-0CCD-8F4C-9253-61C83BC5C518}"/>
              </a:ext>
            </a:extLst>
          </p:cNvPr>
          <p:cNvSpPr txBox="1"/>
          <p:nvPr/>
        </p:nvSpPr>
        <p:spPr>
          <a:xfrm>
            <a:off x="526392" y="423949"/>
            <a:ext cx="81415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Die 10 </a:t>
            </a:r>
            <a:r>
              <a:rPr lang="en-US" sz="2100" b="1" dirty="0" err="1"/>
              <a:t>Gebote</a:t>
            </a:r>
            <a:r>
              <a:rPr lang="en-US" sz="2100" b="1" dirty="0"/>
              <a:t> der </a:t>
            </a:r>
            <a:r>
              <a:rPr lang="en-US" sz="2100" b="1" dirty="0" err="1"/>
              <a:t>Aufsuchenden</a:t>
            </a:r>
            <a:r>
              <a:rPr lang="en-US" sz="2100" b="1" dirty="0"/>
              <a:t> </a:t>
            </a:r>
            <a:r>
              <a:rPr lang="en-US" sz="2100" b="1" dirty="0" err="1"/>
              <a:t>Sozialforschung</a:t>
            </a:r>
            <a:r>
              <a:rPr lang="en-US" sz="2100" b="1" dirty="0"/>
              <a:t>, pt1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5F295-F25F-8549-AF24-718FEE088DE3}"/>
              </a:ext>
            </a:extLst>
          </p:cNvPr>
          <p:cNvSpPr txBox="1"/>
          <p:nvPr/>
        </p:nvSpPr>
        <p:spPr>
          <a:xfrm>
            <a:off x="526391" y="956983"/>
            <a:ext cx="7768244" cy="37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500" dirty="0"/>
              <a:t>1) </a:t>
            </a:r>
            <a:r>
              <a:rPr lang="de-AT" sz="1500" b="1" dirty="0"/>
              <a:t>Raus aus dem Office, rein ins Feld</a:t>
            </a:r>
            <a:r>
              <a:rPr lang="de-AT" sz="1500" dirty="0"/>
              <a:t>: IH-Populationen sind von vielen Orten des öffentlichen Lebens ausgeschlossen. IH Forschung sucht sie dort auf, wo sie sind. </a:t>
            </a:r>
          </a:p>
          <a:p>
            <a:endParaRPr lang="de-AT" sz="1500" dirty="0"/>
          </a:p>
          <a:p>
            <a:r>
              <a:rPr lang="de-AT" sz="1500" dirty="0"/>
              <a:t>2) </a:t>
            </a:r>
            <a:r>
              <a:rPr lang="de-AT" sz="1500" b="1" dirty="0"/>
              <a:t>Check </a:t>
            </a:r>
            <a:r>
              <a:rPr lang="de-AT" sz="1500" b="1" dirty="0" err="1"/>
              <a:t>your</a:t>
            </a:r>
            <a:r>
              <a:rPr lang="de-AT" sz="1500" b="1" dirty="0"/>
              <a:t> </a:t>
            </a:r>
            <a:r>
              <a:rPr lang="de-AT" sz="1500" b="1" dirty="0" err="1"/>
              <a:t>bias</a:t>
            </a:r>
            <a:r>
              <a:rPr lang="de-AT" sz="1500" dirty="0"/>
              <a:t>: Auch Forschende haben gelernte Vorurteile und Stereotype im Kopf. Niemand ist völlig objektiv, aber es ist wichtig, sich die eigenen Vorannahmen bewusst zu machen.</a:t>
            </a:r>
          </a:p>
          <a:p>
            <a:endParaRPr lang="de-AT" sz="1500" dirty="0"/>
          </a:p>
          <a:p>
            <a:r>
              <a:rPr lang="de-AT" sz="1500" dirty="0"/>
              <a:t>3) </a:t>
            </a:r>
            <a:r>
              <a:rPr lang="de-AT" sz="1500" b="1" dirty="0"/>
              <a:t>Reduziere Machtgefälle</a:t>
            </a:r>
            <a:r>
              <a:rPr lang="de-AT" sz="1500" dirty="0"/>
              <a:t>: komm physisch „auf den selben Level“, z.B. den Gehsteig. Sprich respektvoll und höflich (kein automatisches „du“). Mach Privilegien transparent („ich bekomme hierfür ein Gehalt bezahlt“). </a:t>
            </a:r>
          </a:p>
          <a:p>
            <a:endParaRPr lang="de-AT" sz="1500" dirty="0"/>
          </a:p>
          <a:p>
            <a:r>
              <a:rPr lang="de-AT" sz="1500" dirty="0"/>
              <a:t>4) </a:t>
            </a:r>
            <a:r>
              <a:rPr lang="de-AT" sz="1500" b="1" dirty="0"/>
              <a:t>Hab Geduld</a:t>
            </a:r>
            <a:r>
              <a:rPr lang="de-AT" sz="1500" dirty="0"/>
              <a:t>: Menschen mit chaotischem Lebenswandel tun sich oft schwer mit Termineinhaltung oder Pünktlichkeit. Obdachlosigkeit kennt keine Deadlines.</a:t>
            </a:r>
          </a:p>
          <a:p>
            <a:endParaRPr lang="de-AT" sz="1500" dirty="0"/>
          </a:p>
          <a:p>
            <a:r>
              <a:rPr lang="de-AT" sz="1500" dirty="0"/>
              <a:t>5) </a:t>
            </a:r>
            <a:r>
              <a:rPr lang="de-AT" sz="1500" b="1" dirty="0"/>
              <a:t>Sei Trauma-bewusst</a:t>
            </a:r>
            <a:r>
              <a:rPr lang="de-AT" sz="1500" dirty="0"/>
              <a:t>: IH-Populationen haben oft komplexe und mehrfache Traumatisierungen, die ihr Verhalten beeinflussen können. Nimm nicht alles persönlich. </a:t>
            </a:r>
          </a:p>
          <a:p>
            <a:endParaRPr lang="de-AT" sz="1350" dirty="0"/>
          </a:p>
        </p:txBody>
      </p:sp>
    </p:spTree>
    <p:extLst>
      <p:ext uri="{BB962C8B-B14F-4D97-AF65-F5344CB8AC3E}">
        <p14:creationId xmlns:p14="http://schemas.microsoft.com/office/powerpoint/2010/main" val="614554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345CD4-FB04-934C-BFB7-17D486C40CE6}"/>
              </a:ext>
            </a:extLst>
          </p:cNvPr>
          <p:cNvSpPr txBox="1"/>
          <p:nvPr/>
        </p:nvSpPr>
        <p:spPr>
          <a:xfrm>
            <a:off x="635923" y="1081794"/>
            <a:ext cx="467591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15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5C1DB7-0CCD-8F4C-9253-61C83BC5C518}"/>
              </a:ext>
            </a:extLst>
          </p:cNvPr>
          <p:cNvSpPr txBox="1"/>
          <p:nvPr/>
        </p:nvSpPr>
        <p:spPr>
          <a:xfrm>
            <a:off x="526392" y="423949"/>
            <a:ext cx="81415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Die 10 </a:t>
            </a:r>
            <a:r>
              <a:rPr lang="en-US" sz="2100" b="1" dirty="0" err="1"/>
              <a:t>Gebote</a:t>
            </a:r>
            <a:r>
              <a:rPr lang="en-US" sz="2100" b="1" dirty="0"/>
              <a:t> der </a:t>
            </a:r>
            <a:r>
              <a:rPr lang="en-US" sz="2100" b="1" dirty="0" err="1"/>
              <a:t>Aufsuchenden</a:t>
            </a:r>
            <a:r>
              <a:rPr lang="en-US" sz="2100" b="1" dirty="0"/>
              <a:t> </a:t>
            </a:r>
            <a:r>
              <a:rPr lang="en-US" sz="2100" b="1" dirty="0" err="1"/>
              <a:t>Sozialforschung</a:t>
            </a:r>
            <a:r>
              <a:rPr lang="en-US" sz="2100" b="1" dirty="0"/>
              <a:t>, pt2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5F295-F25F-8549-AF24-718FEE088DE3}"/>
              </a:ext>
            </a:extLst>
          </p:cNvPr>
          <p:cNvSpPr txBox="1"/>
          <p:nvPr/>
        </p:nvSpPr>
        <p:spPr>
          <a:xfrm>
            <a:off x="526391" y="900632"/>
            <a:ext cx="776824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1500" dirty="0"/>
          </a:p>
          <a:p>
            <a:r>
              <a:rPr lang="de-AT" sz="1500" dirty="0"/>
              <a:t>6) </a:t>
            </a:r>
            <a:r>
              <a:rPr lang="de-AT" sz="1500" b="1" dirty="0"/>
              <a:t>Kommuniziere klar</a:t>
            </a:r>
            <a:r>
              <a:rPr lang="de-AT" sz="1500" dirty="0"/>
              <a:t>: verwende einfache und laiengerechte Sprache, kein Jargon.</a:t>
            </a:r>
          </a:p>
          <a:p>
            <a:endParaRPr lang="de-AT" sz="1500" dirty="0"/>
          </a:p>
          <a:p>
            <a:r>
              <a:rPr lang="de-AT" sz="1500" dirty="0"/>
              <a:t>7) </a:t>
            </a:r>
            <a:r>
              <a:rPr lang="de-AT" sz="1500" b="1" dirty="0"/>
              <a:t>Sei verlässlich</a:t>
            </a:r>
            <a:r>
              <a:rPr lang="de-AT" sz="1500" dirty="0"/>
              <a:t>: IH-Populationen sind oft wiederholt verlassen oder verraten worden. Verdiene ihr Vertrauen, indem du dich strikt an Abmachungen hältst und zu deinem Wort stehst.</a:t>
            </a:r>
          </a:p>
          <a:p>
            <a:endParaRPr lang="de-AT" sz="1500" dirty="0"/>
          </a:p>
          <a:p>
            <a:r>
              <a:rPr lang="de-AT" sz="1500" dirty="0"/>
              <a:t>8) </a:t>
            </a:r>
            <a:r>
              <a:rPr lang="de-AT" sz="1500" b="1" dirty="0"/>
              <a:t>Sei schwer zu beleidigen</a:t>
            </a:r>
            <a:r>
              <a:rPr lang="de-AT" sz="1500" dirty="0"/>
              <a:t>: IH-Populationen testen manchmal Grenzen, viele sind auch psychisch krank. Nimm ungefährliche Angriffe mit Humor.</a:t>
            </a:r>
          </a:p>
          <a:p>
            <a:endParaRPr lang="de-AT" sz="1500" dirty="0"/>
          </a:p>
          <a:p>
            <a:r>
              <a:rPr lang="de-AT" sz="1500" dirty="0"/>
              <a:t>9) </a:t>
            </a:r>
            <a:r>
              <a:rPr lang="de-AT" sz="1500" b="1" dirty="0"/>
              <a:t>Pay </a:t>
            </a:r>
            <a:r>
              <a:rPr lang="de-AT" sz="1500" b="1" dirty="0" err="1"/>
              <a:t>up</a:t>
            </a:r>
            <a:r>
              <a:rPr lang="de-AT" sz="1500" dirty="0"/>
              <a:t>: IH-Populationen sind überwiegend von absoluter Armut betroffen. Sie brauchen “Aufwandsentschädigungen“ dringender als andere Beforschte.</a:t>
            </a:r>
          </a:p>
          <a:p>
            <a:endParaRPr lang="de-AT" sz="1500" dirty="0"/>
          </a:p>
          <a:p>
            <a:r>
              <a:rPr lang="de-AT" sz="1500" dirty="0"/>
              <a:t>10) </a:t>
            </a:r>
            <a:r>
              <a:rPr lang="de-AT" sz="1500" b="1" dirty="0" err="1"/>
              <a:t>Stay</a:t>
            </a:r>
            <a:r>
              <a:rPr lang="de-AT" sz="1500" b="1" dirty="0"/>
              <a:t> </a:t>
            </a:r>
            <a:r>
              <a:rPr lang="de-AT" sz="1500" b="1" dirty="0" err="1"/>
              <a:t>safe</a:t>
            </a:r>
            <a:r>
              <a:rPr lang="de-AT" sz="1500" dirty="0"/>
              <a:t>: IH-Populationen sind nicht per se gewalttätig. Durch Substanzmissbrauch oder psychische Krankheit können manche Individuen aber gefährlich werden. Achte immer auf deine Sicherheit (</a:t>
            </a:r>
            <a:r>
              <a:rPr lang="de-AT" sz="1500" dirty="0" err="1"/>
              <a:t>zB</a:t>
            </a:r>
            <a:r>
              <a:rPr lang="de-AT" sz="1500" dirty="0"/>
              <a:t> zu zweit zu Terminen, öffentliche Orte vereinbaren...).</a:t>
            </a:r>
          </a:p>
        </p:txBody>
      </p:sp>
    </p:spTree>
    <p:extLst>
      <p:ext uri="{BB962C8B-B14F-4D97-AF65-F5344CB8AC3E}">
        <p14:creationId xmlns:p14="http://schemas.microsoft.com/office/powerpoint/2010/main" val="1736294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345CD4-FB04-934C-BFB7-17D486C40CE6}"/>
              </a:ext>
            </a:extLst>
          </p:cNvPr>
          <p:cNvSpPr txBox="1"/>
          <p:nvPr/>
        </p:nvSpPr>
        <p:spPr>
          <a:xfrm>
            <a:off x="526392" y="1081794"/>
            <a:ext cx="478544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15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5C1DB7-0CCD-8F4C-9253-61C83BC5C518}"/>
              </a:ext>
            </a:extLst>
          </p:cNvPr>
          <p:cNvSpPr txBox="1"/>
          <p:nvPr/>
        </p:nvSpPr>
        <p:spPr>
          <a:xfrm>
            <a:off x="526392" y="423949"/>
            <a:ext cx="81415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/>
              <a:t>Forschungsethik</a:t>
            </a:r>
            <a:r>
              <a:rPr lang="en-US" sz="2100" b="1" dirty="0"/>
              <a:t> in Inclusion Health </a:t>
            </a:r>
            <a:r>
              <a:rPr lang="en-US" sz="2100" b="1" dirty="0" err="1"/>
              <a:t>Forschung</a:t>
            </a:r>
            <a:r>
              <a:rPr lang="en-US" sz="2100" b="1" dirty="0"/>
              <a:t>, pt1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F888AF-738A-204C-912E-1F4006ED364D}"/>
              </a:ext>
            </a:extLst>
          </p:cNvPr>
          <p:cNvSpPr txBox="1"/>
          <p:nvPr/>
        </p:nvSpPr>
        <p:spPr>
          <a:xfrm>
            <a:off x="526392" y="1081794"/>
            <a:ext cx="4785442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500" dirty="0" err="1"/>
              <a:t>Inclusion</a:t>
            </a:r>
            <a:r>
              <a:rPr lang="de-AT" sz="1500" dirty="0"/>
              <a:t> </a:t>
            </a:r>
            <a:r>
              <a:rPr lang="de-AT" sz="1500" dirty="0" err="1"/>
              <a:t>Health</a:t>
            </a:r>
            <a:r>
              <a:rPr lang="de-AT" sz="1500" dirty="0"/>
              <a:t> Forschung ist oft „</a:t>
            </a:r>
            <a:r>
              <a:rPr lang="de-AT" sz="1500" b="1" dirty="0" err="1"/>
              <a:t>participatory</a:t>
            </a:r>
            <a:r>
              <a:rPr lang="de-AT" sz="1500" b="1" dirty="0"/>
              <a:t> </a:t>
            </a:r>
            <a:r>
              <a:rPr lang="de-AT" sz="1500" b="1" dirty="0" err="1"/>
              <a:t>by</a:t>
            </a:r>
            <a:r>
              <a:rPr lang="de-AT" sz="1500" b="1" dirty="0"/>
              <a:t> design</a:t>
            </a:r>
            <a:r>
              <a:rPr lang="de-AT" sz="1500" dirty="0"/>
              <a:t>“, </a:t>
            </a:r>
            <a:r>
              <a:rPr lang="de-AT" sz="1500" dirty="0" err="1"/>
              <a:t>zB</a:t>
            </a:r>
            <a:r>
              <a:rPr lang="de-AT" sz="1500" dirty="0"/>
              <a:t> durch peer-research </a:t>
            </a:r>
            <a:r>
              <a:rPr lang="de-AT" sz="1500" dirty="0" err="1"/>
              <a:t>Methodologien</a:t>
            </a:r>
            <a:endParaRPr lang="de-AT" sz="1500" dirty="0"/>
          </a:p>
          <a:p>
            <a:endParaRPr lang="de-AT" sz="1500" dirty="0"/>
          </a:p>
          <a:p>
            <a:r>
              <a:rPr lang="de-AT" sz="1500" b="1" dirty="0" err="1"/>
              <a:t>Informed</a:t>
            </a:r>
            <a:r>
              <a:rPr lang="de-AT" sz="1500" b="1" dirty="0"/>
              <a:t> </a:t>
            </a:r>
            <a:r>
              <a:rPr lang="de-AT" sz="1500" b="1" dirty="0" err="1"/>
              <a:t>Consent</a:t>
            </a:r>
            <a:r>
              <a:rPr lang="de-AT" sz="1500" b="1" dirty="0"/>
              <a:t> </a:t>
            </a:r>
            <a:r>
              <a:rPr lang="de-AT" sz="1500" dirty="0"/>
              <a:t>Prozesse sollten zielgruppengerecht gestaltet werden, </a:t>
            </a:r>
            <a:r>
              <a:rPr lang="de-AT" sz="1500" dirty="0" err="1"/>
              <a:t>zB</a:t>
            </a:r>
            <a:r>
              <a:rPr lang="de-AT" sz="1500" dirty="0"/>
              <a:t> Leichte Sprache, Modalitäten für Menschen mit Alphabetisierungsschwierigkeiten...</a:t>
            </a:r>
          </a:p>
          <a:p>
            <a:endParaRPr lang="de-AT" sz="1500" dirty="0"/>
          </a:p>
          <a:p>
            <a:r>
              <a:rPr lang="de-AT" sz="1500" dirty="0"/>
              <a:t>IH-Populationen haben oft </a:t>
            </a:r>
            <a:r>
              <a:rPr lang="de-AT" sz="1500" b="1" dirty="0"/>
              <a:t>negative Erfahrungen mit Bürokratie oder Unterschriftleistung</a:t>
            </a:r>
            <a:r>
              <a:rPr lang="de-AT" sz="1500" dirty="0"/>
              <a:t>. In manchen Ländern (</a:t>
            </a:r>
            <a:r>
              <a:rPr lang="de-AT" sz="1500" dirty="0" err="1"/>
              <a:t>zB</a:t>
            </a:r>
            <a:r>
              <a:rPr lang="de-AT" sz="1500" dirty="0"/>
              <a:t> Ungarn) kann ein schriftlicher „Nachweis“ der Obdachlosigkeit u.U. zu Verfolgung führen. Schriftliche </a:t>
            </a:r>
            <a:r>
              <a:rPr lang="de-AT" sz="1500" dirty="0" err="1"/>
              <a:t>Consent</a:t>
            </a:r>
            <a:r>
              <a:rPr lang="de-AT" sz="1500" dirty="0"/>
              <a:t>-Materialien daher nur dort wo angemessen.</a:t>
            </a:r>
          </a:p>
          <a:p>
            <a:endParaRPr lang="de-AT" sz="1350" dirty="0"/>
          </a:p>
          <a:p>
            <a:endParaRPr lang="de-AT" sz="1350" dirty="0"/>
          </a:p>
          <a:p>
            <a:endParaRPr lang="de-AT" sz="1350" dirty="0"/>
          </a:p>
          <a:p>
            <a:endParaRPr lang="de-AT" sz="1350" dirty="0"/>
          </a:p>
          <a:p>
            <a:endParaRPr lang="de-AT" sz="13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A6D8D8-8081-2840-92B3-15C461182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786" y="1081794"/>
            <a:ext cx="3048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30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345CD4-FB04-934C-BFB7-17D486C40CE6}"/>
              </a:ext>
            </a:extLst>
          </p:cNvPr>
          <p:cNvSpPr txBox="1"/>
          <p:nvPr/>
        </p:nvSpPr>
        <p:spPr>
          <a:xfrm>
            <a:off x="526392" y="1081794"/>
            <a:ext cx="478544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15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5C1DB7-0CCD-8F4C-9253-61C83BC5C518}"/>
              </a:ext>
            </a:extLst>
          </p:cNvPr>
          <p:cNvSpPr txBox="1"/>
          <p:nvPr/>
        </p:nvSpPr>
        <p:spPr>
          <a:xfrm>
            <a:off x="526392" y="423949"/>
            <a:ext cx="81415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/>
              <a:t>Forschungsethik</a:t>
            </a:r>
            <a:r>
              <a:rPr lang="en-US" sz="2100" b="1" dirty="0"/>
              <a:t> in Inclusion Health </a:t>
            </a:r>
            <a:r>
              <a:rPr lang="en-US" sz="2100" b="1" dirty="0" err="1"/>
              <a:t>Forschung</a:t>
            </a:r>
            <a:r>
              <a:rPr lang="en-US" sz="2100" b="1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F888AF-738A-204C-912E-1F4006ED364D}"/>
              </a:ext>
            </a:extLst>
          </p:cNvPr>
          <p:cNvSpPr txBox="1"/>
          <p:nvPr/>
        </p:nvSpPr>
        <p:spPr>
          <a:xfrm>
            <a:off x="526391" y="1218954"/>
            <a:ext cx="5022354" cy="371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500" dirty="0"/>
              <a:t>IH-Populationen sind per definitionem „vulnerabel“. Alle Forschungsaktivitäten sollten daher </a:t>
            </a:r>
            <a:r>
              <a:rPr lang="de-AT" sz="1500" b="1" dirty="0" err="1"/>
              <a:t>trauma</a:t>
            </a:r>
            <a:r>
              <a:rPr lang="de-AT" sz="1500" b="1" dirty="0"/>
              <a:t>-informiert</a:t>
            </a:r>
            <a:r>
              <a:rPr lang="de-AT" sz="1500" dirty="0"/>
              <a:t> sein und </a:t>
            </a:r>
            <a:r>
              <a:rPr lang="de-AT" sz="1500" dirty="0" err="1"/>
              <a:t>Distress</a:t>
            </a:r>
            <a:r>
              <a:rPr lang="de-AT" sz="1500" dirty="0"/>
              <a:t> </a:t>
            </a:r>
            <a:r>
              <a:rPr lang="de-AT" sz="1500" dirty="0" err="1"/>
              <a:t>Protocols</a:t>
            </a:r>
            <a:r>
              <a:rPr lang="de-AT" sz="1500" dirty="0"/>
              <a:t> o.ä. verwenden.</a:t>
            </a:r>
          </a:p>
          <a:p>
            <a:endParaRPr lang="de-AT" sz="1500" dirty="0"/>
          </a:p>
          <a:p>
            <a:r>
              <a:rPr lang="de-AT" sz="1500" dirty="0"/>
              <a:t>Zusammenarbeit mit </a:t>
            </a:r>
            <a:r>
              <a:rPr lang="de-AT" sz="1500" b="1" dirty="0"/>
              <a:t>Sozialeinrichtungen</a:t>
            </a:r>
            <a:r>
              <a:rPr lang="de-AT" sz="1500" dirty="0"/>
              <a:t> kann sehr wertvoll sein, aber nicht alle Mitglieder von IH-Populationen sind mit ihnen in Kontakt.</a:t>
            </a:r>
          </a:p>
          <a:p>
            <a:endParaRPr lang="de-AT" sz="1500" dirty="0"/>
          </a:p>
          <a:p>
            <a:r>
              <a:rPr lang="de-AT" sz="1500" dirty="0"/>
              <a:t>Vorsicht bei </a:t>
            </a:r>
            <a:r>
              <a:rPr lang="de-AT" sz="1500" b="1" dirty="0"/>
              <a:t>Aufwandsentschädigung</a:t>
            </a:r>
            <a:r>
              <a:rPr lang="de-AT" sz="1500" dirty="0"/>
              <a:t> &amp; </a:t>
            </a:r>
            <a:r>
              <a:rPr lang="de-AT" sz="1500" dirty="0" err="1"/>
              <a:t>co</a:t>
            </a:r>
            <a:r>
              <a:rPr lang="de-AT" sz="1500" dirty="0"/>
              <a:t>: Potentielle Kürzung von Sozialleistungen; Potential, unabsichtlich kriminelle Aktivitäten (Drogenhandel, Menschenhandel...) zu finanzieren.</a:t>
            </a:r>
          </a:p>
          <a:p>
            <a:endParaRPr lang="de-AT" sz="1500" dirty="0"/>
          </a:p>
          <a:p>
            <a:endParaRPr lang="de-AT" sz="1350" dirty="0"/>
          </a:p>
          <a:p>
            <a:endParaRPr lang="de-AT" sz="1350" dirty="0"/>
          </a:p>
          <a:p>
            <a:endParaRPr lang="de-AT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88A8C-461D-544C-859D-2839560E8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745" y="686298"/>
            <a:ext cx="29146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34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345CD4-FB04-934C-BFB7-17D486C40CE6}"/>
              </a:ext>
            </a:extLst>
          </p:cNvPr>
          <p:cNvSpPr txBox="1"/>
          <p:nvPr/>
        </p:nvSpPr>
        <p:spPr>
          <a:xfrm>
            <a:off x="551330" y="551329"/>
            <a:ext cx="476025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100" b="1" dirty="0"/>
              <a:t>Beispiel 1: </a:t>
            </a:r>
          </a:p>
          <a:p>
            <a:endParaRPr lang="de-AT" sz="2400" dirty="0"/>
          </a:p>
          <a:p>
            <a:r>
              <a:rPr lang="de-AT" sz="1500" dirty="0"/>
              <a:t>Ethnographische Forschung mit obdachlosen </a:t>
            </a:r>
            <a:r>
              <a:rPr lang="de-AT" sz="1500" dirty="0" err="1"/>
              <a:t>Hausbesetzer:innen</a:t>
            </a:r>
            <a:r>
              <a:rPr lang="de-AT" sz="1500" dirty="0"/>
              <a:t> in Bristol, UK (2010-11)</a:t>
            </a:r>
          </a:p>
          <a:p>
            <a:endParaRPr lang="de-AT" sz="1500" dirty="0"/>
          </a:p>
          <a:p>
            <a:r>
              <a:rPr lang="de-AT" sz="1500" dirty="0"/>
              <a:t>18 Monate </a:t>
            </a:r>
            <a:r>
              <a:rPr lang="de-AT" sz="1500" b="1" dirty="0"/>
              <a:t>teilnehmende Beobachtung</a:t>
            </a:r>
          </a:p>
          <a:p>
            <a:endParaRPr lang="de-AT" sz="1500" dirty="0"/>
          </a:p>
          <a:p>
            <a:r>
              <a:rPr lang="de-AT" sz="1500" dirty="0"/>
              <a:t>Ergebnisse: Teilnehmende </a:t>
            </a:r>
            <a:r>
              <a:rPr lang="de-AT" sz="1500" b="1" dirty="0"/>
              <a:t>zogen Hausbesetzen dem Sozialsystem vor</a:t>
            </a:r>
            <a:r>
              <a:rPr lang="de-AT" sz="1500" dirty="0"/>
              <a:t>, da sie letzteres als vereinzelnd und entmachtend erlebten.</a:t>
            </a:r>
          </a:p>
          <a:p>
            <a:endParaRPr lang="de-AT" sz="1500" dirty="0"/>
          </a:p>
          <a:p>
            <a:r>
              <a:rPr lang="de-AT" sz="1500" dirty="0"/>
              <a:t>Teilnehmende sahen </a:t>
            </a:r>
            <a:r>
              <a:rPr lang="de-AT" sz="1500" b="1" dirty="0"/>
              <a:t>positive Effekte für die psychische Gesundheit </a:t>
            </a:r>
            <a:r>
              <a:rPr lang="de-AT" sz="1500" dirty="0"/>
              <a:t>durch den </a:t>
            </a:r>
            <a:r>
              <a:rPr lang="de-AT" sz="1500" b="1" dirty="0"/>
              <a:t>Ethos der Ebenbürtigkeit </a:t>
            </a:r>
            <a:r>
              <a:rPr lang="de-AT" sz="1500" dirty="0"/>
              <a:t>unter “Squattern”.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54853B-1E60-3D4F-9868-227EFF01A2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1623" y="976504"/>
            <a:ext cx="2585684" cy="34475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7252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345CD4-FB04-934C-BFB7-17D486C40CE6}"/>
              </a:ext>
            </a:extLst>
          </p:cNvPr>
          <p:cNvSpPr txBox="1"/>
          <p:nvPr/>
        </p:nvSpPr>
        <p:spPr>
          <a:xfrm>
            <a:off x="551330" y="551330"/>
            <a:ext cx="52846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/>
              <a:t>Beispiel</a:t>
            </a:r>
            <a:r>
              <a:rPr lang="en-US" sz="2100" b="1" dirty="0"/>
              <a:t> 2: </a:t>
            </a:r>
          </a:p>
          <a:p>
            <a:endParaRPr lang="de-AT" sz="1500" dirty="0"/>
          </a:p>
          <a:p>
            <a:r>
              <a:rPr lang="de-AT" sz="1500" dirty="0"/>
              <a:t>Qualitative Sozialforschung </a:t>
            </a:r>
            <a:r>
              <a:rPr lang="de-AT" sz="1500" dirty="0" err="1"/>
              <a:t>ueber</a:t>
            </a:r>
            <a:r>
              <a:rPr lang="de-AT" sz="1500" dirty="0"/>
              <a:t> </a:t>
            </a:r>
            <a:r>
              <a:rPr lang="de-AT" sz="1500" b="1" dirty="0" err="1"/>
              <a:t>schaedlichen</a:t>
            </a:r>
            <a:r>
              <a:rPr lang="de-AT" sz="1500" b="1" dirty="0"/>
              <a:t> Alkoholgebrauch bei Asylwerbenden in UK  </a:t>
            </a:r>
            <a:r>
              <a:rPr lang="de-AT" sz="1500" dirty="0"/>
              <a:t>(2019-20)</a:t>
            </a:r>
          </a:p>
          <a:p>
            <a:endParaRPr lang="de-AT" sz="1500" b="1" dirty="0"/>
          </a:p>
          <a:p>
            <a:r>
              <a:rPr lang="de-AT" sz="1500" b="1" dirty="0"/>
              <a:t>26 semi-strukturierte Interviews </a:t>
            </a:r>
            <a:r>
              <a:rPr lang="de-AT" sz="1500" dirty="0"/>
              <a:t>in Notschlafstellen in Schottland und England</a:t>
            </a:r>
          </a:p>
          <a:p>
            <a:endParaRPr lang="de-AT" sz="1500" dirty="0"/>
          </a:p>
          <a:p>
            <a:r>
              <a:rPr lang="de-AT" sz="1500" dirty="0"/>
              <a:t>Ergebnisse: Teilnehmende gaben an, dass Alkohol kein großes Problem sei, solange ein offener Asylantrag am Laufen ist. </a:t>
            </a:r>
          </a:p>
          <a:p>
            <a:endParaRPr lang="de-AT" sz="1500" dirty="0"/>
          </a:p>
          <a:p>
            <a:r>
              <a:rPr lang="de-AT" sz="1500" b="1" dirty="0"/>
              <a:t>Ein abgelehnter Antrag</a:t>
            </a:r>
            <a:r>
              <a:rPr lang="de-AT" sz="1500" dirty="0"/>
              <a:t>, gefolgt vom Verlust jedweden Anspruchs an das Sozial- und Gesundheitssystem, Verlust der Unterkunft und absoluter Armut hingegen </a:t>
            </a:r>
            <a:r>
              <a:rPr lang="de-AT" sz="1500" b="1" dirty="0"/>
              <a:t>führe oft zum Beginn und zur schnellen Eskalation einer Suchterkrankung</a:t>
            </a:r>
            <a:r>
              <a:rPr lang="de-AT" sz="1500" dirty="0"/>
              <a:t>. </a:t>
            </a:r>
          </a:p>
          <a:p>
            <a:endParaRPr lang="en-US" sz="1650" dirty="0"/>
          </a:p>
          <a:p>
            <a:endParaRPr lang="en-US" sz="16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A9AE95-9663-0B4F-B48C-CC58E220B3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851" y="1008347"/>
            <a:ext cx="2396021" cy="33978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4518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345CD4-FB04-934C-BFB7-17D486C40CE6}"/>
              </a:ext>
            </a:extLst>
          </p:cNvPr>
          <p:cNvSpPr txBox="1"/>
          <p:nvPr/>
        </p:nvSpPr>
        <p:spPr>
          <a:xfrm>
            <a:off x="510988" y="443754"/>
            <a:ext cx="4875660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Example 3: </a:t>
            </a:r>
          </a:p>
          <a:p>
            <a:endParaRPr lang="de-AT" sz="2100" b="1" dirty="0"/>
          </a:p>
          <a:p>
            <a:r>
              <a:rPr lang="de-AT" sz="1500" b="1" dirty="0"/>
              <a:t>OIS </a:t>
            </a:r>
            <a:r>
              <a:rPr lang="de-AT" sz="1500" b="1" dirty="0" err="1"/>
              <a:t>Inclusion</a:t>
            </a:r>
            <a:r>
              <a:rPr lang="de-AT" sz="1500" b="1" dirty="0"/>
              <a:t> </a:t>
            </a:r>
            <a:r>
              <a:rPr lang="de-AT" sz="1500" b="1" dirty="0" err="1"/>
              <a:t>Health</a:t>
            </a:r>
            <a:r>
              <a:rPr lang="de-AT" sz="1500" b="1" dirty="0"/>
              <a:t>!</a:t>
            </a:r>
          </a:p>
          <a:p>
            <a:endParaRPr lang="de-AT" sz="1500" dirty="0"/>
          </a:p>
          <a:p>
            <a:r>
              <a:rPr lang="de-AT" sz="1500" b="1" dirty="0"/>
              <a:t>Ethnographische Forschung, </a:t>
            </a:r>
            <a:r>
              <a:rPr lang="de-AT" sz="1500" b="1" dirty="0" err="1"/>
              <a:t>stakeholder</a:t>
            </a:r>
            <a:r>
              <a:rPr lang="de-AT" sz="1500" b="1" dirty="0"/>
              <a:t> </a:t>
            </a:r>
            <a:r>
              <a:rPr lang="de-AT" sz="1500" b="1" dirty="0" err="1"/>
              <a:t>mapping</a:t>
            </a:r>
            <a:r>
              <a:rPr lang="de-AT" sz="1500" b="1" dirty="0"/>
              <a:t> und </a:t>
            </a:r>
            <a:r>
              <a:rPr lang="de-AT" sz="1500" b="1" dirty="0" err="1"/>
              <a:t>kollaborative</a:t>
            </a:r>
            <a:r>
              <a:rPr lang="de-AT" sz="1500" b="1" dirty="0"/>
              <a:t> Entwicklung einer Forschungsagenda </a:t>
            </a:r>
            <a:r>
              <a:rPr lang="de-AT" sz="1500" dirty="0"/>
              <a:t>mit </a:t>
            </a:r>
            <a:r>
              <a:rPr lang="de-AT" sz="1500" dirty="0" err="1"/>
              <a:t>Mediziner:innen</a:t>
            </a:r>
            <a:r>
              <a:rPr lang="de-AT" sz="1500" dirty="0"/>
              <a:t>, </a:t>
            </a:r>
            <a:r>
              <a:rPr lang="de-AT" sz="1500" dirty="0" err="1"/>
              <a:t>Sozialwissenschaftler:innen</a:t>
            </a:r>
            <a:r>
              <a:rPr lang="de-AT" sz="1500" dirty="0"/>
              <a:t>, </a:t>
            </a:r>
            <a:r>
              <a:rPr lang="de-AT" sz="1500" dirty="0" err="1"/>
              <a:t>Expert:innen</a:t>
            </a:r>
            <a:r>
              <a:rPr lang="de-AT" sz="1500" dirty="0"/>
              <a:t> und “</a:t>
            </a:r>
            <a:r>
              <a:rPr lang="de-AT" sz="1500" dirty="0" err="1"/>
              <a:t>Experts</a:t>
            </a:r>
            <a:r>
              <a:rPr lang="de-AT" sz="1500" dirty="0"/>
              <a:t> </a:t>
            </a:r>
            <a:r>
              <a:rPr lang="de-AT" sz="1500" dirty="0" err="1"/>
              <a:t>by</a:t>
            </a:r>
            <a:r>
              <a:rPr lang="de-AT" sz="1500" dirty="0"/>
              <a:t> Experience”</a:t>
            </a:r>
          </a:p>
          <a:p>
            <a:endParaRPr lang="de-AT" sz="1500" dirty="0"/>
          </a:p>
          <a:p>
            <a:r>
              <a:rPr lang="de-AT" sz="1500" dirty="0"/>
              <a:t>Ergebnisse (bisher): </a:t>
            </a:r>
          </a:p>
          <a:p>
            <a:r>
              <a:rPr lang="de-AT" sz="1500" dirty="0"/>
              <a:t>- Das österreichische </a:t>
            </a:r>
            <a:r>
              <a:rPr lang="de-AT" sz="1500" b="1" dirty="0"/>
              <a:t>Gesundheitsversicherungssystem </a:t>
            </a:r>
            <a:r>
              <a:rPr lang="de-AT" sz="1500" dirty="0"/>
              <a:t>macht manches einfacher, anderes schwieriger</a:t>
            </a:r>
          </a:p>
          <a:p>
            <a:r>
              <a:rPr lang="de-AT" sz="1500" dirty="0"/>
              <a:t>- Die </a:t>
            </a:r>
            <a:r>
              <a:rPr lang="de-AT" sz="1500" b="1" dirty="0"/>
              <a:t>Datenlage</a:t>
            </a:r>
            <a:r>
              <a:rPr lang="de-AT" sz="1500" dirty="0"/>
              <a:t> ist dürftig</a:t>
            </a:r>
          </a:p>
          <a:p>
            <a:r>
              <a:rPr lang="de-AT" sz="1500" dirty="0"/>
              <a:t>- </a:t>
            </a:r>
            <a:r>
              <a:rPr lang="de-AT" sz="1500" b="1" dirty="0"/>
              <a:t>Verteilungskämpfe</a:t>
            </a:r>
            <a:r>
              <a:rPr lang="de-AT" sz="1500" dirty="0"/>
              <a:t> in Sozialwesen, Wissenschaft und unter Betroffenen selbst machen Kollaboration oft schwierig</a:t>
            </a:r>
          </a:p>
          <a:p>
            <a:endParaRPr lang="en-US" sz="16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AC93D9-D828-A24F-9286-4AA2F8DE81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832" y="1033377"/>
            <a:ext cx="2390495" cy="34149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5442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6"/>
          <p:cNvSpPr txBox="1">
            <a:spLocks/>
          </p:cNvSpPr>
          <p:nvPr/>
        </p:nvSpPr>
        <p:spPr>
          <a:xfrm>
            <a:off x="3923493" y="2294751"/>
            <a:ext cx="1484325" cy="553998"/>
          </a:xfrm>
          <a:prstGeom prst="rect">
            <a:avLst/>
          </a:prstGeom>
        </p:spPr>
        <p:txBody>
          <a:bodyPr vert="horz" wrap="square" lIns="0" tIns="0" rIns="0" bIns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>
                <a:solidFill>
                  <a:srgbClr val="004A99"/>
                </a:solidFill>
                <a:latin typeface="+mn-lt"/>
                <a:cs typeface="Callibri bold"/>
              </a:rPr>
              <a:t>Danke!</a:t>
            </a:r>
          </a:p>
        </p:txBody>
      </p:sp>
    </p:spTree>
    <p:extLst>
      <p:ext uri="{BB962C8B-B14F-4D97-AF65-F5344CB8AC3E}">
        <p14:creationId xmlns:p14="http://schemas.microsoft.com/office/powerpoint/2010/main" val="91257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58C8A2-205B-CA45-A765-94E38D7C7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30" y="1007198"/>
            <a:ext cx="6858000" cy="2946237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5400" dirty="0" err="1"/>
              <a:t>Beijer</a:t>
            </a:r>
            <a:r>
              <a:rPr lang="en-US" sz="5400" dirty="0"/>
              <a:t>, U., Wolf, A., &amp; Fazel, S. (2012). Prevalence of tuberculosis, hepatitis C virus, and HIV in homeless people: a systematic review and meta-analysis. </a:t>
            </a:r>
            <a:r>
              <a:rPr lang="en-US" sz="5400" i="1" dirty="0"/>
              <a:t>The Lancet infectious diseases</a:t>
            </a:r>
            <a:r>
              <a:rPr lang="en-US" sz="5400" dirty="0"/>
              <a:t>, </a:t>
            </a:r>
            <a:r>
              <a:rPr lang="en-US" sz="5400" i="1" dirty="0"/>
              <a:t>12</a:t>
            </a:r>
            <a:r>
              <a:rPr lang="en-US" sz="5400" dirty="0"/>
              <a:t>(11), 859-870.</a:t>
            </a:r>
          </a:p>
          <a:p>
            <a:pPr algn="l"/>
            <a:endParaRPr lang="en-US" sz="5400" dirty="0"/>
          </a:p>
          <a:p>
            <a:pPr algn="l"/>
            <a:r>
              <a:rPr lang="en-US" sz="5400" dirty="0"/>
              <a:t>Gunner, E., Chandan, S. K., Marwick, S., Saunders, K., Burwood, S., </a:t>
            </a:r>
            <a:r>
              <a:rPr lang="en-US" sz="5400" dirty="0" err="1"/>
              <a:t>Yahyouche</a:t>
            </a:r>
            <a:r>
              <a:rPr lang="en-US" sz="5400" dirty="0"/>
              <a:t>, A., &amp; </a:t>
            </a:r>
            <a:r>
              <a:rPr lang="en-US" sz="5400" dirty="0" err="1"/>
              <a:t>Paudyal</a:t>
            </a:r>
            <a:r>
              <a:rPr lang="en-US" sz="5400" dirty="0"/>
              <a:t>, V. (2019). Provision and accessibility of primary healthcare services for people who are homeless: a qualitative study of patient perspectives in the UK. </a:t>
            </a:r>
            <a:r>
              <a:rPr lang="en-US" sz="5400" i="1" dirty="0"/>
              <a:t>British Journal of General Practice</a:t>
            </a:r>
            <a:r>
              <a:rPr lang="en-US" sz="5400" dirty="0"/>
              <a:t>, </a:t>
            </a:r>
            <a:r>
              <a:rPr lang="en-US" sz="5400" i="1" dirty="0"/>
              <a:t>69</a:t>
            </a:r>
            <a:r>
              <a:rPr lang="en-US" sz="5400" dirty="0"/>
              <a:t>(685), e526-e536.</a:t>
            </a:r>
          </a:p>
          <a:p>
            <a:pPr algn="l"/>
            <a:endParaRPr lang="en-US" sz="5400" dirty="0"/>
          </a:p>
          <a:p>
            <a:pPr algn="l"/>
            <a:r>
              <a:rPr lang="en-US" sz="5400" dirty="0" err="1"/>
              <a:t>Luchenski</a:t>
            </a:r>
            <a:r>
              <a:rPr lang="en-US" sz="5400" dirty="0"/>
              <a:t>, S., Maguire, N., Aldridge, R. W., Hayward, A., Story, A., </a:t>
            </a:r>
            <a:r>
              <a:rPr lang="en-US" sz="5400" dirty="0" err="1"/>
              <a:t>Perri</a:t>
            </a:r>
            <a:r>
              <a:rPr lang="en-US" sz="5400" dirty="0"/>
              <a:t>, P., ... &amp; Hewett, N. (2018). What works in inclusion health: overview of effective interventions for </a:t>
            </a:r>
            <a:r>
              <a:rPr lang="en-US" sz="5400" dirty="0" err="1"/>
              <a:t>marginalised</a:t>
            </a:r>
            <a:r>
              <a:rPr lang="en-US" sz="5400" dirty="0"/>
              <a:t> and excluded populations. </a:t>
            </a:r>
            <a:r>
              <a:rPr lang="en-US" sz="5400" i="1" dirty="0"/>
              <a:t>The Lancet</a:t>
            </a:r>
            <a:r>
              <a:rPr lang="en-US" sz="5400" dirty="0"/>
              <a:t>, </a:t>
            </a:r>
            <a:r>
              <a:rPr lang="en-US" sz="5400" i="1" dirty="0"/>
              <a:t>391</a:t>
            </a:r>
            <a:r>
              <a:rPr lang="en-US" sz="5400" dirty="0"/>
              <a:t>(10117), 266-280.</a:t>
            </a:r>
          </a:p>
          <a:p>
            <a:pPr algn="l"/>
            <a:endParaRPr lang="en-US" sz="5400" dirty="0"/>
          </a:p>
          <a:p>
            <a:pPr algn="l"/>
            <a:r>
              <a:rPr lang="en-US" sz="5400" dirty="0"/>
              <a:t>Reilly, J., </a:t>
            </a:r>
            <a:r>
              <a:rPr lang="en-US" sz="5400" dirty="0" err="1"/>
              <a:t>Hassanally</a:t>
            </a:r>
            <a:r>
              <a:rPr lang="en-US" sz="5400" dirty="0"/>
              <a:t>, K., Budd, J., &amp; Mercer, S. (2020). Accident and emergency department attendance rates of people experiencing homelessness by GP registration: a retrospective analysis. </a:t>
            </a:r>
            <a:r>
              <a:rPr lang="en-US" sz="5400" i="1" dirty="0"/>
              <a:t>BJGP open</a:t>
            </a:r>
            <a:r>
              <a:rPr lang="en-US" sz="5400" dirty="0"/>
              <a:t>, </a:t>
            </a:r>
            <a:r>
              <a:rPr lang="en-US" sz="5400" i="1" dirty="0"/>
              <a:t>4</a:t>
            </a:r>
            <a:r>
              <a:rPr lang="en-US" sz="5400" dirty="0"/>
              <a:t>(5).</a:t>
            </a:r>
          </a:p>
          <a:p>
            <a:pPr algn="l"/>
            <a:endParaRPr lang="en-US" sz="5400" dirty="0"/>
          </a:p>
          <a:p>
            <a:pPr algn="l"/>
            <a:r>
              <a:rPr lang="en-US" sz="5400" dirty="0"/>
              <a:t>Story, A. (2013). Slopes and cliffs in health inequalities: comparative morbidity of housed and homeless people. </a:t>
            </a:r>
            <a:r>
              <a:rPr lang="en-US" sz="5400" i="1" dirty="0"/>
              <a:t>The Lancet</a:t>
            </a:r>
            <a:r>
              <a:rPr lang="en-US" sz="5400" dirty="0"/>
              <a:t>, </a:t>
            </a:r>
            <a:r>
              <a:rPr lang="en-US" sz="5400" i="1" dirty="0"/>
              <a:t>382</a:t>
            </a:r>
            <a:r>
              <a:rPr lang="en-US" sz="5400" dirty="0"/>
              <a:t>, S93</a:t>
            </a:r>
          </a:p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345CD4-FB04-934C-BFB7-17D486C40CE6}"/>
              </a:ext>
            </a:extLst>
          </p:cNvPr>
          <p:cNvSpPr txBox="1"/>
          <p:nvPr/>
        </p:nvSpPr>
        <p:spPr>
          <a:xfrm>
            <a:off x="551330" y="551329"/>
            <a:ext cx="6858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6237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58C8A2-205B-CA45-A765-94E38D7C7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824" y="1020645"/>
            <a:ext cx="5002306" cy="333620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de-AT" sz="6000" dirty="0" err="1"/>
              <a:t>Inclusion</a:t>
            </a:r>
            <a:r>
              <a:rPr lang="de-AT" sz="6000" dirty="0"/>
              <a:t> </a:t>
            </a:r>
            <a:r>
              <a:rPr lang="de-AT" sz="6000" dirty="0" err="1"/>
              <a:t>Health</a:t>
            </a:r>
            <a:r>
              <a:rPr lang="de-AT" sz="6000" dirty="0"/>
              <a:t> ist ein relative neuer Ansatz in Forschung, Sozialwesen und Sozial- und Gesundheitspolitik. Er soll </a:t>
            </a:r>
            <a:r>
              <a:rPr lang="de-AT" sz="6000" b="1" dirty="0"/>
              <a:t>extreme gesundheitliche Ungleichheiten beseitigen</a:t>
            </a:r>
            <a:r>
              <a:rPr lang="de-AT" sz="6000" dirty="0"/>
              <a:t>, die vor allem Menschen betreffen, die sozial marginalisiert und ausgeschlossen sind. </a:t>
            </a:r>
          </a:p>
          <a:p>
            <a:pPr algn="l"/>
            <a:endParaRPr lang="de-AT" sz="6000" dirty="0"/>
          </a:p>
          <a:p>
            <a:pPr algn="l"/>
            <a:r>
              <a:rPr lang="de-AT" sz="6000" u="sng" dirty="0"/>
              <a:t>Dazu gehören: </a:t>
            </a:r>
          </a:p>
          <a:p>
            <a:pPr algn="l"/>
            <a:endParaRPr lang="de-AT" sz="6000" u="sng" dirty="0"/>
          </a:p>
          <a:p>
            <a:pPr marL="642938" indent="-642938" algn="l">
              <a:buFont typeface="Arial" panose="020B0604020202020204" pitchFamily="34" charset="0"/>
              <a:buChar char="•"/>
            </a:pPr>
            <a:r>
              <a:rPr lang="de-AT" sz="6000" dirty="0"/>
              <a:t>Menschen, die </a:t>
            </a:r>
            <a:r>
              <a:rPr lang="de-AT" sz="6000" b="1" dirty="0"/>
              <a:t>obdachlos oder wohnungslos </a:t>
            </a:r>
            <a:r>
              <a:rPr lang="de-AT" sz="6000" dirty="0"/>
              <a:t>sind</a:t>
            </a:r>
            <a:endParaRPr lang="de-AT" sz="6000" b="1" dirty="0"/>
          </a:p>
          <a:p>
            <a:pPr marL="642938" indent="-642938" algn="l">
              <a:buFont typeface="Arial" panose="020B0604020202020204" pitchFamily="34" charset="0"/>
              <a:buChar char="•"/>
            </a:pPr>
            <a:r>
              <a:rPr lang="de-AT" sz="6000" b="1" dirty="0"/>
              <a:t>Geflüchtete und </a:t>
            </a:r>
            <a:r>
              <a:rPr lang="de-AT" sz="6000" b="1" dirty="0" err="1"/>
              <a:t>Asylwerber:innen</a:t>
            </a:r>
            <a:endParaRPr lang="de-AT" sz="6000" b="1" dirty="0"/>
          </a:p>
          <a:p>
            <a:pPr marL="642938" indent="-642938" algn="l">
              <a:buFont typeface="Arial" panose="020B0604020202020204" pitchFamily="34" charset="0"/>
              <a:buChar char="•"/>
            </a:pPr>
            <a:r>
              <a:rPr lang="de-AT" sz="6000" dirty="0"/>
              <a:t>Menschen mit </a:t>
            </a:r>
            <a:r>
              <a:rPr lang="de-AT" sz="6000" b="1" dirty="0"/>
              <a:t>schädigendem Substanzgebrauch</a:t>
            </a:r>
          </a:p>
          <a:p>
            <a:pPr marL="642938" indent="-642938" algn="l">
              <a:buFont typeface="Arial" panose="020B0604020202020204" pitchFamily="34" charset="0"/>
              <a:buChar char="•"/>
            </a:pPr>
            <a:r>
              <a:rPr lang="de-AT" sz="6000" b="1" dirty="0"/>
              <a:t>Gefangene und Haftentlassene</a:t>
            </a:r>
            <a:endParaRPr lang="de-AT" sz="6000" dirty="0"/>
          </a:p>
          <a:p>
            <a:pPr marL="642938" indent="-642938" algn="l">
              <a:buFont typeface="Arial" panose="020B0604020202020204" pitchFamily="34" charset="0"/>
              <a:buChar char="•"/>
            </a:pPr>
            <a:r>
              <a:rPr lang="de-AT" sz="6000" b="1" dirty="0" err="1"/>
              <a:t>Sexarbeiter:innen</a:t>
            </a:r>
            <a:endParaRPr lang="de-AT" sz="6000" b="1" dirty="0"/>
          </a:p>
          <a:p>
            <a:pPr marL="642938" indent="-642938" algn="l">
              <a:buFont typeface="Arial" panose="020B0604020202020204" pitchFamily="34" charset="0"/>
              <a:buChar char="•"/>
            </a:pPr>
            <a:r>
              <a:rPr lang="de-AT" sz="6000" dirty="0"/>
              <a:t>Menschen aus </a:t>
            </a:r>
            <a:r>
              <a:rPr lang="de-AT" sz="6000" b="1" dirty="0"/>
              <a:t>Roma, Sinti </a:t>
            </a:r>
            <a:r>
              <a:rPr lang="de-AT" sz="6000" dirty="0"/>
              <a:t>oder</a:t>
            </a:r>
            <a:r>
              <a:rPr lang="de-AT" sz="6000" b="1" dirty="0"/>
              <a:t> </a:t>
            </a:r>
            <a:r>
              <a:rPr lang="de-AT" sz="6000" b="1" dirty="0" err="1"/>
              <a:t>Traveller</a:t>
            </a:r>
            <a:r>
              <a:rPr lang="de-AT" sz="6000" b="1" dirty="0"/>
              <a:t> (UK) </a:t>
            </a:r>
            <a:r>
              <a:rPr lang="de-AT" sz="6000" dirty="0" err="1"/>
              <a:t>communities</a:t>
            </a:r>
            <a:endParaRPr lang="de-AT" sz="6000" dirty="0"/>
          </a:p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345CD4-FB04-934C-BFB7-17D486C40CE6}"/>
              </a:ext>
            </a:extLst>
          </p:cNvPr>
          <p:cNvSpPr txBox="1"/>
          <p:nvPr/>
        </p:nvSpPr>
        <p:spPr>
          <a:xfrm>
            <a:off x="806824" y="510988"/>
            <a:ext cx="685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Was </a:t>
            </a:r>
            <a:r>
              <a:rPr lang="en-US" sz="2100" b="1" dirty="0" err="1"/>
              <a:t>ist</a:t>
            </a:r>
            <a:r>
              <a:rPr lang="en-US" sz="2100" b="1" dirty="0"/>
              <a:t> Inclusion Health?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BC07E0-15F9-5841-83DD-9FE9C64243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344" y="1100464"/>
            <a:ext cx="2424520" cy="3067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DF5F62-7A57-9144-B010-C1C01929A6C8}"/>
              </a:ext>
            </a:extLst>
          </p:cNvPr>
          <p:cNvSpPr txBox="1"/>
          <p:nvPr/>
        </p:nvSpPr>
        <p:spPr>
          <a:xfrm>
            <a:off x="6082344" y="4167725"/>
            <a:ext cx="34539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Picture credit: Tony McDonough</a:t>
            </a:r>
          </a:p>
        </p:txBody>
      </p:sp>
    </p:spTree>
    <p:extLst>
      <p:ext uri="{BB962C8B-B14F-4D97-AF65-F5344CB8AC3E}">
        <p14:creationId xmlns:p14="http://schemas.microsoft.com/office/powerpoint/2010/main" val="339241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58C8A2-205B-CA45-A765-94E38D7C7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862" y="1074433"/>
            <a:ext cx="7730837" cy="3336202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de-AT" sz="1500" dirty="0"/>
              <a:t>Im Englischen unterscheidet man die Begriffe </a:t>
            </a:r>
            <a:r>
              <a:rPr lang="de-AT" sz="1500" b="1" dirty="0"/>
              <a:t>„</a:t>
            </a:r>
            <a:r>
              <a:rPr lang="de-AT" sz="1500" b="1" dirty="0" err="1"/>
              <a:t>Inequality</a:t>
            </a:r>
            <a:r>
              <a:rPr lang="de-AT" sz="1500" b="1" dirty="0"/>
              <a:t>“ und „</a:t>
            </a:r>
            <a:r>
              <a:rPr lang="de-AT" sz="1500" b="1" dirty="0" err="1"/>
              <a:t>Inequity</a:t>
            </a:r>
            <a:r>
              <a:rPr lang="de-AT" sz="1500" b="1" dirty="0"/>
              <a:t>“</a:t>
            </a:r>
          </a:p>
          <a:p>
            <a:pPr algn="l"/>
            <a:r>
              <a:rPr lang="de-AT" sz="1500" u="sng" dirty="0" err="1"/>
              <a:t>Health</a:t>
            </a:r>
            <a:r>
              <a:rPr lang="de-AT" sz="1500" u="sng" dirty="0"/>
              <a:t> </a:t>
            </a:r>
            <a:r>
              <a:rPr lang="de-AT" sz="1500" u="sng" dirty="0" err="1"/>
              <a:t>Inequality</a:t>
            </a:r>
            <a:r>
              <a:rPr lang="de-AT" sz="1500" dirty="0"/>
              <a:t>: </a:t>
            </a:r>
          </a:p>
          <a:p>
            <a:pPr algn="l"/>
            <a:r>
              <a:rPr lang="de-AT" sz="1500" dirty="0"/>
              <a:t>jedwede Unterschiede in Gesundheitszustand und Lebenserwartung zwischen Menschen(gruppen), einschließlich </a:t>
            </a:r>
            <a:r>
              <a:rPr lang="de-AT" sz="1500" b="1" dirty="0"/>
              <a:t>biologisch bedingter und unveränderlicher </a:t>
            </a:r>
            <a:r>
              <a:rPr lang="de-AT" sz="1500" dirty="0"/>
              <a:t>Unterschiede. </a:t>
            </a:r>
          </a:p>
          <a:p>
            <a:pPr algn="l"/>
            <a:r>
              <a:rPr lang="de-AT" sz="1500" dirty="0"/>
              <a:t>Beispiele: durchschnittlich höhere Lebenserwartung von Frauen, spezifische Gesundheitsrisiken bei bestimmten ethnischen Gruppen...</a:t>
            </a:r>
          </a:p>
          <a:p>
            <a:pPr algn="l"/>
            <a:r>
              <a:rPr lang="de-AT" sz="1500" u="sng" dirty="0" err="1"/>
              <a:t>Health</a:t>
            </a:r>
            <a:r>
              <a:rPr lang="de-AT" sz="1500" u="sng" dirty="0"/>
              <a:t> </a:t>
            </a:r>
            <a:r>
              <a:rPr lang="de-AT" sz="1500" u="sng" dirty="0" err="1"/>
              <a:t>Inequity</a:t>
            </a:r>
            <a:r>
              <a:rPr lang="de-AT" sz="1500" dirty="0"/>
              <a:t>: </a:t>
            </a:r>
          </a:p>
          <a:p>
            <a:pPr algn="l"/>
            <a:r>
              <a:rPr lang="de-AT" sz="1500" dirty="0"/>
              <a:t>Unterschiede in Gesundheitszustand und Lebenserwartung, die </a:t>
            </a:r>
            <a:r>
              <a:rPr lang="de-AT" sz="1500" b="1" dirty="0"/>
              <a:t>vermeidbar und ungerecht </a:t>
            </a:r>
            <a:r>
              <a:rPr lang="de-AT" sz="1500" dirty="0"/>
              <a:t>sind und durch </a:t>
            </a:r>
            <a:r>
              <a:rPr lang="de-AT" sz="1500" b="1" dirty="0"/>
              <a:t>soziale Determinanten </a:t>
            </a:r>
            <a:r>
              <a:rPr lang="de-AT" sz="1500" dirty="0"/>
              <a:t>verursacht werden</a:t>
            </a:r>
          </a:p>
          <a:p>
            <a:pPr algn="l"/>
            <a:r>
              <a:rPr lang="de-AT" sz="1500" dirty="0"/>
              <a:t>Beispiele: höheres Risiko für psychische Krankheiten bei marginalisierten Minderheiten, niedrigere Lebenserwartung für von Armut Betroffene... </a:t>
            </a:r>
            <a:endParaRPr lang="en-US" sz="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345CD4-FB04-934C-BFB7-17D486C40CE6}"/>
              </a:ext>
            </a:extLst>
          </p:cNvPr>
          <p:cNvSpPr txBox="1"/>
          <p:nvPr/>
        </p:nvSpPr>
        <p:spPr>
          <a:xfrm>
            <a:off x="660862" y="510988"/>
            <a:ext cx="685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Was </a:t>
            </a:r>
            <a:r>
              <a:rPr lang="en-US" sz="2100" b="1" dirty="0" err="1"/>
              <a:t>sind</a:t>
            </a:r>
            <a:r>
              <a:rPr lang="en-US" sz="2100" b="1" dirty="0"/>
              <a:t> ‘</a:t>
            </a:r>
            <a:r>
              <a:rPr lang="en-US" sz="2100" b="1" dirty="0" err="1"/>
              <a:t>gesundheitliche</a:t>
            </a:r>
            <a:r>
              <a:rPr lang="en-US" sz="2100" b="1" dirty="0"/>
              <a:t> </a:t>
            </a:r>
            <a:r>
              <a:rPr lang="en-US" sz="2100" b="1" dirty="0" err="1"/>
              <a:t>Ungleichheiten</a:t>
            </a:r>
            <a:r>
              <a:rPr lang="en-US" sz="2100" b="1" dirty="0"/>
              <a:t>’? </a:t>
            </a:r>
          </a:p>
        </p:txBody>
      </p:sp>
    </p:spTree>
    <p:extLst>
      <p:ext uri="{BB962C8B-B14F-4D97-AF65-F5344CB8AC3E}">
        <p14:creationId xmlns:p14="http://schemas.microsoft.com/office/powerpoint/2010/main" val="1330959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345CD4-FB04-934C-BFB7-17D486C40CE6}"/>
              </a:ext>
            </a:extLst>
          </p:cNvPr>
          <p:cNvSpPr txBox="1"/>
          <p:nvPr/>
        </p:nvSpPr>
        <p:spPr>
          <a:xfrm>
            <a:off x="582380" y="373828"/>
            <a:ext cx="685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100" b="1" dirty="0"/>
              <a:t>Soziale Determinanten </a:t>
            </a:r>
            <a:r>
              <a:rPr lang="en-US" sz="2100" b="1" dirty="0"/>
              <a:t>der Gesundheit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BA34E8-B364-FB48-975D-478CE7444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54" y="877771"/>
            <a:ext cx="5756861" cy="386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73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58C8A2-205B-CA45-A765-94E38D7C7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670" y="1189294"/>
            <a:ext cx="5156581" cy="308070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de-AT" b="1" dirty="0"/>
              <a:t>Menschen, die obdach- oder wohnungslos sind, </a:t>
            </a:r>
            <a:r>
              <a:rPr lang="de-AT" dirty="0"/>
              <a:t>einschließlich</a:t>
            </a:r>
            <a:r>
              <a:rPr lang="de-AT" b="1" dirty="0"/>
              <a:t>:</a:t>
            </a:r>
          </a:p>
          <a:p>
            <a:pPr algn="l"/>
            <a:endParaRPr lang="de-AT" dirty="0"/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de-AT" b="1" dirty="0"/>
              <a:t>„</a:t>
            </a:r>
            <a:r>
              <a:rPr lang="de-AT" b="1" dirty="0" err="1"/>
              <a:t>Strassenobdachlose</a:t>
            </a:r>
            <a:r>
              <a:rPr lang="de-AT" b="1" dirty="0"/>
              <a:t>“ </a:t>
            </a:r>
            <a:r>
              <a:rPr lang="de-AT" dirty="0"/>
              <a:t>(</a:t>
            </a:r>
            <a:r>
              <a:rPr lang="de-AT" dirty="0" err="1"/>
              <a:t>rough</a:t>
            </a:r>
            <a:r>
              <a:rPr lang="de-AT" dirty="0"/>
              <a:t> </a:t>
            </a:r>
            <a:r>
              <a:rPr lang="de-AT" dirty="0" err="1"/>
              <a:t>sleepers</a:t>
            </a:r>
            <a:r>
              <a:rPr lang="de-AT" dirty="0"/>
              <a:t>)</a:t>
            </a:r>
          </a:p>
          <a:p>
            <a:pPr algn="l"/>
            <a:endParaRPr lang="de-AT" b="1" dirty="0"/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de-AT" dirty="0"/>
              <a:t>Menschen die in </a:t>
            </a:r>
            <a:r>
              <a:rPr lang="de-AT" b="1" dirty="0"/>
              <a:t>Notschlafstellen oder temporären Unterkünften </a:t>
            </a:r>
            <a:r>
              <a:rPr lang="de-AT" dirty="0"/>
              <a:t>wohnen</a:t>
            </a:r>
          </a:p>
          <a:p>
            <a:pPr algn="l"/>
            <a:endParaRPr lang="de-AT" b="1" dirty="0"/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de-AT" b="1" dirty="0"/>
              <a:t>„Versteckt Obdachlose“</a:t>
            </a:r>
            <a:r>
              <a:rPr lang="de-AT" dirty="0"/>
              <a:t>, d.h. </a:t>
            </a:r>
            <a:r>
              <a:rPr lang="de-AT" dirty="0" err="1"/>
              <a:t>Couchsurfer:innen</a:t>
            </a:r>
            <a:r>
              <a:rPr lang="de-AT" dirty="0"/>
              <a:t>, </a:t>
            </a:r>
            <a:r>
              <a:rPr lang="de-AT" dirty="0" err="1"/>
              <a:t>Hausbesetzer:innen</a:t>
            </a:r>
            <a:r>
              <a:rPr lang="de-AT" dirty="0"/>
              <a:t>, Menschen in überbelegten, unsicheren oder gesundheitsschädlichen Unterkünften, Menschen in Gewaltbeziehungen...</a:t>
            </a:r>
          </a:p>
          <a:p>
            <a:pPr algn="l"/>
            <a:endParaRPr lang="de-AT" dirty="0"/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de-AT" b="1" dirty="0"/>
              <a:t>Gewaltsam Vertriebene </a:t>
            </a:r>
            <a:r>
              <a:rPr lang="de-AT" dirty="0"/>
              <a:t>(</a:t>
            </a:r>
            <a:r>
              <a:rPr lang="de-AT" dirty="0" err="1"/>
              <a:t>zB</a:t>
            </a:r>
            <a:r>
              <a:rPr lang="de-AT" dirty="0"/>
              <a:t> Geflüchtete) </a:t>
            </a:r>
          </a:p>
          <a:p>
            <a:pPr algn="l"/>
            <a:endParaRPr lang="de-AT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345CD4-FB04-934C-BFB7-17D486C40CE6}"/>
              </a:ext>
            </a:extLst>
          </p:cNvPr>
          <p:cNvSpPr txBox="1"/>
          <p:nvPr/>
        </p:nvSpPr>
        <p:spPr>
          <a:xfrm>
            <a:off x="591670" y="508615"/>
            <a:ext cx="685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/>
              <a:t>Fokus</a:t>
            </a:r>
            <a:r>
              <a:rPr lang="en-US" sz="2100" b="1" dirty="0"/>
              <a:t>: </a:t>
            </a:r>
            <a:r>
              <a:rPr lang="en-US" sz="2100" b="1" dirty="0" err="1"/>
              <a:t>Obdachlosigkeit</a:t>
            </a:r>
            <a:endParaRPr lang="en-US" sz="21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38B7B0-DA91-9848-94DA-2355E71706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568" y="1131864"/>
            <a:ext cx="2463142" cy="31381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6DB46D-F38A-9E42-B1B6-AECEFD004BFF}"/>
              </a:ext>
            </a:extLst>
          </p:cNvPr>
          <p:cNvSpPr txBox="1"/>
          <p:nvPr/>
        </p:nvSpPr>
        <p:spPr>
          <a:xfrm>
            <a:off x="5937849" y="4270001"/>
            <a:ext cx="34539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Picture credit: </a:t>
            </a:r>
            <a:r>
              <a:rPr lang="en-US" sz="1050" dirty="0" err="1"/>
              <a:t>Pixabay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144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42972717-B37B-4E13-B8B5-8F5A7A8E0A5E}"/>
              </a:ext>
            </a:extLst>
          </p:cNvPr>
          <p:cNvSpPr/>
          <p:nvPr/>
        </p:nvSpPr>
        <p:spPr>
          <a:xfrm>
            <a:off x="162838" y="4331514"/>
            <a:ext cx="2620566" cy="811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345CD4-FB04-934C-BFB7-17D486C40CE6}"/>
              </a:ext>
            </a:extLst>
          </p:cNvPr>
          <p:cNvSpPr txBox="1"/>
          <p:nvPr/>
        </p:nvSpPr>
        <p:spPr>
          <a:xfrm>
            <a:off x="523428" y="306501"/>
            <a:ext cx="8025950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AT" sz="2100" b="1" dirty="0"/>
              <a:t>Warum Gesundheitsforschung mit/für Obdachlose?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F4DB79-BAF8-7F47-829E-0E61945633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795" y="1403657"/>
            <a:ext cx="1939744" cy="2327693"/>
          </a:xfrm>
          <a:prstGeom prst="rect">
            <a:avLst/>
          </a:prstGeom>
          <a:ln>
            <a:noFill/>
          </a:ln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94CB848B-41FC-8446-9BCC-F6CE48B1F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497" y="2222590"/>
            <a:ext cx="1927622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b="1" dirty="0"/>
              <a:t>Cardiac: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Endocarditis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Cardiomyopathy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Hypertension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Myocardial infarction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7830C945-23A7-624A-A45D-64467931A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7026" y="3973531"/>
            <a:ext cx="1796006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b="1" dirty="0"/>
              <a:t>Genitourinary: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Erectile dysfunction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STIs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Recurrent UTIs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Cervical cancer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Bladder cancer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0340E9DA-801C-CC4C-9637-DE3CE1061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689" y="1804641"/>
            <a:ext cx="18783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b="1" dirty="0"/>
              <a:t>Respiratory: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COPD / asthma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Pneumonia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TB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FB14F590-711C-A54C-B5FD-210C96105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385" y="2534788"/>
            <a:ext cx="219758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b="1" dirty="0"/>
              <a:t>Gastrointestinal: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Malnutrition, Thiamine deficiency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Gastritis, Pancreatitis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Peptic and duodenal ulcers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Alcoholic liver disease and cirrhosis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Oesophageal varices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Cancer of the oesophagus and stomach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413E6BB5-77C5-7647-BD10-1AD4F1AE6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201" y="4120816"/>
            <a:ext cx="2620566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b="1" dirty="0"/>
              <a:t>Feet: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Trauma, cellulitis, frostbite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Athletes foot, Venous stasis,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oedema, infection, trench foot,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Peripheral neuropathy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2B527980-280B-7F4C-B91A-3890378BB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053" y="4373410"/>
            <a:ext cx="1782366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b="1" dirty="0"/>
              <a:t>Vascular: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DVT, PE, Stroke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Leg ulcers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00BBF30F-C320-8844-8DB0-62BBBE70D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688" y="737507"/>
            <a:ext cx="1652588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b="1" dirty="0"/>
              <a:t>Mental health: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Substance misuse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Depression / anxiety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Self harm / suicide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Personality disorder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Psychosis</a:t>
            </a: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D1DE606F-288D-3245-A06B-9D6527347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2659" y="3948135"/>
            <a:ext cx="816478" cy="12234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b="1" dirty="0"/>
              <a:t>Systemic: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BBVs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Septicaemia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Anthrax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Diabetes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Overdose</a:t>
            </a: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DC65B932-530E-3A41-9A83-D6097E23E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583" y="3131186"/>
            <a:ext cx="1917449" cy="122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b="1" dirty="0"/>
              <a:t>Skin: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Cellulitis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Abscesses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MRSA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Eczema, Psoriasis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Fungal infections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Scabies, Lice</a:t>
            </a: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2055C66B-929E-7444-A160-161CC4ECB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5720" y="933597"/>
            <a:ext cx="7905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b="1" dirty="0"/>
              <a:t>Dental</a:t>
            </a:r>
          </a:p>
        </p:txBody>
      </p:sp>
      <p:sp>
        <p:nvSpPr>
          <p:cNvPr id="2" name="Right Arrow Callout 1">
            <a:extLst>
              <a:ext uri="{FF2B5EF4-FFF2-40B4-BE49-F238E27FC236}">
                <a16:creationId xmlns:a16="http://schemas.microsoft.com/office/drawing/2014/main" id="{E471010B-3E99-524F-9B50-79BD39F2B4A4}"/>
              </a:ext>
            </a:extLst>
          </p:cNvPr>
          <p:cNvSpPr/>
          <p:nvPr/>
        </p:nvSpPr>
        <p:spPr>
          <a:xfrm>
            <a:off x="519744" y="874863"/>
            <a:ext cx="2857202" cy="1295882"/>
          </a:xfrm>
          <a:prstGeom prst="rightArrowCallout">
            <a:avLst>
              <a:gd name="adj1" fmla="val 11265"/>
              <a:gd name="adj2" fmla="val 13586"/>
              <a:gd name="adj3" fmla="val 25000"/>
              <a:gd name="adj4" fmla="val 6497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9D298F-68D5-4C44-B58F-403FB5A41DC9}"/>
              </a:ext>
            </a:extLst>
          </p:cNvPr>
          <p:cNvSpPr txBox="1"/>
          <p:nvPr/>
        </p:nvSpPr>
        <p:spPr>
          <a:xfrm>
            <a:off x="575247" y="911424"/>
            <a:ext cx="2071198" cy="12234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b="1" dirty="0"/>
              <a:t>Neurological: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Traumatic brain injury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Alcohol withdrawal seizures Epilepsy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Korsakoff – Wernicke syndrome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Cerebellar degeneration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dirty="0"/>
              <a:t>Syphilis</a:t>
            </a:r>
            <a:endParaRPr lang="en-US" sz="1050" dirty="0"/>
          </a:p>
        </p:txBody>
      </p:sp>
      <p:sp>
        <p:nvSpPr>
          <p:cNvPr id="5" name="Down Arrow Callout 4">
            <a:extLst>
              <a:ext uri="{FF2B5EF4-FFF2-40B4-BE49-F238E27FC236}">
                <a16:creationId xmlns:a16="http://schemas.microsoft.com/office/drawing/2014/main" id="{1C130E3C-D8B8-2740-A8C0-30D70BFF2E04}"/>
              </a:ext>
            </a:extLst>
          </p:cNvPr>
          <p:cNvSpPr/>
          <p:nvPr/>
        </p:nvSpPr>
        <p:spPr>
          <a:xfrm>
            <a:off x="3762080" y="871886"/>
            <a:ext cx="1296590" cy="487071"/>
          </a:xfrm>
          <a:prstGeom prst="down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ight Arrow Callout 5">
            <a:extLst>
              <a:ext uri="{FF2B5EF4-FFF2-40B4-BE49-F238E27FC236}">
                <a16:creationId xmlns:a16="http://schemas.microsoft.com/office/drawing/2014/main" id="{D53083D6-C43B-6F4F-8417-069BAABE209B}"/>
              </a:ext>
            </a:extLst>
          </p:cNvPr>
          <p:cNvSpPr/>
          <p:nvPr/>
        </p:nvSpPr>
        <p:spPr>
          <a:xfrm>
            <a:off x="519744" y="2207306"/>
            <a:ext cx="2857202" cy="881984"/>
          </a:xfrm>
          <a:prstGeom prst="rightArrowCallout">
            <a:avLst>
              <a:gd name="adj1" fmla="val 15852"/>
              <a:gd name="adj2" fmla="val 17377"/>
              <a:gd name="adj3" fmla="val 25000"/>
              <a:gd name="adj4" fmla="val 6361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ight Arrow Callout 6">
            <a:extLst>
              <a:ext uri="{FF2B5EF4-FFF2-40B4-BE49-F238E27FC236}">
                <a16:creationId xmlns:a16="http://schemas.microsoft.com/office/drawing/2014/main" id="{DB2F4844-219D-F347-9324-1F020D4D7B51}"/>
              </a:ext>
            </a:extLst>
          </p:cNvPr>
          <p:cNvSpPr/>
          <p:nvPr/>
        </p:nvSpPr>
        <p:spPr>
          <a:xfrm>
            <a:off x="523606" y="3131185"/>
            <a:ext cx="2853340" cy="1200329"/>
          </a:xfrm>
          <a:prstGeom prst="rightArrowCallout">
            <a:avLst>
              <a:gd name="adj1" fmla="val 11557"/>
              <a:gd name="adj2" fmla="val 13797"/>
              <a:gd name="adj3" fmla="val 25000"/>
              <a:gd name="adj4" fmla="val 627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ight Arrow Callout 7">
            <a:extLst>
              <a:ext uri="{FF2B5EF4-FFF2-40B4-BE49-F238E27FC236}">
                <a16:creationId xmlns:a16="http://schemas.microsoft.com/office/drawing/2014/main" id="{8ACAC2DD-696C-ED43-B057-D23CAEDB81F1}"/>
              </a:ext>
            </a:extLst>
          </p:cNvPr>
          <p:cNvSpPr/>
          <p:nvPr/>
        </p:nvSpPr>
        <p:spPr>
          <a:xfrm>
            <a:off x="519744" y="4373410"/>
            <a:ext cx="2857202" cy="553998"/>
          </a:xfrm>
          <a:prstGeom prst="rightArrowCallout">
            <a:avLst>
              <a:gd name="adj1" fmla="val 25001"/>
              <a:gd name="adj2" fmla="val 27427"/>
              <a:gd name="adj3" fmla="val 49273"/>
              <a:gd name="adj4" fmla="val 6298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Left Arrow Callout 8">
            <a:extLst>
              <a:ext uri="{FF2B5EF4-FFF2-40B4-BE49-F238E27FC236}">
                <a16:creationId xmlns:a16="http://schemas.microsoft.com/office/drawing/2014/main" id="{A1C1A4B2-F977-E743-B5E8-839462FF9FAE}"/>
              </a:ext>
            </a:extLst>
          </p:cNvPr>
          <p:cNvSpPr/>
          <p:nvPr/>
        </p:nvSpPr>
        <p:spPr>
          <a:xfrm>
            <a:off x="5508054" y="715007"/>
            <a:ext cx="3152672" cy="1061246"/>
          </a:xfrm>
          <a:prstGeom prst="leftArrowCallout">
            <a:avLst>
              <a:gd name="adj1" fmla="val 14863"/>
              <a:gd name="adj2" fmla="val 17397"/>
              <a:gd name="adj3" fmla="val 25000"/>
              <a:gd name="adj4" fmla="val 6497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Left Arrow Callout 9">
            <a:extLst>
              <a:ext uri="{FF2B5EF4-FFF2-40B4-BE49-F238E27FC236}">
                <a16:creationId xmlns:a16="http://schemas.microsoft.com/office/drawing/2014/main" id="{34AF9918-7182-5B45-9E73-7E2F5D0F923F}"/>
              </a:ext>
            </a:extLst>
          </p:cNvPr>
          <p:cNvSpPr/>
          <p:nvPr/>
        </p:nvSpPr>
        <p:spPr>
          <a:xfrm>
            <a:off x="5563944" y="1840089"/>
            <a:ext cx="3096782" cy="644686"/>
          </a:xfrm>
          <a:prstGeom prst="leftArrowCallout">
            <a:avLst>
              <a:gd name="adj1" fmla="val 20828"/>
              <a:gd name="adj2" fmla="val 20828"/>
              <a:gd name="adj3" fmla="val 25000"/>
              <a:gd name="adj4" fmla="val 6628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Left Arrow Callout 11">
            <a:extLst>
              <a:ext uri="{FF2B5EF4-FFF2-40B4-BE49-F238E27FC236}">
                <a16:creationId xmlns:a16="http://schemas.microsoft.com/office/drawing/2014/main" id="{9010FBDC-CD32-0D4D-B8D6-7F282F0636D3}"/>
              </a:ext>
            </a:extLst>
          </p:cNvPr>
          <p:cNvSpPr/>
          <p:nvPr/>
        </p:nvSpPr>
        <p:spPr>
          <a:xfrm>
            <a:off x="5494218" y="2548610"/>
            <a:ext cx="3166508" cy="1377954"/>
          </a:xfrm>
          <a:prstGeom prst="leftArrowCallout">
            <a:avLst>
              <a:gd name="adj1" fmla="val 11338"/>
              <a:gd name="adj2" fmla="val 13290"/>
              <a:gd name="adj3" fmla="val 25000"/>
              <a:gd name="adj4" fmla="val 6497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Up Arrow Callout 34">
            <a:extLst>
              <a:ext uri="{FF2B5EF4-FFF2-40B4-BE49-F238E27FC236}">
                <a16:creationId xmlns:a16="http://schemas.microsoft.com/office/drawing/2014/main" id="{25E349F6-2586-A948-A9FB-6456F0048964}"/>
              </a:ext>
            </a:extLst>
          </p:cNvPr>
          <p:cNvSpPr/>
          <p:nvPr/>
        </p:nvSpPr>
        <p:spPr>
          <a:xfrm>
            <a:off x="3490533" y="3690462"/>
            <a:ext cx="1985413" cy="1282104"/>
          </a:xfrm>
          <a:prstGeom prst="upArrowCallout">
            <a:avLst>
              <a:gd name="adj1" fmla="val 8219"/>
              <a:gd name="adj2" fmla="val 18707"/>
              <a:gd name="adj3" fmla="val 25000"/>
              <a:gd name="adj4" fmla="val 6497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Left Arrow Callout 35">
            <a:extLst>
              <a:ext uri="{FF2B5EF4-FFF2-40B4-BE49-F238E27FC236}">
                <a16:creationId xmlns:a16="http://schemas.microsoft.com/office/drawing/2014/main" id="{20606DEE-2E2F-9841-A456-61031679E7E6}"/>
              </a:ext>
            </a:extLst>
          </p:cNvPr>
          <p:cNvSpPr/>
          <p:nvPr/>
        </p:nvSpPr>
        <p:spPr>
          <a:xfrm>
            <a:off x="5556487" y="3982771"/>
            <a:ext cx="2353928" cy="1038746"/>
          </a:xfrm>
          <a:prstGeom prst="leftArrowCallout">
            <a:avLst>
              <a:gd name="adj1" fmla="val 14644"/>
              <a:gd name="adj2" fmla="val 17233"/>
              <a:gd name="adj3" fmla="val 25000"/>
              <a:gd name="adj4" fmla="val 5583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37546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58C8A2-205B-CA45-A765-94E38D7C7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29" y="1102021"/>
            <a:ext cx="8350624" cy="124182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de-AT" altLang="en-US" sz="6000" b="1" dirty="0"/>
              <a:t>Durchschnittliche Lebenserwartung</a:t>
            </a:r>
          </a:p>
          <a:p>
            <a:pPr algn="l"/>
            <a:r>
              <a:rPr lang="de-AT" altLang="en-US" sz="6000" dirty="0"/>
              <a:t>Obdachlose: 43 (Frauen), 47 (Männer) Jahre</a:t>
            </a:r>
          </a:p>
          <a:p>
            <a:pPr algn="l"/>
            <a:r>
              <a:rPr lang="de-AT" altLang="en-US" sz="6000" dirty="0"/>
              <a:t>Behauste: 80 Jahre</a:t>
            </a:r>
          </a:p>
          <a:p>
            <a:pPr algn="l"/>
            <a:r>
              <a:rPr lang="de-AT" altLang="en-US" sz="6000" dirty="0"/>
              <a:t>Suizidrisiko ist bei Obdachlosen </a:t>
            </a:r>
            <a:r>
              <a:rPr lang="de-AT" altLang="en-US" sz="6000" b="1" dirty="0"/>
              <a:t>9x höher</a:t>
            </a:r>
          </a:p>
          <a:p>
            <a:pPr algn="l"/>
            <a:endParaRPr lang="en-GB" altLang="en-US" sz="7200" dirty="0"/>
          </a:p>
          <a:p>
            <a:pPr marL="171446" indent="-171446" algn="l">
              <a:defRPr/>
            </a:pPr>
            <a:r>
              <a:rPr lang="de-AT" sz="6000" dirty="0"/>
              <a:t>Wahrscheinlichkeit </a:t>
            </a:r>
            <a:r>
              <a:rPr lang="de-AT" sz="6000" dirty="0" err="1"/>
              <a:t>ggü</a:t>
            </a:r>
            <a:r>
              <a:rPr lang="de-AT" sz="6000" dirty="0"/>
              <a:t>. behauster Bevölkerung:</a:t>
            </a:r>
          </a:p>
          <a:p>
            <a:pPr marL="857250" indent="-857250" algn="l">
              <a:buFont typeface="Arial" panose="020B0604020202020204" pitchFamily="34" charset="0"/>
              <a:buChar char="•"/>
              <a:defRPr/>
            </a:pPr>
            <a:r>
              <a:rPr lang="de-AT" sz="6000" dirty="0"/>
              <a:t>Asthma: 2.5x</a:t>
            </a:r>
          </a:p>
          <a:p>
            <a:pPr marL="857250" indent="-857250" algn="l">
              <a:buFont typeface="Arial" panose="020B0604020202020204" pitchFamily="34" charset="0"/>
              <a:buChar char="•"/>
              <a:defRPr/>
            </a:pPr>
            <a:r>
              <a:rPr lang="de-AT" sz="6000" dirty="0"/>
              <a:t>Herz-Kreislauferkrankungen: 6x</a:t>
            </a:r>
          </a:p>
          <a:p>
            <a:pPr marL="857250" indent="-857250" algn="l">
              <a:buFont typeface="Arial" panose="020B0604020202020204" pitchFamily="34" charset="0"/>
              <a:buChar char="•"/>
              <a:defRPr/>
            </a:pPr>
            <a:r>
              <a:rPr lang="de-AT" sz="6000" dirty="0"/>
              <a:t>Schlaganfall: 5 x</a:t>
            </a:r>
          </a:p>
          <a:p>
            <a:pPr marL="857250" indent="-857250" algn="l">
              <a:buFont typeface="Arial" panose="020B0604020202020204" pitchFamily="34" charset="0"/>
              <a:buChar char="•"/>
              <a:defRPr/>
            </a:pPr>
            <a:r>
              <a:rPr lang="de-AT" sz="6000" dirty="0"/>
              <a:t>Epilepsie: 12 x</a:t>
            </a:r>
          </a:p>
          <a:p>
            <a:pPr marL="857250" indent="-857250" algn="l">
              <a:buFont typeface="Arial" panose="020B0604020202020204" pitchFamily="34" charset="0"/>
              <a:buChar char="•"/>
              <a:defRPr/>
            </a:pPr>
            <a:r>
              <a:rPr lang="de-AT" sz="6000" dirty="0"/>
              <a:t>Andere Ko-morbidität: 5 x</a:t>
            </a:r>
          </a:p>
          <a:p>
            <a:pPr marL="857250" indent="-857250" algn="l">
              <a:buFont typeface="Arial" panose="020B0604020202020204" pitchFamily="34" charset="0"/>
              <a:buChar char="•"/>
              <a:defRPr/>
            </a:pPr>
            <a:r>
              <a:rPr lang="de-AT" sz="6000" dirty="0"/>
              <a:t>Hepatitis C: 50 x </a:t>
            </a:r>
          </a:p>
          <a:p>
            <a:pPr marL="857250" indent="-857250" algn="l">
              <a:buFont typeface="Arial" panose="020B0604020202020204" pitchFamily="34" charset="0"/>
              <a:buChar char="•"/>
              <a:defRPr/>
            </a:pPr>
            <a:r>
              <a:rPr lang="de-AT" sz="6000" dirty="0"/>
              <a:t>Tuberkulose: 34 x</a:t>
            </a:r>
          </a:p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345CD4-FB04-934C-BFB7-17D486C40CE6}"/>
              </a:ext>
            </a:extLst>
          </p:cNvPr>
          <p:cNvSpPr txBox="1"/>
          <p:nvPr/>
        </p:nvSpPr>
        <p:spPr>
          <a:xfrm>
            <a:off x="551329" y="452682"/>
            <a:ext cx="80259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/>
              <a:t>Obdachlosigkeit</a:t>
            </a:r>
            <a:r>
              <a:rPr lang="en-US" sz="2100" b="1" dirty="0"/>
              <a:t> und Health Inequities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DD547A-EF4B-5B44-B1B5-3015B8829CBC}"/>
              </a:ext>
            </a:extLst>
          </p:cNvPr>
          <p:cNvSpPr txBox="1"/>
          <p:nvPr/>
        </p:nvSpPr>
        <p:spPr>
          <a:xfrm>
            <a:off x="234350" y="4756103"/>
            <a:ext cx="86599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(Story, A. 2013, </a:t>
            </a:r>
            <a:r>
              <a:rPr lang="en-US" sz="900" dirty="0" err="1"/>
              <a:t>Beijer</a:t>
            </a:r>
            <a:r>
              <a:rPr lang="en-US" sz="900" dirty="0"/>
              <a:t>, </a:t>
            </a:r>
            <a:r>
              <a:rPr lang="en-US" sz="900" dirty="0" err="1"/>
              <a:t>et.al</a:t>
            </a:r>
            <a:r>
              <a:rPr lang="en-US" sz="900" dirty="0"/>
              <a:t>. 2012)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CE3D6A-436B-D64C-B032-024888A032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330" y="1527779"/>
            <a:ext cx="3453949" cy="2238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E498E8-629B-614D-8197-4771D5844F90}"/>
              </a:ext>
            </a:extLst>
          </p:cNvPr>
          <p:cNvSpPr txBox="1"/>
          <p:nvPr/>
        </p:nvSpPr>
        <p:spPr>
          <a:xfrm>
            <a:off x="5024311" y="3840228"/>
            <a:ext cx="34539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Picture credit: Streets Kitchen</a:t>
            </a:r>
          </a:p>
        </p:txBody>
      </p:sp>
    </p:spTree>
    <p:extLst>
      <p:ext uri="{BB962C8B-B14F-4D97-AF65-F5344CB8AC3E}">
        <p14:creationId xmlns:p14="http://schemas.microsoft.com/office/powerpoint/2010/main" val="4168908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58C8A2-205B-CA45-A765-94E38D7C7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29" y="946809"/>
            <a:ext cx="8350624" cy="3779954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de-AT" altLang="en-US" sz="6000" dirty="0"/>
              <a:t>Obdachlose Menschen haben einerseits multiple und komplexe Gesundheitsprobleme. Andererseits sehen sie sich auch signifikanten Barrieren im Zugang zu Gesundheitsversorgung gegenüber, wie </a:t>
            </a:r>
            <a:r>
              <a:rPr lang="de-AT" altLang="en-US" sz="6000" dirty="0" err="1"/>
              <a:t>zB</a:t>
            </a:r>
            <a:r>
              <a:rPr lang="de-AT" altLang="en-US" sz="6000" dirty="0"/>
              <a:t>:</a:t>
            </a:r>
          </a:p>
          <a:p>
            <a:pPr marL="857250" indent="-8572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AT" sz="6000" dirty="0"/>
              <a:t>In (</a:t>
            </a:r>
            <a:r>
              <a:rPr lang="de-AT" sz="6000" b="1" dirty="0"/>
              <a:t>Haus)</a:t>
            </a:r>
            <a:r>
              <a:rPr lang="de-AT" sz="6000" b="1" dirty="0" err="1"/>
              <a:t>arztpraxen</a:t>
            </a:r>
            <a:r>
              <a:rPr lang="de-AT" sz="6000" b="1" dirty="0"/>
              <a:t> abgewiesen </a:t>
            </a:r>
            <a:r>
              <a:rPr lang="de-AT" sz="6000" dirty="0"/>
              <a:t>werden</a:t>
            </a:r>
          </a:p>
          <a:p>
            <a:pPr marL="857250" indent="-8572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AT" sz="6000" b="1" dirty="0"/>
              <a:t>Keine kontinuierliche Versorgung </a:t>
            </a:r>
            <a:r>
              <a:rPr lang="de-AT" sz="6000" dirty="0"/>
              <a:t>(</a:t>
            </a:r>
            <a:r>
              <a:rPr lang="de-AT" sz="6000" dirty="0" err="1"/>
              <a:t>continuity</a:t>
            </a:r>
            <a:r>
              <a:rPr lang="de-AT" sz="6000" dirty="0"/>
              <a:t> </a:t>
            </a:r>
            <a:r>
              <a:rPr lang="de-AT" sz="6000" dirty="0" err="1"/>
              <a:t>of</a:t>
            </a:r>
            <a:r>
              <a:rPr lang="de-AT" sz="6000" dirty="0"/>
              <a:t> care) aufgrund hoher Mobilität</a:t>
            </a:r>
          </a:p>
          <a:p>
            <a:pPr marL="857250" indent="-8572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AT" sz="6000" b="1" dirty="0"/>
              <a:t>Fragmentierte Einrichtungen </a:t>
            </a:r>
            <a:r>
              <a:rPr lang="de-AT" sz="6000" dirty="0"/>
              <a:t>im Gesundheits- und Sozialwesen </a:t>
            </a:r>
          </a:p>
          <a:p>
            <a:pPr marL="857250" indent="-8572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AT" sz="6000" b="1" dirty="0"/>
              <a:t>Zuwenig Bewusstsein </a:t>
            </a:r>
            <a:r>
              <a:rPr lang="de-AT" sz="6000" dirty="0"/>
              <a:t>für die Komplexität der gesundheitlichen Bedürfnisse dieser Gruppe beim medizinischen Personal</a:t>
            </a:r>
          </a:p>
          <a:p>
            <a:pPr marL="857250" indent="-8572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AT" sz="6000" b="1" dirty="0"/>
              <a:t>Mangelhafte </a:t>
            </a:r>
            <a:r>
              <a:rPr lang="de-AT" sz="6000" b="1" dirty="0" err="1"/>
              <a:t>Patient:inneninformationen</a:t>
            </a:r>
            <a:endParaRPr lang="de-AT" sz="6000" b="1" dirty="0"/>
          </a:p>
          <a:p>
            <a:pPr marL="857250" indent="-8572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AT" sz="6000" dirty="0"/>
              <a:t>(Wahrgenommene) </a:t>
            </a:r>
            <a:r>
              <a:rPr lang="de-AT" sz="6000" b="1" dirty="0"/>
              <a:t>Stigmatisierung und Diskriminierung </a:t>
            </a:r>
            <a:r>
              <a:rPr lang="de-AT" sz="6000" dirty="0"/>
              <a:t>durch medizinisches Personal</a:t>
            </a:r>
          </a:p>
          <a:p>
            <a:pPr marL="857250" indent="-857250" algn="l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6000" dirty="0"/>
              <a:t>In manchen Fällen: </a:t>
            </a:r>
            <a:r>
              <a:rPr lang="de-AT" sz="6000" b="1" dirty="0"/>
              <a:t>gesetzlicher Ausschluss von der Gesundheitsversorgung</a:t>
            </a:r>
            <a:r>
              <a:rPr lang="de-AT" sz="6000" dirty="0"/>
              <a:t> (</a:t>
            </a:r>
            <a:r>
              <a:rPr lang="de-AT" sz="6000" dirty="0" err="1"/>
              <a:t>zB</a:t>
            </a:r>
            <a:r>
              <a:rPr lang="de-AT" sz="6000" dirty="0"/>
              <a:t> abgewiesene </a:t>
            </a:r>
            <a:r>
              <a:rPr lang="de-AT" sz="6000" dirty="0" err="1"/>
              <a:t>Asylwerber:innen</a:t>
            </a:r>
            <a:r>
              <a:rPr lang="de-AT" sz="6000" dirty="0"/>
              <a:t>, Roma und Sinti…)</a:t>
            </a:r>
          </a:p>
          <a:p>
            <a:pPr algn="l">
              <a:lnSpc>
                <a:spcPct val="120000"/>
              </a:lnSpc>
            </a:pPr>
            <a:r>
              <a:rPr lang="de-AT" sz="6000" dirty="0"/>
              <a:t>Obdachlose nutzen daher die </a:t>
            </a:r>
            <a:r>
              <a:rPr lang="de-AT" sz="6000" b="1" dirty="0"/>
              <a:t>Notaufnahmen der KHs 60 mal so oft </a:t>
            </a:r>
            <a:r>
              <a:rPr lang="de-AT" sz="6000" dirty="0"/>
              <a:t>wie die behauste Bevölkerung</a:t>
            </a:r>
            <a:endParaRPr lang="en-US" sz="6000" dirty="0"/>
          </a:p>
          <a:p>
            <a:pPr algn="l">
              <a:lnSpc>
                <a:spcPct val="120000"/>
              </a:lnSpc>
            </a:pPr>
            <a:r>
              <a:rPr lang="en-US" altLang="en-US" sz="4200" dirty="0"/>
              <a:t>(Gunner et. al. 2019, Reilly et al 2020)</a:t>
            </a:r>
            <a:endParaRPr lang="en-GB" altLang="en-US" sz="4200" dirty="0"/>
          </a:p>
          <a:p>
            <a:pPr algn="l"/>
            <a:endParaRPr lang="en-GB" altLang="en-US" sz="7200" dirty="0"/>
          </a:p>
          <a:p>
            <a:pPr algn="l"/>
            <a:endParaRPr lang="en-GB" altLang="en-US" sz="7200" dirty="0"/>
          </a:p>
          <a:p>
            <a:pPr algn="l"/>
            <a:endParaRPr lang="en-GB" altLang="en-US" sz="7200" dirty="0"/>
          </a:p>
          <a:p>
            <a:pPr algn="l"/>
            <a:endParaRPr lang="en-GB" altLang="en-US" sz="7200" dirty="0"/>
          </a:p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345CD4-FB04-934C-BFB7-17D486C40CE6}"/>
              </a:ext>
            </a:extLst>
          </p:cNvPr>
          <p:cNvSpPr txBox="1"/>
          <p:nvPr/>
        </p:nvSpPr>
        <p:spPr>
          <a:xfrm>
            <a:off x="551329" y="452682"/>
            <a:ext cx="80259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100" b="1" dirty="0"/>
              <a:t>Barrieren im Zugang zu Gesundheitsversorgung für Obdachlose</a:t>
            </a:r>
          </a:p>
        </p:txBody>
      </p:sp>
    </p:spTree>
    <p:extLst>
      <p:ext uri="{BB962C8B-B14F-4D97-AF65-F5344CB8AC3E}">
        <p14:creationId xmlns:p14="http://schemas.microsoft.com/office/powerpoint/2010/main" val="282411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58C8A2-205B-CA45-A765-94E38D7C7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29" y="934340"/>
            <a:ext cx="8025950" cy="3779954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de-AT" sz="5400" u="sng" dirty="0" err="1"/>
              <a:t>Inclusion</a:t>
            </a:r>
            <a:r>
              <a:rPr lang="de-AT" sz="5400" u="sng" dirty="0"/>
              <a:t> </a:t>
            </a:r>
            <a:r>
              <a:rPr lang="de-AT" sz="5400" u="sng" dirty="0" err="1"/>
              <a:t>Health</a:t>
            </a:r>
            <a:r>
              <a:rPr lang="de-AT" sz="5400" u="sng" dirty="0"/>
              <a:t> Forschung produziert </a:t>
            </a:r>
            <a:r>
              <a:rPr lang="de-AT" sz="5400" b="1" u="sng" dirty="0"/>
              <a:t>Daten und Evidenz </a:t>
            </a:r>
            <a:r>
              <a:rPr lang="de-AT" sz="5400" u="sng" dirty="0"/>
              <a:t>um Folgendes zu leisten: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de-AT" sz="5400" u="sng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de-AT" sz="5400" b="1" dirty="0"/>
              <a:t>Beitrag zur Bekämpfung von Armut:</a:t>
            </a:r>
            <a:r>
              <a:rPr lang="de-AT" sz="5400" dirty="0"/>
              <a:t> die effektivste “</a:t>
            </a:r>
            <a:r>
              <a:rPr lang="de-AT" sz="5400" dirty="0" err="1"/>
              <a:t>upstream</a:t>
            </a:r>
            <a:r>
              <a:rPr lang="de-AT" sz="5400" dirty="0"/>
              <a:t>” Präventionsmaßnahme ist mit großer Wahrscheinlichkeit eine Reduktion von materieller Armut, besonders bei Familien mit Kindern (</a:t>
            </a:r>
            <a:r>
              <a:rPr lang="de-AT" sz="5400" dirty="0" err="1"/>
              <a:t>Luchenski</a:t>
            </a:r>
            <a:r>
              <a:rPr lang="de-AT" sz="5400" dirty="0"/>
              <a:t> et. al. 2017)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de-AT" sz="54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de-AT" sz="5400" b="1" dirty="0"/>
              <a:t>Eintreten für angemessenen Wohnraum für alle:</a:t>
            </a:r>
            <a:r>
              <a:rPr lang="de-AT" sz="5400" dirty="0"/>
              <a:t> Menschen mit gelebter Erfahrung von Obdachlosigkeit sowie auch eine Reihe systematischer Reviews haben angemessenen und leistbaren Wohnraum als wichtigste Gesundheitsintervention identifiziert (”</a:t>
            </a:r>
            <a:r>
              <a:rPr lang="de-AT" sz="5400" dirty="0" err="1"/>
              <a:t>Housing</a:t>
            </a:r>
            <a:r>
              <a:rPr lang="de-AT" sz="5400" dirty="0"/>
              <a:t> First”)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de-AT" sz="54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de-AT" sz="5400" b="1" dirty="0"/>
              <a:t>Entwicklung, Betrieb und Evaluation von Gesundheits- und Sozialdiensten unterstützen</a:t>
            </a:r>
            <a:r>
              <a:rPr lang="de-AT" sz="5400" dirty="0"/>
              <a:t>: vor allem </a:t>
            </a:r>
            <a:r>
              <a:rPr lang="de-AT" sz="5400" dirty="0" err="1"/>
              <a:t>trauma</a:t>
            </a:r>
            <a:r>
              <a:rPr lang="de-AT" sz="5400" dirty="0"/>
              <a:t>-informierte multi-</a:t>
            </a:r>
            <a:r>
              <a:rPr lang="de-AT" sz="5400" dirty="0" err="1"/>
              <a:t>agency</a:t>
            </a:r>
            <a:r>
              <a:rPr lang="de-AT" sz="5400" dirty="0"/>
              <a:t> Ansätze um die sog. “</a:t>
            </a:r>
            <a:r>
              <a:rPr lang="de-AT" sz="5400" dirty="0" err="1"/>
              <a:t>tri-morbiditaet</a:t>
            </a:r>
            <a:r>
              <a:rPr lang="de-AT" sz="5400" dirty="0"/>
              <a:t>” von psychischer und physischer Krankheit sowie schädlichem Substanzgebrauch zu adressieren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de-AT" sz="5400" dirty="0"/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sz="5400" b="1" dirty="0"/>
              <a:t>Mit allen </a:t>
            </a:r>
            <a:r>
              <a:rPr lang="de-AT" sz="5400" b="1" dirty="0" err="1"/>
              <a:t>stakeholdern</a:t>
            </a:r>
            <a:r>
              <a:rPr lang="de-AT" sz="5400" b="1" dirty="0"/>
              <a:t> arbeiten um Barrieren zur Gesundheitsversorgung abzubauen: </a:t>
            </a:r>
            <a:r>
              <a:rPr lang="de-AT" sz="5400" dirty="0"/>
              <a:t>Stigma bekämpfen, Menschen mit gelebter Erfahrung in Forschung und Services miteinbeziehen</a:t>
            </a:r>
          </a:p>
          <a:p>
            <a:pPr algn="l">
              <a:lnSpc>
                <a:spcPct val="120000"/>
              </a:lnSpc>
            </a:pPr>
            <a:endParaRPr lang="en-GB" sz="6600" dirty="0"/>
          </a:p>
          <a:p>
            <a:pPr algn="l"/>
            <a:endParaRPr lang="en-GB" altLang="en-US" sz="7200" dirty="0"/>
          </a:p>
          <a:p>
            <a:pPr algn="l"/>
            <a:endParaRPr lang="en-GB" altLang="en-US" sz="7200" dirty="0"/>
          </a:p>
          <a:p>
            <a:pPr algn="l"/>
            <a:endParaRPr lang="en-GB" altLang="en-US" sz="7200" dirty="0"/>
          </a:p>
          <a:p>
            <a:endParaRPr lang="en-GB" altLang="en-US" sz="7200" dirty="0"/>
          </a:p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345CD4-FB04-934C-BFB7-17D486C40CE6}"/>
              </a:ext>
            </a:extLst>
          </p:cNvPr>
          <p:cNvSpPr txBox="1"/>
          <p:nvPr/>
        </p:nvSpPr>
        <p:spPr>
          <a:xfrm>
            <a:off x="551329" y="452682"/>
            <a:ext cx="80259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Was </a:t>
            </a:r>
            <a:r>
              <a:rPr lang="en-US" sz="2100" b="1" dirty="0" err="1"/>
              <a:t>kann</a:t>
            </a:r>
            <a:r>
              <a:rPr lang="en-US" sz="2100" b="1" dirty="0"/>
              <a:t> Inclusion Health </a:t>
            </a:r>
            <a:r>
              <a:rPr lang="en-US" sz="2100" b="1" dirty="0" err="1"/>
              <a:t>Forschung</a:t>
            </a:r>
            <a:r>
              <a:rPr lang="en-US" sz="2100" b="1" dirty="0"/>
              <a:t> </a:t>
            </a:r>
            <a:r>
              <a:rPr lang="en-US" sz="2100" b="1" dirty="0" err="1"/>
              <a:t>erreichen</a:t>
            </a:r>
            <a:r>
              <a:rPr lang="en-US" sz="21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687538"/>
      </p:ext>
    </p:extLst>
  </p:cSld>
  <p:clrMapOvr>
    <a:masterClrMapping/>
  </p:clrMapOvr>
</p:sld>
</file>

<file path=ppt/theme/theme1.xml><?xml version="1.0" encoding="utf-8"?>
<a:theme xmlns:a="http://schemas.openxmlformats.org/drawingml/2006/main" name="OIS_16_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G_master_tex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BG_master_Intro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LBG_master_fot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OIS_16_9</Template>
  <TotalTime>13040</TotalTime>
  <Words>1723</Words>
  <Application>Microsoft Macintosh PowerPoint</Application>
  <PresentationFormat>On-screen Show (16:9)</PresentationFormat>
  <Paragraphs>227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Callibri</vt:lpstr>
      <vt:lpstr>OIS_16_9</vt:lpstr>
      <vt:lpstr>LBG_master_texte</vt:lpstr>
      <vt:lpstr>LBG_master_Intro1</vt:lpstr>
      <vt:lpstr>1_LBG_master_fotos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Ludwig Boltzmann Gesellschaft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Šerifović Adis</dc:creator>
  <cp:keywords/>
  <dc:description/>
  <cp:lastModifiedBy>Steph Grohmann</cp:lastModifiedBy>
  <cp:revision>18</cp:revision>
  <dcterms:created xsi:type="dcterms:W3CDTF">2022-04-21T04:36:27Z</dcterms:created>
  <dcterms:modified xsi:type="dcterms:W3CDTF">2024-04-15T08:39:14Z</dcterms:modified>
  <cp:category/>
</cp:coreProperties>
</file>