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257" r:id="rId4"/>
    <p:sldId id="527" r:id="rId5"/>
    <p:sldId id="296" r:id="rId6"/>
    <p:sldId id="295" r:id="rId7"/>
    <p:sldId id="528" r:id="rId8"/>
    <p:sldId id="531" r:id="rId9"/>
    <p:sldId id="304" r:id="rId10"/>
    <p:sldId id="530" r:id="rId11"/>
    <p:sldId id="297" r:id="rId12"/>
    <p:sldId id="535" r:id="rId13"/>
    <p:sldId id="547" r:id="rId14"/>
    <p:sldId id="548" r:id="rId15"/>
    <p:sldId id="537" r:id="rId16"/>
    <p:sldId id="536" r:id="rId17"/>
    <p:sldId id="549" r:id="rId18"/>
    <p:sldId id="545" r:id="rId19"/>
    <p:sldId id="541" r:id="rId20"/>
    <p:sldId id="542" r:id="rId21"/>
    <p:sldId id="550" r:id="rId22"/>
    <p:sldId id="534" r:id="rId23"/>
    <p:sldId id="546" r:id="rId24"/>
    <p:sldId id="305"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4"/>
    <p:restoredTop sz="94704"/>
  </p:normalViewPr>
  <p:slideViewPr>
    <p:cSldViewPr snapToGrid="0" snapToObjects="1">
      <p:cViewPr varScale="1">
        <p:scale>
          <a:sx n="114" d="100"/>
          <a:sy n="114"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58D07-6DCC-904B-9A1C-29A0E6089AD3}" type="datetimeFigureOut">
              <a:rPr lang="en-US" smtClean="0"/>
              <a:t>4/23/24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0CE9E-F7B3-264C-879E-81823032D38D}" type="slidenum">
              <a:rPr lang="en-US" smtClean="0"/>
              <a:t>‹#›</a:t>
            </a:fld>
            <a:endParaRPr lang="en-US"/>
          </a:p>
        </p:txBody>
      </p:sp>
    </p:spTree>
    <p:extLst>
      <p:ext uri="{BB962C8B-B14F-4D97-AF65-F5344CB8AC3E}">
        <p14:creationId xmlns:p14="http://schemas.microsoft.com/office/powerpoint/2010/main" val="7037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70B946C2-94B0-4588-93AF-C744F25B5869}" type="slidenum">
              <a:rPr lang="en-GB" smtClean="0"/>
              <a:pPr/>
              <a:t>4</a:t>
            </a:fld>
            <a:endParaRPr lang="en-GB"/>
          </a:p>
        </p:txBody>
      </p:sp>
      <p:sp>
        <p:nvSpPr>
          <p:cNvPr id="29698" name="Rectangle 2"/>
          <p:cNvSpPr>
            <a:spLocks noGrp="1" noRot="1" noChangeAspect="1" noChangeArrowheads="1" noTextEdit="1"/>
          </p:cNvSpPr>
          <p:nvPr>
            <p:ph type="sldImg"/>
          </p:nvPr>
        </p:nvSpPr>
        <p:spPr>
          <a:xfrm>
            <a:off x="79375" y="741363"/>
            <a:ext cx="6586538" cy="3705225"/>
          </a:xfrm>
          <a:ln/>
        </p:spPr>
      </p:sp>
      <p:sp>
        <p:nvSpPr>
          <p:cNvPr id="29699" name="Rectangle 3"/>
          <p:cNvSpPr>
            <a:spLocks noGrp="1" noChangeArrowheads="1"/>
          </p:cNvSpPr>
          <p:nvPr>
            <p:ph type="body" idx="1"/>
          </p:nvPr>
        </p:nvSpPr>
        <p:spPr>
          <a:noFill/>
          <a:ln/>
        </p:spPr>
        <p:txBody>
          <a:bodyPr/>
          <a:lstStyle/>
          <a:p>
            <a:r>
              <a:rPr lang="en-US" b="0" baseline="0" dirty="0" err="1"/>
              <a:t>Recognise</a:t>
            </a:r>
            <a:r>
              <a:rPr lang="en-US" b="0" baseline="0" dirty="0"/>
              <a:t> will be using the FEANTSA definition which is useful for making international comparisons</a:t>
            </a:r>
          </a:p>
          <a:p>
            <a:r>
              <a:rPr lang="en-US" b="0" baseline="0" dirty="0"/>
              <a:t>Important to introduce the Scottish definition in order to understand the data and policy responses</a:t>
            </a:r>
            <a:endParaRPr lang="en-US" b="0" dirty="0"/>
          </a:p>
          <a:p>
            <a:endParaRPr lang="en-US" b="0" dirty="0"/>
          </a:p>
        </p:txBody>
      </p:sp>
    </p:spTree>
    <p:extLst>
      <p:ext uri="{BB962C8B-B14F-4D97-AF65-F5344CB8AC3E}">
        <p14:creationId xmlns:p14="http://schemas.microsoft.com/office/powerpoint/2010/main" val="302086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A57961-DC78-4B02-8A3F-075EBE3924D5}" type="slidenum">
              <a:rPr lang="en-GB" smtClean="0"/>
              <a:t>24</a:t>
            </a:fld>
            <a:endParaRPr lang="en-GB"/>
          </a:p>
        </p:txBody>
      </p:sp>
    </p:spTree>
    <p:extLst>
      <p:ext uri="{BB962C8B-B14F-4D97-AF65-F5344CB8AC3E}">
        <p14:creationId xmlns:p14="http://schemas.microsoft.com/office/powerpoint/2010/main" val="130938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A57961-DC78-4B02-8A3F-075EBE3924D5}" type="slidenum">
              <a:rPr lang="en-GB" smtClean="0"/>
              <a:t>8</a:t>
            </a:fld>
            <a:endParaRPr lang="en-GB"/>
          </a:p>
        </p:txBody>
      </p:sp>
    </p:spTree>
    <p:extLst>
      <p:ext uri="{BB962C8B-B14F-4D97-AF65-F5344CB8AC3E}">
        <p14:creationId xmlns:p14="http://schemas.microsoft.com/office/powerpoint/2010/main" val="159104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A57961-DC78-4B02-8A3F-075EBE3924D5}" type="slidenum">
              <a:rPr lang="en-GB" smtClean="0"/>
              <a:t>9</a:t>
            </a:fld>
            <a:endParaRPr lang="en-GB"/>
          </a:p>
        </p:txBody>
      </p:sp>
    </p:spTree>
    <p:extLst>
      <p:ext uri="{BB962C8B-B14F-4D97-AF65-F5344CB8AC3E}">
        <p14:creationId xmlns:p14="http://schemas.microsoft.com/office/powerpoint/2010/main" val="353004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8E7B43A-4909-5840-8D7E-35D7C201E86F}"/>
              </a:ext>
            </a:extLst>
          </p:cNvPr>
          <p:cNvSpPr>
            <a:spLocks noGrp="1" noRot="1" noChangeAspect="1" noTextEdit="1"/>
          </p:cNvSpPr>
          <p:nvPr>
            <p:ph type="sldImg"/>
          </p:nvPr>
        </p:nvSpPr>
        <p:spPr bwMode="auto">
          <a:xfrm>
            <a:off x="1009650" y="428625"/>
            <a:ext cx="4748213" cy="2671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EE400DD-90CF-324C-9FCF-7950B5C3C234}"/>
              </a:ext>
            </a:extLst>
          </p:cNvPr>
          <p:cNvSpPr>
            <a:spLocks noGrp="1"/>
          </p:cNvSpPr>
          <p:nvPr>
            <p:ph type="body" idx="1"/>
          </p:nvPr>
        </p:nvSpPr>
        <p:spPr bwMode="auto">
          <a:xfrm>
            <a:off x="679450" y="3321050"/>
            <a:ext cx="5438775" cy="536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6868" name="Slide Number Placeholder 3">
            <a:extLst>
              <a:ext uri="{FF2B5EF4-FFF2-40B4-BE49-F238E27FC236}">
                <a16:creationId xmlns:a16="http://schemas.microsoft.com/office/drawing/2014/main" id="{0A505539-0E17-874A-8434-382637EFA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F09909-BCEB-1C4E-9334-737720D719CB}" type="slidenum">
              <a:rPr lang="en-GB" altLang="en-US"/>
              <a:pPr/>
              <a:t>12</a:t>
            </a:fld>
            <a:endParaRPr lang="en-GB" altLang="en-US"/>
          </a:p>
        </p:txBody>
      </p:sp>
    </p:spTree>
    <p:extLst>
      <p:ext uri="{BB962C8B-B14F-4D97-AF65-F5344CB8AC3E}">
        <p14:creationId xmlns:p14="http://schemas.microsoft.com/office/powerpoint/2010/main" val="362658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8E7B43A-4909-5840-8D7E-35D7C201E86F}"/>
              </a:ext>
            </a:extLst>
          </p:cNvPr>
          <p:cNvSpPr>
            <a:spLocks noGrp="1" noRot="1" noChangeAspect="1" noTextEdit="1"/>
          </p:cNvSpPr>
          <p:nvPr>
            <p:ph type="sldImg"/>
          </p:nvPr>
        </p:nvSpPr>
        <p:spPr bwMode="auto">
          <a:xfrm>
            <a:off x="1009650" y="428625"/>
            <a:ext cx="4748213" cy="2671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EE400DD-90CF-324C-9FCF-7950B5C3C234}"/>
              </a:ext>
            </a:extLst>
          </p:cNvPr>
          <p:cNvSpPr>
            <a:spLocks noGrp="1"/>
          </p:cNvSpPr>
          <p:nvPr>
            <p:ph type="body" idx="1"/>
          </p:nvPr>
        </p:nvSpPr>
        <p:spPr bwMode="auto">
          <a:xfrm>
            <a:off x="679450" y="3321050"/>
            <a:ext cx="5438775" cy="536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6868" name="Slide Number Placeholder 3">
            <a:extLst>
              <a:ext uri="{FF2B5EF4-FFF2-40B4-BE49-F238E27FC236}">
                <a16:creationId xmlns:a16="http://schemas.microsoft.com/office/drawing/2014/main" id="{0A505539-0E17-874A-8434-382637EFA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F09909-BCEB-1C4E-9334-737720D719CB}" type="slidenum">
              <a:rPr lang="en-GB" altLang="en-US"/>
              <a:pPr/>
              <a:t>13</a:t>
            </a:fld>
            <a:endParaRPr lang="en-GB" altLang="en-US"/>
          </a:p>
        </p:txBody>
      </p:sp>
    </p:spTree>
    <p:extLst>
      <p:ext uri="{BB962C8B-B14F-4D97-AF65-F5344CB8AC3E}">
        <p14:creationId xmlns:p14="http://schemas.microsoft.com/office/powerpoint/2010/main" val="256734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8E7B43A-4909-5840-8D7E-35D7C201E86F}"/>
              </a:ext>
            </a:extLst>
          </p:cNvPr>
          <p:cNvSpPr>
            <a:spLocks noGrp="1" noRot="1" noChangeAspect="1" noTextEdit="1"/>
          </p:cNvSpPr>
          <p:nvPr>
            <p:ph type="sldImg"/>
          </p:nvPr>
        </p:nvSpPr>
        <p:spPr bwMode="auto">
          <a:xfrm>
            <a:off x="1009650" y="428625"/>
            <a:ext cx="4748213" cy="2671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EE400DD-90CF-324C-9FCF-7950B5C3C234}"/>
              </a:ext>
            </a:extLst>
          </p:cNvPr>
          <p:cNvSpPr>
            <a:spLocks noGrp="1"/>
          </p:cNvSpPr>
          <p:nvPr>
            <p:ph type="body" idx="1"/>
          </p:nvPr>
        </p:nvSpPr>
        <p:spPr bwMode="auto">
          <a:xfrm>
            <a:off x="679450" y="3321050"/>
            <a:ext cx="5438775" cy="536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6868" name="Slide Number Placeholder 3">
            <a:extLst>
              <a:ext uri="{FF2B5EF4-FFF2-40B4-BE49-F238E27FC236}">
                <a16:creationId xmlns:a16="http://schemas.microsoft.com/office/drawing/2014/main" id="{0A505539-0E17-874A-8434-382637EFA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F09909-BCEB-1C4E-9334-737720D719CB}" type="slidenum">
              <a:rPr lang="en-GB" altLang="en-US"/>
              <a:pPr/>
              <a:t>14</a:t>
            </a:fld>
            <a:endParaRPr lang="en-GB" altLang="en-US"/>
          </a:p>
        </p:txBody>
      </p:sp>
    </p:spTree>
    <p:extLst>
      <p:ext uri="{BB962C8B-B14F-4D97-AF65-F5344CB8AC3E}">
        <p14:creationId xmlns:p14="http://schemas.microsoft.com/office/powerpoint/2010/main" val="87727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8E7B43A-4909-5840-8D7E-35D7C201E86F}"/>
              </a:ext>
            </a:extLst>
          </p:cNvPr>
          <p:cNvSpPr>
            <a:spLocks noGrp="1" noRot="1" noChangeAspect="1" noTextEdit="1"/>
          </p:cNvSpPr>
          <p:nvPr>
            <p:ph type="sldImg"/>
          </p:nvPr>
        </p:nvSpPr>
        <p:spPr bwMode="auto">
          <a:xfrm>
            <a:off x="1009650" y="428625"/>
            <a:ext cx="4748213" cy="2671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EE400DD-90CF-324C-9FCF-7950B5C3C234}"/>
              </a:ext>
            </a:extLst>
          </p:cNvPr>
          <p:cNvSpPr>
            <a:spLocks noGrp="1"/>
          </p:cNvSpPr>
          <p:nvPr>
            <p:ph type="body" idx="1"/>
          </p:nvPr>
        </p:nvSpPr>
        <p:spPr bwMode="auto">
          <a:xfrm>
            <a:off x="679450" y="3321050"/>
            <a:ext cx="5438775" cy="536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6868" name="Slide Number Placeholder 3">
            <a:extLst>
              <a:ext uri="{FF2B5EF4-FFF2-40B4-BE49-F238E27FC236}">
                <a16:creationId xmlns:a16="http://schemas.microsoft.com/office/drawing/2014/main" id="{0A505539-0E17-874A-8434-382637EFA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F09909-BCEB-1C4E-9334-737720D719CB}" type="slidenum">
              <a:rPr lang="en-GB" altLang="en-US"/>
              <a:pPr/>
              <a:t>16</a:t>
            </a:fld>
            <a:endParaRPr lang="en-GB" altLang="en-US"/>
          </a:p>
        </p:txBody>
      </p:sp>
    </p:spTree>
    <p:extLst>
      <p:ext uri="{BB962C8B-B14F-4D97-AF65-F5344CB8AC3E}">
        <p14:creationId xmlns:p14="http://schemas.microsoft.com/office/powerpoint/2010/main" val="761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8E7B43A-4909-5840-8D7E-35D7C201E86F}"/>
              </a:ext>
            </a:extLst>
          </p:cNvPr>
          <p:cNvSpPr>
            <a:spLocks noGrp="1" noRot="1" noChangeAspect="1" noTextEdit="1"/>
          </p:cNvSpPr>
          <p:nvPr>
            <p:ph type="sldImg"/>
          </p:nvPr>
        </p:nvSpPr>
        <p:spPr bwMode="auto">
          <a:xfrm>
            <a:off x="1009650" y="428625"/>
            <a:ext cx="4748213" cy="2671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EE400DD-90CF-324C-9FCF-7950B5C3C234}"/>
              </a:ext>
            </a:extLst>
          </p:cNvPr>
          <p:cNvSpPr>
            <a:spLocks noGrp="1"/>
          </p:cNvSpPr>
          <p:nvPr>
            <p:ph type="body" idx="1"/>
          </p:nvPr>
        </p:nvSpPr>
        <p:spPr bwMode="auto">
          <a:xfrm>
            <a:off x="679450" y="3321050"/>
            <a:ext cx="5438775" cy="536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6868" name="Slide Number Placeholder 3">
            <a:extLst>
              <a:ext uri="{FF2B5EF4-FFF2-40B4-BE49-F238E27FC236}">
                <a16:creationId xmlns:a16="http://schemas.microsoft.com/office/drawing/2014/main" id="{0A505539-0E17-874A-8434-382637EFA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F09909-BCEB-1C4E-9334-737720D719CB}" type="slidenum">
              <a:rPr lang="en-GB" altLang="en-US"/>
              <a:pPr/>
              <a:t>17</a:t>
            </a:fld>
            <a:endParaRPr lang="en-GB" altLang="en-US"/>
          </a:p>
        </p:txBody>
      </p:sp>
    </p:spTree>
    <p:extLst>
      <p:ext uri="{BB962C8B-B14F-4D97-AF65-F5344CB8AC3E}">
        <p14:creationId xmlns:p14="http://schemas.microsoft.com/office/powerpoint/2010/main" val="23986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8E7B43A-4909-5840-8D7E-35D7C201E86F}"/>
              </a:ext>
            </a:extLst>
          </p:cNvPr>
          <p:cNvSpPr>
            <a:spLocks noGrp="1" noRot="1" noChangeAspect="1" noTextEdit="1"/>
          </p:cNvSpPr>
          <p:nvPr>
            <p:ph type="sldImg"/>
          </p:nvPr>
        </p:nvSpPr>
        <p:spPr bwMode="auto">
          <a:xfrm>
            <a:off x="1009650" y="428625"/>
            <a:ext cx="4748213" cy="2671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EE400DD-90CF-324C-9FCF-7950B5C3C234}"/>
              </a:ext>
            </a:extLst>
          </p:cNvPr>
          <p:cNvSpPr>
            <a:spLocks noGrp="1"/>
          </p:cNvSpPr>
          <p:nvPr>
            <p:ph type="body" idx="1"/>
          </p:nvPr>
        </p:nvSpPr>
        <p:spPr bwMode="auto">
          <a:xfrm>
            <a:off x="679450" y="3321050"/>
            <a:ext cx="5438775" cy="536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6868" name="Slide Number Placeholder 3">
            <a:extLst>
              <a:ext uri="{FF2B5EF4-FFF2-40B4-BE49-F238E27FC236}">
                <a16:creationId xmlns:a16="http://schemas.microsoft.com/office/drawing/2014/main" id="{0A505539-0E17-874A-8434-382637EFA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F09909-BCEB-1C4E-9334-737720D719CB}" type="slidenum">
              <a:rPr lang="en-GB" altLang="en-US"/>
              <a:pPr/>
              <a:t>18</a:t>
            </a:fld>
            <a:endParaRPr lang="en-GB" altLang="en-US"/>
          </a:p>
        </p:txBody>
      </p:sp>
    </p:spTree>
    <p:extLst>
      <p:ext uri="{BB962C8B-B14F-4D97-AF65-F5344CB8AC3E}">
        <p14:creationId xmlns:p14="http://schemas.microsoft.com/office/powerpoint/2010/main" val="253790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F420-9A31-D44A-AD4A-CED31E4BDB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85B172-9899-B44F-8902-D9C33251F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5722E7-4D39-0844-B6CC-10318529DF33}"/>
              </a:ext>
            </a:extLst>
          </p:cNvPr>
          <p:cNvSpPr>
            <a:spLocks noGrp="1"/>
          </p:cNvSpPr>
          <p:nvPr>
            <p:ph type="dt" sz="half" idx="10"/>
          </p:nvPr>
        </p:nvSpPr>
        <p:spPr/>
        <p:txBody>
          <a:bodyPr/>
          <a:lstStyle/>
          <a:p>
            <a:fld id="{D3ED7162-9CC7-F64B-9BA2-016B8E50EA7C}" type="datetimeFigureOut">
              <a:rPr lang="en-US" smtClean="0"/>
              <a:t>4/23/24</a:t>
            </a:fld>
            <a:endParaRPr lang="en-US"/>
          </a:p>
        </p:txBody>
      </p:sp>
      <p:sp>
        <p:nvSpPr>
          <p:cNvPr id="5" name="Footer Placeholder 4">
            <a:extLst>
              <a:ext uri="{FF2B5EF4-FFF2-40B4-BE49-F238E27FC236}">
                <a16:creationId xmlns:a16="http://schemas.microsoft.com/office/drawing/2014/main" id="{18D24E38-3DAB-194E-AEDF-A70ACD416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366DE-3922-EF42-9F98-363783C76970}"/>
              </a:ext>
            </a:extLst>
          </p:cNvPr>
          <p:cNvSpPr>
            <a:spLocks noGrp="1"/>
          </p:cNvSpPr>
          <p:nvPr>
            <p:ph type="sldNum" sz="quarter" idx="12"/>
          </p:nvPr>
        </p:nvSpPr>
        <p:spPr/>
        <p:txBody>
          <a:bodyPr/>
          <a:lstStyle/>
          <a:p>
            <a:fld id="{43CAA8C3-19F1-E74C-A169-538818102300}" type="slidenum">
              <a:rPr lang="en-US" smtClean="0"/>
              <a:t>‹#›</a:t>
            </a:fld>
            <a:endParaRPr lang="en-US"/>
          </a:p>
        </p:txBody>
      </p:sp>
    </p:spTree>
    <p:extLst>
      <p:ext uri="{BB962C8B-B14F-4D97-AF65-F5344CB8AC3E}">
        <p14:creationId xmlns:p14="http://schemas.microsoft.com/office/powerpoint/2010/main" val="237443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41AD-4FF3-E444-BA34-81A03C6F2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5C9938-72EC-834A-8E8F-87C6AA16C1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36E27-974D-CF48-B7A0-32AF5A324BA2}"/>
              </a:ext>
            </a:extLst>
          </p:cNvPr>
          <p:cNvSpPr>
            <a:spLocks noGrp="1"/>
          </p:cNvSpPr>
          <p:nvPr>
            <p:ph type="dt" sz="half" idx="10"/>
          </p:nvPr>
        </p:nvSpPr>
        <p:spPr/>
        <p:txBody>
          <a:bodyPr/>
          <a:lstStyle/>
          <a:p>
            <a:fld id="{D3ED7162-9CC7-F64B-9BA2-016B8E50EA7C}" type="datetimeFigureOut">
              <a:rPr lang="en-US" smtClean="0"/>
              <a:t>4/23/24</a:t>
            </a:fld>
            <a:endParaRPr lang="en-US"/>
          </a:p>
        </p:txBody>
      </p:sp>
      <p:sp>
        <p:nvSpPr>
          <p:cNvPr id="5" name="Footer Placeholder 4">
            <a:extLst>
              <a:ext uri="{FF2B5EF4-FFF2-40B4-BE49-F238E27FC236}">
                <a16:creationId xmlns:a16="http://schemas.microsoft.com/office/drawing/2014/main" id="{8B33F355-F37F-F94F-B03D-7A91C630E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44F0E-F5F9-5B42-AC61-4CDE2C2E833B}"/>
              </a:ext>
            </a:extLst>
          </p:cNvPr>
          <p:cNvSpPr>
            <a:spLocks noGrp="1"/>
          </p:cNvSpPr>
          <p:nvPr>
            <p:ph type="sldNum" sz="quarter" idx="12"/>
          </p:nvPr>
        </p:nvSpPr>
        <p:spPr/>
        <p:txBody>
          <a:bodyPr/>
          <a:lstStyle/>
          <a:p>
            <a:fld id="{43CAA8C3-19F1-E74C-A169-538818102300}" type="slidenum">
              <a:rPr lang="en-US" smtClean="0"/>
              <a:t>‹#›</a:t>
            </a:fld>
            <a:endParaRPr lang="en-US"/>
          </a:p>
        </p:txBody>
      </p:sp>
    </p:spTree>
    <p:extLst>
      <p:ext uri="{BB962C8B-B14F-4D97-AF65-F5344CB8AC3E}">
        <p14:creationId xmlns:p14="http://schemas.microsoft.com/office/powerpoint/2010/main" val="143788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850E7-4E55-F542-AE24-2BA83EAC83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8780BA-EC13-F548-B2EA-346D8F9D44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108AC-28E9-EA4E-8FBE-5EAEFD8ADC8A}"/>
              </a:ext>
            </a:extLst>
          </p:cNvPr>
          <p:cNvSpPr>
            <a:spLocks noGrp="1"/>
          </p:cNvSpPr>
          <p:nvPr>
            <p:ph type="dt" sz="half" idx="10"/>
          </p:nvPr>
        </p:nvSpPr>
        <p:spPr/>
        <p:txBody>
          <a:bodyPr/>
          <a:lstStyle/>
          <a:p>
            <a:fld id="{D3ED7162-9CC7-F64B-9BA2-016B8E50EA7C}" type="datetimeFigureOut">
              <a:rPr lang="en-US" smtClean="0"/>
              <a:t>4/23/24</a:t>
            </a:fld>
            <a:endParaRPr lang="en-US"/>
          </a:p>
        </p:txBody>
      </p:sp>
      <p:sp>
        <p:nvSpPr>
          <p:cNvPr id="5" name="Footer Placeholder 4">
            <a:extLst>
              <a:ext uri="{FF2B5EF4-FFF2-40B4-BE49-F238E27FC236}">
                <a16:creationId xmlns:a16="http://schemas.microsoft.com/office/drawing/2014/main" id="{5FD2D752-3513-6D43-93EB-E0C9C5FEA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6F0FD-B106-974F-98BD-EF59122AFF82}"/>
              </a:ext>
            </a:extLst>
          </p:cNvPr>
          <p:cNvSpPr>
            <a:spLocks noGrp="1"/>
          </p:cNvSpPr>
          <p:nvPr>
            <p:ph type="sldNum" sz="quarter" idx="12"/>
          </p:nvPr>
        </p:nvSpPr>
        <p:spPr/>
        <p:txBody>
          <a:bodyPr/>
          <a:lstStyle/>
          <a:p>
            <a:fld id="{43CAA8C3-19F1-E74C-A169-538818102300}" type="slidenum">
              <a:rPr lang="en-US" smtClean="0"/>
              <a:t>‹#›</a:t>
            </a:fld>
            <a:endParaRPr lang="en-US"/>
          </a:p>
        </p:txBody>
      </p:sp>
    </p:spTree>
    <p:extLst>
      <p:ext uri="{BB962C8B-B14F-4D97-AF65-F5344CB8AC3E}">
        <p14:creationId xmlns:p14="http://schemas.microsoft.com/office/powerpoint/2010/main" val="114760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EAD0-35FD-0B43-82B4-B9849D4C4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FFA3B-5F07-414C-B4B9-283465272C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299E4-CB7F-474D-9C10-56F81E77AB74}"/>
              </a:ext>
            </a:extLst>
          </p:cNvPr>
          <p:cNvSpPr>
            <a:spLocks noGrp="1"/>
          </p:cNvSpPr>
          <p:nvPr>
            <p:ph type="dt" sz="half" idx="10"/>
          </p:nvPr>
        </p:nvSpPr>
        <p:spPr/>
        <p:txBody>
          <a:bodyPr/>
          <a:lstStyle/>
          <a:p>
            <a:fld id="{D3ED7162-9CC7-F64B-9BA2-016B8E50EA7C}" type="datetimeFigureOut">
              <a:rPr lang="en-US" smtClean="0"/>
              <a:t>4/23/24</a:t>
            </a:fld>
            <a:endParaRPr lang="en-US"/>
          </a:p>
        </p:txBody>
      </p:sp>
      <p:sp>
        <p:nvSpPr>
          <p:cNvPr id="5" name="Footer Placeholder 4">
            <a:extLst>
              <a:ext uri="{FF2B5EF4-FFF2-40B4-BE49-F238E27FC236}">
                <a16:creationId xmlns:a16="http://schemas.microsoft.com/office/drawing/2014/main" id="{F25B8D28-CA35-ED41-88CD-7076D801E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DCAA8-08BA-6048-8B52-C50561E33D1E}"/>
              </a:ext>
            </a:extLst>
          </p:cNvPr>
          <p:cNvSpPr>
            <a:spLocks noGrp="1"/>
          </p:cNvSpPr>
          <p:nvPr>
            <p:ph type="sldNum" sz="quarter" idx="12"/>
          </p:nvPr>
        </p:nvSpPr>
        <p:spPr/>
        <p:txBody>
          <a:bodyPr/>
          <a:lstStyle/>
          <a:p>
            <a:fld id="{43CAA8C3-19F1-E74C-A169-538818102300}" type="slidenum">
              <a:rPr lang="en-US" smtClean="0"/>
              <a:t>‹#›</a:t>
            </a:fld>
            <a:endParaRPr lang="en-US"/>
          </a:p>
        </p:txBody>
      </p:sp>
    </p:spTree>
    <p:extLst>
      <p:ext uri="{BB962C8B-B14F-4D97-AF65-F5344CB8AC3E}">
        <p14:creationId xmlns:p14="http://schemas.microsoft.com/office/powerpoint/2010/main" val="47917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689E-4D48-1A44-A3C0-D8E89E2AC9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FDBDF-CBA6-1244-98A2-FBBD89DDF0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F5DF7D-2E32-C24B-9668-92C0A8D82C9D}"/>
              </a:ext>
            </a:extLst>
          </p:cNvPr>
          <p:cNvSpPr>
            <a:spLocks noGrp="1"/>
          </p:cNvSpPr>
          <p:nvPr>
            <p:ph type="dt" sz="half" idx="10"/>
          </p:nvPr>
        </p:nvSpPr>
        <p:spPr/>
        <p:txBody>
          <a:bodyPr/>
          <a:lstStyle/>
          <a:p>
            <a:fld id="{D3ED7162-9CC7-F64B-9BA2-016B8E50EA7C}" type="datetimeFigureOut">
              <a:rPr lang="en-US" smtClean="0"/>
              <a:t>4/23/24</a:t>
            </a:fld>
            <a:endParaRPr lang="en-US"/>
          </a:p>
        </p:txBody>
      </p:sp>
      <p:sp>
        <p:nvSpPr>
          <p:cNvPr id="5" name="Footer Placeholder 4">
            <a:extLst>
              <a:ext uri="{FF2B5EF4-FFF2-40B4-BE49-F238E27FC236}">
                <a16:creationId xmlns:a16="http://schemas.microsoft.com/office/drawing/2014/main" id="{BF5E50C7-4A89-1142-9B8E-4CFCE4226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4E203-7297-9A40-BC85-FBACA67CC357}"/>
              </a:ext>
            </a:extLst>
          </p:cNvPr>
          <p:cNvSpPr>
            <a:spLocks noGrp="1"/>
          </p:cNvSpPr>
          <p:nvPr>
            <p:ph type="sldNum" sz="quarter" idx="12"/>
          </p:nvPr>
        </p:nvSpPr>
        <p:spPr/>
        <p:txBody>
          <a:bodyPr/>
          <a:lstStyle/>
          <a:p>
            <a:fld id="{43CAA8C3-19F1-E74C-A169-538818102300}" type="slidenum">
              <a:rPr lang="en-US" smtClean="0"/>
              <a:t>‹#›</a:t>
            </a:fld>
            <a:endParaRPr lang="en-US"/>
          </a:p>
        </p:txBody>
      </p:sp>
    </p:spTree>
    <p:extLst>
      <p:ext uri="{BB962C8B-B14F-4D97-AF65-F5344CB8AC3E}">
        <p14:creationId xmlns:p14="http://schemas.microsoft.com/office/powerpoint/2010/main" val="303205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F16B-FC7D-4E4A-992F-69F969796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761F67-ED4A-BC46-9F6A-6588EB31EE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95B9FE-33F6-8644-95B2-AB81CC454A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59B206-3373-644B-A790-A69EB6B5753F}"/>
              </a:ext>
            </a:extLst>
          </p:cNvPr>
          <p:cNvSpPr>
            <a:spLocks noGrp="1"/>
          </p:cNvSpPr>
          <p:nvPr>
            <p:ph type="dt" sz="half" idx="10"/>
          </p:nvPr>
        </p:nvSpPr>
        <p:spPr/>
        <p:txBody>
          <a:bodyPr/>
          <a:lstStyle/>
          <a:p>
            <a:fld id="{D3ED7162-9CC7-F64B-9BA2-016B8E50EA7C}" type="datetimeFigureOut">
              <a:rPr lang="en-US" smtClean="0"/>
              <a:t>4/23/24</a:t>
            </a:fld>
            <a:endParaRPr lang="en-US"/>
          </a:p>
        </p:txBody>
      </p:sp>
      <p:sp>
        <p:nvSpPr>
          <p:cNvPr id="6" name="Footer Placeholder 5">
            <a:extLst>
              <a:ext uri="{FF2B5EF4-FFF2-40B4-BE49-F238E27FC236}">
                <a16:creationId xmlns:a16="http://schemas.microsoft.com/office/drawing/2014/main" id="{9F66A905-CCEE-9141-953E-AF41341523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87582-314A-A046-91E7-5D423A0241DA}"/>
              </a:ext>
            </a:extLst>
          </p:cNvPr>
          <p:cNvSpPr>
            <a:spLocks noGrp="1"/>
          </p:cNvSpPr>
          <p:nvPr>
            <p:ph type="sldNum" sz="quarter" idx="12"/>
          </p:nvPr>
        </p:nvSpPr>
        <p:spPr/>
        <p:txBody>
          <a:bodyPr/>
          <a:lstStyle/>
          <a:p>
            <a:fld id="{43CAA8C3-19F1-E74C-A169-538818102300}" type="slidenum">
              <a:rPr lang="en-US" smtClean="0"/>
              <a:t>‹#›</a:t>
            </a:fld>
            <a:endParaRPr lang="en-US"/>
          </a:p>
        </p:txBody>
      </p:sp>
    </p:spTree>
    <p:extLst>
      <p:ext uri="{BB962C8B-B14F-4D97-AF65-F5344CB8AC3E}">
        <p14:creationId xmlns:p14="http://schemas.microsoft.com/office/powerpoint/2010/main" val="263348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ECFA-2AEB-6C41-ADF2-C7E27D3CC4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E5154B-A54D-6C43-B033-C32E03A49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2EAB83-9C49-4B4B-AE3A-71F25EE3D8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7914B9-53B0-7D47-9616-CF2297046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E3D4E0-A89C-AE47-B48F-B9F533DC7B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6E86DB-5E44-9548-8713-ED7F77CF2D57}"/>
              </a:ext>
            </a:extLst>
          </p:cNvPr>
          <p:cNvSpPr>
            <a:spLocks noGrp="1"/>
          </p:cNvSpPr>
          <p:nvPr>
            <p:ph type="dt" sz="half" idx="10"/>
          </p:nvPr>
        </p:nvSpPr>
        <p:spPr/>
        <p:txBody>
          <a:bodyPr/>
          <a:lstStyle/>
          <a:p>
            <a:fld id="{D3ED7162-9CC7-F64B-9BA2-016B8E50EA7C}" type="datetimeFigureOut">
              <a:rPr lang="en-US" smtClean="0"/>
              <a:t>4/23/24</a:t>
            </a:fld>
            <a:endParaRPr lang="en-US"/>
          </a:p>
        </p:txBody>
      </p:sp>
      <p:sp>
        <p:nvSpPr>
          <p:cNvPr id="8" name="Footer Placeholder 7">
            <a:extLst>
              <a:ext uri="{FF2B5EF4-FFF2-40B4-BE49-F238E27FC236}">
                <a16:creationId xmlns:a16="http://schemas.microsoft.com/office/drawing/2014/main" id="{6062531E-4E1A-564D-A1E7-C0899DD62F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EBE58E-F377-7C4E-96D9-10C7E330B16C}"/>
              </a:ext>
            </a:extLst>
          </p:cNvPr>
          <p:cNvSpPr>
            <a:spLocks noGrp="1"/>
          </p:cNvSpPr>
          <p:nvPr>
            <p:ph type="sldNum" sz="quarter" idx="12"/>
          </p:nvPr>
        </p:nvSpPr>
        <p:spPr/>
        <p:txBody>
          <a:bodyPr/>
          <a:lstStyle/>
          <a:p>
            <a:fld id="{43CAA8C3-19F1-E74C-A169-538818102300}" type="slidenum">
              <a:rPr lang="en-US" smtClean="0"/>
              <a:t>‹#›</a:t>
            </a:fld>
            <a:endParaRPr lang="en-US"/>
          </a:p>
        </p:txBody>
      </p:sp>
    </p:spTree>
    <p:extLst>
      <p:ext uri="{BB962C8B-B14F-4D97-AF65-F5344CB8AC3E}">
        <p14:creationId xmlns:p14="http://schemas.microsoft.com/office/powerpoint/2010/main" val="144200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3165-E8DC-9845-A230-6EC36A01A6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D43B24-E417-0443-A8EE-208CFD31D2AC}"/>
              </a:ext>
            </a:extLst>
          </p:cNvPr>
          <p:cNvSpPr>
            <a:spLocks noGrp="1"/>
          </p:cNvSpPr>
          <p:nvPr>
            <p:ph type="dt" sz="half" idx="10"/>
          </p:nvPr>
        </p:nvSpPr>
        <p:spPr/>
        <p:txBody>
          <a:bodyPr/>
          <a:lstStyle/>
          <a:p>
            <a:fld id="{D3ED7162-9CC7-F64B-9BA2-016B8E50EA7C}" type="datetimeFigureOut">
              <a:rPr lang="en-US" smtClean="0"/>
              <a:t>4/23/24</a:t>
            </a:fld>
            <a:endParaRPr lang="en-US"/>
          </a:p>
        </p:txBody>
      </p:sp>
      <p:sp>
        <p:nvSpPr>
          <p:cNvPr id="4" name="Footer Placeholder 3">
            <a:extLst>
              <a:ext uri="{FF2B5EF4-FFF2-40B4-BE49-F238E27FC236}">
                <a16:creationId xmlns:a16="http://schemas.microsoft.com/office/drawing/2014/main" id="{79F0E07E-4F52-E64C-A89B-3B70B3CDB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42BC1A-D940-BF4F-89EF-26FBDD026559}"/>
              </a:ext>
            </a:extLst>
          </p:cNvPr>
          <p:cNvSpPr>
            <a:spLocks noGrp="1"/>
          </p:cNvSpPr>
          <p:nvPr>
            <p:ph type="sldNum" sz="quarter" idx="12"/>
          </p:nvPr>
        </p:nvSpPr>
        <p:spPr/>
        <p:txBody>
          <a:bodyPr/>
          <a:lstStyle/>
          <a:p>
            <a:fld id="{43CAA8C3-19F1-E74C-A169-538818102300}" type="slidenum">
              <a:rPr lang="en-US" smtClean="0"/>
              <a:t>‹#›</a:t>
            </a:fld>
            <a:endParaRPr lang="en-US"/>
          </a:p>
        </p:txBody>
      </p:sp>
    </p:spTree>
    <p:extLst>
      <p:ext uri="{BB962C8B-B14F-4D97-AF65-F5344CB8AC3E}">
        <p14:creationId xmlns:p14="http://schemas.microsoft.com/office/powerpoint/2010/main" val="49112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38225-98A4-344A-90B5-FF0A2660C8D0}"/>
              </a:ext>
            </a:extLst>
          </p:cNvPr>
          <p:cNvSpPr>
            <a:spLocks noGrp="1"/>
          </p:cNvSpPr>
          <p:nvPr>
            <p:ph type="dt" sz="half" idx="10"/>
          </p:nvPr>
        </p:nvSpPr>
        <p:spPr/>
        <p:txBody>
          <a:bodyPr/>
          <a:lstStyle/>
          <a:p>
            <a:fld id="{D3ED7162-9CC7-F64B-9BA2-016B8E50EA7C}" type="datetimeFigureOut">
              <a:rPr lang="en-US" smtClean="0"/>
              <a:t>4/23/24</a:t>
            </a:fld>
            <a:endParaRPr lang="en-US"/>
          </a:p>
        </p:txBody>
      </p:sp>
      <p:sp>
        <p:nvSpPr>
          <p:cNvPr id="3" name="Footer Placeholder 2">
            <a:extLst>
              <a:ext uri="{FF2B5EF4-FFF2-40B4-BE49-F238E27FC236}">
                <a16:creationId xmlns:a16="http://schemas.microsoft.com/office/drawing/2014/main" id="{E2B84D6B-8995-504A-8E00-A84FE3B76A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EE170E-76EA-CA44-A21A-CC21475FC243}"/>
              </a:ext>
            </a:extLst>
          </p:cNvPr>
          <p:cNvSpPr>
            <a:spLocks noGrp="1"/>
          </p:cNvSpPr>
          <p:nvPr>
            <p:ph type="sldNum" sz="quarter" idx="12"/>
          </p:nvPr>
        </p:nvSpPr>
        <p:spPr/>
        <p:txBody>
          <a:bodyPr/>
          <a:lstStyle/>
          <a:p>
            <a:fld id="{43CAA8C3-19F1-E74C-A169-538818102300}" type="slidenum">
              <a:rPr lang="en-US" smtClean="0"/>
              <a:t>‹#›</a:t>
            </a:fld>
            <a:endParaRPr lang="en-US"/>
          </a:p>
        </p:txBody>
      </p:sp>
    </p:spTree>
    <p:extLst>
      <p:ext uri="{BB962C8B-B14F-4D97-AF65-F5344CB8AC3E}">
        <p14:creationId xmlns:p14="http://schemas.microsoft.com/office/powerpoint/2010/main" val="186729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8BE0-2591-864E-82EC-F918343499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B9F6D4-A2A9-5F46-976A-8107F9E6F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DE387A-EC49-FC48-A9E7-A522CAB58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026A84-FAFC-F349-BD4D-A9D15ED6C665}"/>
              </a:ext>
            </a:extLst>
          </p:cNvPr>
          <p:cNvSpPr>
            <a:spLocks noGrp="1"/>
          </p:cNvSpPr>
          <p:nvPr>
            <p:ph type="dt" sz="half" idx="10"/>
          </p:nvPr>
        </p:nvSpPr>
        <p:spPr/>
        <p:txBody>
          <a:bodyPr/>
          <a:lstStyle/>
          <a:p>
            <a:fld id="{D3ED7162-9CC7-F64B-9BA2-016B8E50EA7C}" type="datetimeFigureOut">
              <a:rPr lang="en-US" smtClean="0"/>
              <a:t>4/23/24</a:t>
            </a:fld>
            <a:endParaRPr lang="en-US"/>
          </a:p>
        </p:txBody>
      </p:sp>
      <p:sp>
        <p:nvSpPr>
          <p:cNvPr id="6" name="Footer Placeholder 5">
            <a:extLst>
              <a:ext uri="{FF2B5EF4-FFF2-40B4-BE49-F238E27FC236}">
                <a16:creationId xmlns:a16="http://schemas.microsoft.com/office/drawing/2014/main" id="{59D2926F-ABEA-784F-A61F-7FCF6D9EB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1A017-15AD-894E-93C5-2DD3A7FB5C50}"/>
              </a:ext>
            </a:extLst>
          </p:cNvPr>
          <p:cNvSpPr>
            <a:spLocks noGrp="1"/>
          </p:cNvSpPr>
          <p:nvPr>
            <p:ph type="sldNum" sz="quarter" idx="12"/>
          </p:nvPr>
        </p:nvSpPr>
        <p:spPr/>
        <p:txBody>
          <a:bodyPr/>
          <a:lstStyle/>
          <a:p>
            <a:fld id="{43CAA8C3-19F1-E74C-A169-538818102300}" type="slidenum">
              <a:rPr lang="en-US" smtClean="0"/>
              <a:t>‹#›</a:t>
            </a:fld>
            <a:endParaRPr lang="en-US"/>
          </a:p>
        </p:txBody>
      </p:sp>
    </p:spTree>
    <p:extLst>
      <p:ext uri="{BB962C8B-B14F-4D97-AF65-F5344CB8AC3E}">
        <p14:creationId xmlns:p14="http://schemas.microsoft.com/office/powerpoint/2010/main" val="148269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45BF-9798-D549-9A25-C12A440B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EE54CC-6F70-F643-814A-031C010119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3ACA71-55FC-1944-9CA9-743039769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C405D2-12F1-9C48-81F0-11D8C3E3AB07}"/>
              </a:ext>
            </a:extLst>
          </p:cNvPr>
          <p:cNvSpPr>
            <a:spLocks noGrp="1"/>
          </p:cNvSpPr>
          <p:nvPr>
            <p:ph type="dt" sz="half" idx="10"/>
          </p:nvPr>
        </p:nvSpPr>
        <p:spPr/>
        <p:txBody>
          <a:bodyPr/>
          <a:lstStyle/>
          <a:p>
            <a:fld id="{D3ED7162-9CC7-F64B-9BA2-016B8E50EA7C}" type="datetimeFigureOut">
              <a:rPr lang="en-US" smtClean="0"/>
              <a:t>4/23/24</a:t>
            </a:fld>
            <a:endParaRPr lang="en-US"/>
          </a:p>
        </p:txBody>
      </p:sp>
      <p:sp>
        <p:nvSpPr>
          <p:cNvPr id="6" name="Footer Placeholder 5">
            <a:extLst>
              <a:ext uri="{FF2B5EF4-FFF2-40B4-BE49-F238E27FC236}">
                <a16:creationId xmlns:a16="http://schemas.microsoft.com/office/drawing/2014/main" id="{8BB0A48F-43BA-4E4E-8797-72C9B5935A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63F9A-3102-5446-B5D5-405316E0A66A}"/>
              </a:ext>
            </a:extLst>
          </p:cNvPr>
          <p:cNvSpPr>
            <a:spLocks noGrp="1"/>
          </p:cNvSpPr>
          <p:nvPr>
            <p:ph type="sldNum" sz="quarter" idx="12"/>
          </p:nvPr>
        </p:nvSpPr>
        <p:spPr/>
        <p:txBody>
          <a:bodyPr/>
          <a:lstStyle/>
          <a:p>
            <a:fld id="{43CAA8C3-19F1-E74C-A169-538818102300}" type="slidenum">
              <a:rPr lang="en-US" smtClean="0"/>
              <a:t>‹#›</a:t>
            </a:fld>
            <a:endParaRPr lang="en-US"/>
          </a:p>
        </p:txBody>
      </p:sp>
    </p:spTree>
    <p:extLst>
      <p:ext uri="{BB962C8B-B14F-4D97-AF65-F5344CB8AC3E}">
        <p14:creationId xmlns:p14="http://schemas.microsoft.com/office/powerpoint/2010/main" val="319837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13B15A-0945-7842-95F8-87F5E6AA0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0F858F-B327-2C4E-AE12-9F9B1AC9D8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C10AD-E729-EE4F-BB6F-A1E13D14A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D7162-9CC7-F64B-9BA2-016B8E50EA7C}" type="datetimeFigureOut">
              <a:rPr lang="en-US" smtClean="0"/>
              <a:t>4/23/24</a:t>
            </a:fld>
            <a:endParaRPr lang="en-US"/>
          </a:p>
        </p:txBody>
      </p:sp>
      <p:sp>
        <p:nvSpPr>
          <p:cNvPr id="5" name="Footer Placeholder 4">
            <a:extLst>
              <a:ext uri="{FF2B5EF4-FFF2-40B4-BE49-F238E27FC236}">
                <a16:creationId xmlns:a16="http://schemas.microsoft.com/office/drawing/2014/main" id="{74F274B1-DA64-1140-99B2-F11D4D9CB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FFBA2E-45E6-924F-8BD8-6E73E082E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AA8C3-19F1-E74C-A169-538818102300}" type="slidenum">
              <a:rPr lang="en-US" smtClean="0"/>
              <a:t>‹#›</a:t>
            </a:fld>
            <a:endParaRPr lang="en-US"/>
          </a:p>
        </p:txBody>
      </p:sp>
    </p:spTree>
    <p:extLst>
      <p:ext uri="{BB962C8B-B14F-4D97-AF65-F5344CB8AC3E}">
        <p14:creationId xmlns:p14="http://schemas.microsoft.com/office/powerpoint/2010/main" val="3983396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eants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06A663-63F2-1C4D-865A-271FEAD29EE2}"/>
              </a:ext>
            </a:extLst>
          </p:cNvPr>
          <p:cNvPicPr>
            <a:picLocks noChangeAspect="1"/>
          </p:cNvPicPr>
          <p:nvPr/>
        </p:nvPicPr>
        <p:blipFill>
          <a:blip r:embed="rId2"/>
          <a:stretch>
            <a:fillRect/>
          </a:stretch>
        </p:blipFill>
        <p:spPr>
          <a:xfrm>
            <a:off x="3171124" y="645459"/>
            <a:ext cx="5973575" cy="3820599"/>
          </a:xfrm>
          <a:prstGeom prst="rect">
            <a:avLst/>
          </a:prstGeom>
        </p:spPr>
      </p:pic>
      <p:sp>
        <p:nvSpPr>
          <p:cNvPr id="5" name="TextBox 4">
            <a:extLst>
              <a:ext uri="{FF2B5EF4-FFF2-40B4-BE49-F238E27FC236}">
                <a16:creationId xmlns:a16="http://schemas.microsoft.com/office/drawing/2014/main" id="{E1BAB458-92F5-0B43-9BFA-725CF92CB67C}"/>
              </a:ext>
            </a:extLst>
          </p:cNvPr>
          <p:cNvSpPr txBox="1"/>
          <p:nvPr/>
        </p:nvSpPr>
        <p:spPr>
          <a:xfrm>
            <a:off x="1538566" y="4642881"/>
            <a:ext cx="9238690" cy="1200329"/>
          </a:xfrm>
          <a:prstGeom prst="rect">
            <a:avLst/>
          </a:prstGeom>
          <a:noFill/>
        </p:spPr>
        <p:txBody>
          <a:bodyPr wrap="square" rtlCol="0">
            <a:spAutoFit/>
          </a:bodyPr>
          <a:lstStyle/>
          <a:p>
            <a:pPr algn="ctr"/>
            <a:r>
              <a:rPr lang="en-US" sz="3600" b="1" dirty="0"/>
              <a:t>Homelessness and Mental Health</a:t>
            </a:r>
          </a:p>
          <a:p>
            <a:pPr algn="ctr"/>
            <a:r>
              <a:rPr lang="en-US" sz="3600" dirty="0" err="1"/>
              <a:t>Dr</a:t>
            </a:r>
            <a:r>
              <a:rPr lang="en-US" sz="3600" dirty="0"/>
              <a:t> </a:t>
            </a:r>
            <a:r>
              <a:rPr lang="en-US" sz="3600"/>
              <a:t>Steph Grohmann</a:t>
            </a:r>
            <a:endParaRPr lang="en-US" sz="3600" dirty="0"/>
          </a:p>
        </p:txBody>
      </p:sp>
    </p:spTree>
    <p:extLst>
      <p:ext uri="{BB962C8B-B14F-4D97-AF65-F5344CB8AC3E}">
        <p14:creationId xmlns:p14="http://schemas.microsoft.com/office/powerpoint/2010/main" val="3443604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a:xfrm>
            <a:off x="838200" y="262872"/>
            <a:ext cx="10515600" cy="1325563"/>
          </a:xfrm>
        </p:spPr>
        <p:txBody>
          <a:bodyPr>
            <a:normAutofit/>
          </a:bodyPr>
          <a:lstStyle/>
          <a:p>
            <a:r>
              <a:rPr lang="en-US" sz="3200" b="1" dirty="0">
                <a:latin typeface="+mn-lt"/>
              </a:rPr>
              <a:t>Two-way relationship</a:t>
            </a:r>
          </a:p>
        </p:txBody>
      </p:sp>
      <p:sp>
        <p:nvSpPr>
          <p:cNvPr id="6" name="Curved Right Arrow 5">
            <a:extLst>
              <a:ext uri="{FF2B5EF4-FFF2-40B4-BE49-F238E27FC236}">
                <a16:creationId xmlns:a16="http://schemas.microsoft.com/office/drawing/2014/main" id="{7B4B0CE4-3A6B-BC43-8D8D-4DEB8F15CE99}"/>
              </a:ext>
            </a:extLst>
          </p:cNvPr>
          <p:cNvSpPr/>
          <p:nvPr/>
        </p:nvSpPr>
        <p:spPr>
          <a:xfrm>
            <a:off x="4087906" y="2079811"/>
            <a:ext cx="1828800" cy="21515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a:extLst>
              <a:ext uri="{FF2B5EF4-FFF2-40B4-BE49-F238E27FC236}">
                <a16:creationId xmlns:a16="http://schemas.microsoft.com/office/drawing/2014/main" id="{90C4C074-C7D1-B542-8775-318A061B0325}"/>
              </a:ext>
            </a:extLst>
          </p:cNvPr>
          <p:cNvSpPr/>
          <p:nvPr/>
        </p:nvSpPr>
        <p:spPr>
          <a:xfrm rot="10800000">
            <a:off x="6302189" y="1837764"/>
            <a:ext cx="1891552" cy="22322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E3ED7C16-789E-F24A-B747-EAFFD51148A4}"/>
              </a:ext>
            </a:extLst>
          </p:cNvPr>
          <p:cNvSpPr txBox="1"/>
          <p:nvPr/>
        </p:nvSpPr>
        <p:spPr>
          <a:xfrm>
            <a:off x="690283" y="2355066"/>
            <a:ext cx="3056964"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Mental illness</a:t>
            </a:r>
          </a:p>
          <a:p>
            <a:pPr marL="342900" indent="-342900">
              <a:buFont typeface="Arial" panose="020B0604020202020204" pitchFamily="34" charset="0"/>
              <a:buChar char="•"/>
            </a:pPr>
            <a:r>
              <a:rPr lang="en-US" sz="2000" dirty="0"/>
              <a:t>Harmful substance use</a:t>
            </a:r>
          </a:p>
          <a:p>
            <a:pPr marL="342900" indent="-342900">
              <a:buFont typeface="Arial" panose="020B0604020202020204" pitchFamily="34" charset="0"/>
              <a:buChar char="•"/>
            </a:pPr>
            <a:r>
              <a:rPr lang="en-US" sz="2000" dirty="0"/>
              <a:t>Loss of employment</a:t>
            </a:r>
          </a:p>
          <a:p>
            <a:pPr marL="342900" indent="-342900">
              <a:buFont typeface="Arial" panose="020B0604020202020204" pitchFamily="34" charset="0"/>
              <a:buChar char="•"/>
            </a:pPr>
            <a:r>
              <a:rPr lang="en-US" sz="2000" dirty="0"/>
              <a:t>Relationship breakdown</a:t>
            </a:r>
          </a:p>
          <a:p>
            <a:pPr marL="342900" indent="-342900">
              <a:buFont typeface="Arial" panose="020B0604020202020204" pitchFamily="34" charset="0"/>
              <a:buChar char="•"/>
            </a:pPr>
            <a:r>
              <a:rPr lang="en-US" sz="2000" dirty="0"/>
              <a:t>(de)</a:t>
            </a:r>
            <a:r>
              <a:rPr lang="en-US" sz="2000" dirty="0" err="1"/>
              <a:t>institutionalisation</a:t>
            </a:r>
            <a:endParaRPr lang="en-US" sz="2000" dirty="0"/>
          </a:p>
          <a:p>
            <a:pPr marL="342900" indent="-342900">
              <a:buFont typeface="Arial" panose="020B0604020202020204" pitchFamily="34" charset="0"/>
              <a:buChar char="•"/>
            </a:pPr>
            <a:r>
              <a:rPr lang="en-US" sz="2000" dirty="0"/>
              <a:t>Trauma/abuse</a:t>
            </a:r>
          </a:p>
          <a:p>
            <a:pPr marL="342900" indent="-342900">
              <a:buFont typeface="Arial" panose="020B0604020202020204" pitchFamily="34" charset="0"/>
              <a:buChar char="•"/>
            </a:pPr>
            <a:r>
              <a:rPr lang="en-US" sz="2000" dirty="0"/>
              <a:t>Homelessness</a:t>
            </a:r>
          </a:p>
        </p:txBody>
      </p:sp>
      <p:sp>
        <p:nvSpPr>
          <p:cNvPr id="9" name="TextBox 8">
            <a:extLst>
              <a:ext uri="{FF2B5EF4-FFF2-40B4-BE49-F238E27FC236}">
                <a16:creationId xmlns:a16="http://schemas.microsoft.com/office/drawing/2014/main" id="{6082EA91-4043-DF42-AE34-05B4317C529E}"/>
              </a:ext>
            </a:extLst>
          </p:cNvPr>
          <p:cNvSpPr txBox="1"/>
          <p:nvPr/>
        </p:nvSpPr>
        <p:spPr>
          <a:xfrm>
            <a:off x="8731624" y="2186080"/>
            <a:ext cx="3460375"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Homelessness</a:t>
            </a:r>
          </a:p>
          <a:p>
            <a:pPr marL="342900" indent="-342900">
              <a:buFont typeface="Arial" panose="020B0604020202020204" pitchFamily="34" charset="0"/>
              <a:buChar char="•"/>
            </a:pPr>
            <a:r>
              <a:rPr lang="en-US" sz="2000" dirty="0"/>
              <a:t>Unsuitable or no accommodation</a:t>
            </a:r>
          </a:p>
          <a:p>
            <a:pPr marL="342900" indent="-342900">
              <a:buFont typeface="Arial" panose="020B0604020202020204" pitchFamily="34" charset="0"/>
              <a:buChar char="•"/>
            </a:pPr>
            <a:r>
              <a:rPr lang="en-US" sz="2000" dirty="0"/>
              <a:t>Lack of service access</a:t>
            </a:r>
          </a:p>
          <a:p>
            <a:pPr marL="342900" indent="-342900">
              <a:buFont typeface="Arial" panose="020B0604020202020204" pitchFamily="34" charset="0"/>
              <a:buChar char="•"/>
            </a:pPr>
            <a:r>
              <a:rPr lang="en-US" sz="2000" dirty="0"/>
              <a:t>Stigma</a:t>
            </a:r>
          </a:p>
          <a:p>
            <a:pPr marL="342900" indent="-342900">
              <a:buFont typeface="Arial" panose="020B0604020202020204" pitchFamily="34" charset="0"/>
              <a:buChar char="•"/>
            </a:pPr>
            <a:r>
              <a:rPr lang="en-US" sz="2000" dirty="0"/>
              <a:t>Trauma/abuse</a:t>
            </a:r>
          </a:p>
          <a:p>
            <a:pPr marL="342900" indent="-342900">
              <a:buFont typeface="Arial" panose="020B0604020202020204" pitchFamily="34" charset="0"/>
              <a:buChar char="•"/>
            </a:pPr>
            <a:r>
              <a:rPr lang="en-US" sz="2000" dirty="0"/>
              <a:t>Stress</a:t>
            </a:r>
          </a:p>
          <a:p>
            <a:pPr marL="342900" indent="-342900">
              <a:buFont typeface="Arial" panose="020B0604020202020204" pitchFamily="34" charset="0"/>
              <a:buChar char="•"/>
            </a:pPr>
            <a:r>
              <a:rPr lang="en-US" sz="2000" dirty="0"/>
              <a:t>Mental illness</a:t>
            </a:r>
          </a:p>
        </p:txBody>
      </p:sp>
    </p:spTree>
    <p:extLst>
      <p:ext uri="{BB962C8B-B14F-4D97-AF65-F5344CB8AC3E}">
        <p14:creationId xmlns:p14="http://schemas.microsoft.com/office/powerpoint/2010/main" val="125412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a:xfrm>
            <a:off x="838200" y="262872"/>
            <a:ext cx="10515600" cy="1325563"/>
          </a:xfrm>
        </p:spPr>
        <p:txBody>
          <a:bodyPr>
            <a:normAutofit/>
          </a:bodyPr>
          <a:lstStyle/>
          <a:p>
            <a:r>
              <a:rPr lang="en-US" sz="3200" b="1" dirty="0">
                <a:latin typeface="+mn-lt"/>
              </a:rPr>
              <a:t>Part1: from mental illness to homelessness</a:t>
            </a:r>
          </a:p>
        </p:txBody>
      </p:sp>
      <p:sp>
        <p:nvSpPr>
          <p:cNvPr id="5" name="Content Placeholder 2">
            <a:extLst>
              <a:ext uri="{FF2B5EF4-FFF2-40B4-BE49-F238E27FC236}">
                <a16:creationId xmlns:a16="http://schemas.microsoft.com/office/drawing/2014/main" id="{A02D145B-6391-7F4B-93E3-C48395ED7711}"/>
              </a:ext>
            </a:extLst>
          </p:cNvPr>
          <p:cNvSpPr>
            <a:spLocks noGrp="1"/>
          </p:cNvSpPr>
          <p:nvPr>
            <p:ph idx="1"/>
          </p:nvPr>
        </p:nvSpPr>
        <p:spPr>
          <a:xfrm>
            <a:off x="838200" y="1588435"/>
            <a:ext cx="10515600" cy="4351338"/>
          </a:xfrm>
        </p:spPr>
        <p:txBody>
          <a:bodyPr>
            <a:normAutofit fontScale="92500" lnSpcReduction="10000"/>
          </a:bodyPr>
          <a:lstStyle/>
          <a:p>
            <a:pPr marL="0" indent="0">
              <a:buNone/>
            </a:pPr>
            <a:r>
              <a:rPr lang="en-US" dirty="0" err="1"/>
              <a:t>Deinstitutionalisation</a:t>
            </a:r>
            <a:r>
              <a:rPr lang="en-US" dirty="0"/>
              <a:t>: from the 1960s, psychiatric institutions were reformed. “Care in the community” became the new paradigm for all but the most seriously mentally unwell.</a:t>
            </a:r>
          </a:p>
          <a:p>
            <a:pPr marL="0" indent="0">
              <a:buNone/>
            </a:pPr>
            <a:endParaRPr lang="en-US" dirty="0"/>
          </a:p>
          <a:p>
            <a:pPr marL="0" indent="0">
              <a:buNone/>
            </a:pPr>
            <a:r>
              <a:rPr lang="en-US" dirty="0"/>
              <a:t>But: many people experiencing mental illness are unable to care for themselves outside an institutional setting and lack access to care or social networks.</a:t>
            </a:r>
          </a:p>
          <a:p>
            <a:pPr marL="0" indent="0">
              <a:buNone/>
            </a:pPr>
            <a:endParaRPr lang="en-US" dirty="0"/>
          </a:p>
          <a:p>
            <a:pPr marL="0" indent="0">
              <a:buNone/>
            </a:pPr>
            <a:r>
              <a:rPr lang="en-US" dirty="0"/>
              <a:t>Today, the question of whether deinstitutionalization has caused homelessness to rise substantially (a.k.a. ‘psychiatric abandonment thesis’) has become strongly </a:t>
            </a:r>
            <a:r>
              <a:rPr lang="en-US" dirty="0" err="1"/>
              <a:t>politicised</a:t>
            </a:r>
            <a:r>
              <a:rPr lang="en-US" dirty="0"/>
              <a:t>, especially in the US.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3813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1E26D-20A7-DB41-B79C-5D2F199DC2FD}"/>
              </a:ext>
            </a:extLst>
          </p:cNvPr>
          <p:cNvSpPr>
            <a:spLocks noGrp="1"/>
          </p:cNvSpPr>
          <p:nvPr>
            <p:ph type="title"/>
          </p:nvPr>
        </p:nvSpPr>
        <p:spPr>
          <a:xfrm>
            <a:off x="838201" y="0"/>
            <a:ext cx="10515600" cy="1325563"/>
          </a:xfrm>
        </p:spPr>
        <p:txBody>
          <a:bodyPr>
            <a:normAutofit/>
          </a:bodyPr>
          <a:lstStyle/>
          <a:p>
            <a:r>
              <a:rPr lang="en-US" sz="3200" b="1" dirty="0">
                <a:latin typeface="+mn-lt"/>
              </a:rPr>
              <a:t>Homelessness and childhood adversity</a:t>
            </a:r>
            <a:endParaRPr lang="en-US" sz="3200" dirty="0">
              <a:latin typeface="+mn-lt"/>
            </a:endParaRPr>
          </a:p>
        </p:txBody>
      </p:sp>
      <p:sp>
        <p:nvSpPr>
          <p:cNvPr id="6" name="Content Placeholder 5">
            <a:extLst>
              <a:ext uri="{FF2B5EF4-FFF2-40B4-BE49-F238E27FC236}">
                <a16:creationId xmlns:a16="http://schemas.microsoft.com/office/drawing/2014/main" id="{C58DBB59-064B-8C42-AAC9-C3647F5D9FF1}"/>
              </a:ext>
            </a:extLst>
          </p:cNvPr>
          <p:cNvSpPr>
            <a:spLocks noGrp="1"/>
          </p:cNvSpPr>
          <p:nvPr>
            <p:ph idx="1"/>
          </p:nvPr>
        </p:nvSpPr>
        <p:spPr>
          <a:xfrm>
            <a:off x="838201" y="1126332"/>
            <a:ext cx="6889375" cy="5344178"/>
          </a:xfrm>
        </p:spPr>
        <p:txBody>
          <a:bodyPr>
            <a:noAutofit/>
          </a:bodyPr>
          <a:lstStyle/>
          <a:p>
            <a:pPr marL="0" indent="0">
              <a:lnSpc>
                <a:spcPct val="100000"/>
              </a:lnSpc>
              <a:buNone/>
            </a:pPr>
            <a:r>
              <a:rPr lang="en-US" sz="1800" dirty="0" err="1"/>
              <a:t>Bramley</a:t>
            </a:r>
            <a:r>
              <a:rPr lang="en-US" sz="1800" dirty="0"/>
              <a:t>/Fitzpatrick et. al. 2015</a:t>
            </a:r>
          </a:p>
          <a:p>
            <a:pPr marL="0" indent="0">
              <a:lnSpc>
                <a:spcPct val="100000"/>
              </a:lnSpc>
              <a:buNone/>
            </a:pPr>
            <a:endParaRPr lang="en-US" sz="1800" dirty="0"/>
          </a:p>
          <a:p>
            <a:pPr marL="0" indent="0">
              <a:lnSpc>
                <a:spcPct val="100000"/>
              </a:lnSpc>
              <a:buNone/>
            </a:pPr>
            <a:r>
              <a:rPr lang="en-US" sz="1800" dirty="0"/>
              <a:t>“</a:t>
            </a:r>
            <a:r>
              <a:rPr lang="en-US" sz="1800" b="1" dirty="0"/>
              <a:t>Hard Edges: Mapping severe and multiple disadvantage</a:t>
            </a:r>
            <a:r>
              <a:rPr lang="en-US" sz="1800" dirty="0"/>
              <a:t>” (SMD)</a:t>
            </a:r>
          </a:p>
          <a:p>
            <a:pPr marL="0" indent="0">
              <a:lnSpc>
                <a:spcPct val="100000"/>
              </a:lnSpc>
              <a:buNone/>
            </a:pPr>
            <a:endParaRPr lang="en-US" sz="1800" dirty="0"/>
          </a:p>
          <a:p>
            <a:pPr>
              <a:lnSpc>
                <a:spcPct val="100000"/>
              </a:lnSpc>
              <a:buFontTx/>
              <a:buChar char="-"/>
            </a:pPr>
            <a:r>
              <a:rPr lang="en-US" sz="1800" b="1" dirty="0"/>
              <a:t>qualitative scoping exercise</a:t>
            </a:r>
            <a:r>
              <a:rPr lang="en-US" sz="1800" dirty="0"/>
              <a:t>, involving a wide-ranging literature and policy review, complemented by interviews with people with direct relevant experience and senior stakeholders in the fields of homelessness, substance misuse, criminal justice and mental health.</a:t>
            </a:r>
          </a:p>
          <a:p>
            <a:pPr>
              <a:lnSpc>
                <a:spcPct val="100000"/>
              </a:lnSpc>
              <a:buFontTx/>
              <a:buChar char="-"/>
            </a:pPr>
            <a:r>
              <a:rPr lang="en-US" sz="1800" dirty="0"/>
              <a:t> The main phase of the study focused on </a:t>
            </a:r>
            <a:r>
              <a:rPr lang="en-US" sz="1800" b="1" dirty="0"/>
              <a:t>developing a statistical profile of SMD</a:t>
            </a:r>
            <a:r>
              <a:rPr lang="en-US" sz="1800" dirty="0"/>
              <a:t> via an integrated analysis of ‘administrative’ (i.e. service use) datasets which, crucially, contained data about service users’ experiences and needs across a range of relevant ‘disadvantage domains’</a:t>
            </a:r>
          </a:p>
          <a:p>
            <a:pPr>
              <a:lnSpc>
                <a:spcPct val="100000"/>
              </a:lnSpc>
              <a:buFontTx/>
              <a:buChar char="-"/>
            </a:pPr>
            <a:endParaRPr lang="en-US" sz="1800" dirty="0"/>
          </a:p>
          <a:p>
            <a:pPr marL="0" indent="0">
              <a:lnSpc>
                <a:spcPct val="100000"/>
              </a:lnSpc>
              <a:buNone/>
            </a:pPr>
            <a:r>
              <a:rPr lang="en-US" sz="1800" dirty="0"/>
              <a:t>http://</a:t>
            </a:r>
            <a:r>
              <a:rPr lang="en-US" sz="1800" dirty="0" err="1"/>
              <a:t>lankellychase.org.uk</a:t>
            </a:r>
            <a:r>
              <a:rPr lang="en-US" sz="1800" dirty="0"/>
              <a:t>/</a:t>
            </a:r>
            <a:r>
              <a:rPr lang="en-US" sz="1800" dirty="0" err="1"/>
              <a:t>wp</a:t>
            </a:r>
            <a:r>
              <a:rPr lang="en-US" sz="1800" dirty="0"/>
              <a:t>-content/uploads/2015/07/Hard-Edges-Mapping-SMD-2015.pdf</a:t>
            </a:r>
          </a:p>
        </p:txBody>
      </p:sp>
      <p:pic>
        <p:nvPicPr>
          <p:cNvPr id="7" name="Picture 6">
            <a:extLst>
              <a:ext uri="{FF2B5EF4-FFF2-40B4-BE49-F238E27FC236}">
                <a16:creationId xmlns:a16="http://schemas.microsoft.com/office/drawing/2014/main" id="{415052C7-4694-B940-9F09-4FE06A129A52}"/>
              </a:ext>
            </a:extLst>
          </p:cNvPr>
          <p:cNvPicPr>
            <a:picLocks noChangeAspect="1"/>
          </p:cNvPicPr>
          <p:nvPr/>
        </p:nvPicPr>
        <p:blipFill>
          <a:blip r:embed="rId3"/>
          <a:stretch>
            <a:fillRect/>
          </a:stretch>
        </p:blipFill>
        <p:spPr>
          <a:xfrm>
            <a:off x="7975601" y="1126332"/>
            <a:ext cx="3378200" cy="4749800"/>
          </a:xfrm>
          <a:prstGeom prst="rect">
            <a:avLst/>
          </a:prstGeom>
        </p:spPr>
      </p:pic>
    </p:spTree>
    <p:extLst>
      <p:ext uri="{BB962C8B-B14F-4D97-AF65-F5344CB8AC3E}">
        <p14:creationId xmlns:p14="http://schemas.microsoft.com/office/powerpoint/2010/main" val="218001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1E26D-20A7-DB41-B79C-5D2F199DC2FD}"/>
              </a:ext>
            </a:extLst>
          </p:cNvPr>
          <p:cNvSpPr>
            <a:spLocks noGrp="1"/>
          </p:cNvSpPr>
          <p:nvPr>
            <p:ph type="title"/>
          </p:nvPr>
        </p:nvSpPr>
        <p:spPr>
          <a:xfrm>
            <a:off x="838201" y="0"/>
            <a:ext cx="10515600" cy="1325563"/>
          </a:xfrm>
        </p:spPr>
        <p:txBody>
          <a:bodyPr>
            <a:normAutofit/>
          </a:bodyPr>
          <a:lstStyle/>
          <a:p>
            <a:r>
              <a:rPr lang="en-US" sz="3200" b="1" dirty="0">
                <a:latin typeface="+mn-lt"/>
              </a:rPr>
              <a:t>Homelessness and childhood adversity</a:t>
            </a:r>
            <a:endParaRPr lang="en-US" sz="3200" dirty="0">
              <a:latin typeface="+mn-lt"/>
            </a:endParaRPr>
          </a:p>
        </p:txBody>
      </p:sp>
      <p:sp>
        <p:nvSpPr>
          <p:cNvPr id="6" name="Content Placeholder 5">
            <a:extLst>
              <a:ext uri="{FF2B5EF4-FFF2-40B4-BE49-F238E27FC236}">
                <a16:creationId xmlns:a16="http://schemas.microsoft.com/office/drawing/2014/main" id="{C58DBB59-064B-8C42-AAC9-C3647F5D9FF1}"/>
              </a:ext>
            </a:extLst>
          </p:cNvPr>
          <p:cNvSpPr>
            <a:spLocks noGrp="1"/>
          </p:cNvSpPr>
          <p:nvPr>
            <p:ph idx="1"/>
          </p:nvPr>
        </p:nvSpPr>
        <p:spPr>
          <a:xfrm>
            <a:off x="838201" y="1325563"/>
            <a:ext cx="6781799" cy="4351338"/>
          </a:xfrm>
        </p:spPr>
        <p:txBody>
          <a:bodyPr>
            <a:normAutofit/>
          </a:bodyPr>
          <a:lstStyle/>
          <a:p>
            <a:pPr marL="0" indent="0">
              <a:buNone/>
            </a:pPr>
            <a:r>
              <a:rPr lang="en-US" sz="2000" dirty="0" err="1"/>
              <a:t>Bramley</a:t>
            </a:r>
            <a:r>
              <a:rPr lang="en-US" sz="2000" dirty="0"/>
              <a:t>/Fitzpatrick et. al. 2015</a:t>
            </a:r>
          </a:p>
          <a:p>
            <a:pPr marL="0" indent="0">
              <a:buNone/>
            </a:pPr>
            <a:endParaRPr lang="en-US" dirty="0"/>
          </a:p>
        </p:txBody>
      </p:sp>
      <p:pic>
        <p:nvPicPr>
          <p:cNvPr id="2" name="Picture 1">
            <a:extLst>
              <a:ext uri="{FF2B5EF4-FFF2-40B4-BE49-F238E27FC236}">
                <a16:creationId xmlns:a16="http://schemas.microsoft.com/office/drawing/2014/main" id="{F398B185-3675-2E45-95F2-4B6B02356D24}"/>
              </a:ext>
            </a:extLst>
          </p:cNvPr>
          <p:cNvPicPr>
            <a:picLocks noChangeAspect="1"/>
          </p:cNvPicPr>
          <p:nvPr/>
        </p:nvPicPr>
        <p:blipFill>
          <a:blip r:embed="rId3"/>
          <a:stretch>
            <a:fillRect/>
          </a:stretch>
        </p:blipFill>
        <p:spPr>
          <a:xfrm>
            <a:off x="7428005" y="980888"/>
            <a:ext cx="3455147" cy="5307391"/>
          </a:xfrm>
          <a:prstGeom prst="rect">
            <a:avLst/>
          </a:prstGeom>
        </p:spPr>
      </p:pic>
      <p:pic>
        <p:nvPicPr>
          <p:cNvPr id="4" name="Picture 3">
            <a:extLst>
              <a:ext uri="{FF2B5EF4-FFF2-40B4-BE49-F238E27FC236}">
                <a16:creationId xmlns:a16="http://schemas.microsoft.com/office/drawing/2014/main" id="{E6E80252-6CDC-E046-9594-64BFAB4859FA}"/>
              </a:ext>
            </a:extLst>
          </p:cNvPr>
          <p:cNvPicPr>
            <a:picLocks noChangeAspect="1"/>
          </p:cNvPicPr>
          <p:nvPr/>
        </p:nvPicPr>
        <p:blipFill>
          <a:blip r:embed="rId4"/>
          <a:stretch>
            <a:fillRect/>
          </a:stretch>
        </p:blipFill>
        <p:spPr>
          <a:xfrm>
            <a:off x="899084" y="2391385"/>
            <a:ext cx="6299200" cy="2984500"/>
          </a:xfrm>
          <a:prstGeom prst="rect">
            <a:avLst/>
          </a:prstGeom>
        </p:spPr>
      </p:pic>
    </p:spTree>
    <p:extLst>
      <p:ext uri="{BB962C8B-B14F-4D97-AF65-F5344CB8AC3E}">
        <p14:creationId xmlns:p14="http://schemas.microsoft.com/office/powerpoint/2010/main" val="200881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1E26D-20A7-DB41-B79C-5D2F199DC2FD}"/>
              </a:ext>
            </a:extLst>
          </p:cNvPr>
          <p:cNvSpPr>
            <a:spLocks noGrp="1"/>
          </p:cNvSpPr>
          <p:nvPr>
            <p:ph type="title"/>
          </p:nvPr>
        </p:nvSpPr>
        <p:spPr>
          <a:xfrm>
            <a:off x="838201" y="0"/>
            <a:ext cx="10515600" cy="1325563"/>
          </a:xfrm>
        </p:spPr>
        <p:txBody>
          <a:bodyPr>
            <a:normAutofit/>
          </a:bodyPr>
          <a:lstStyle/>
          <a:p>
            <a:r>
              <a:rPr lang="en-US" sz="3200" b="1" dirty="0">
                <a:latin typeface="+mn-lt"/>
              </a:rPr>
              <a:t>Homelessness and childhood adversity</a:t>
            </a:r>
            <a:endParaRPr lang="en-US" sz="3200" dirty="0">
              <a:latin typeface="+mn-lt"/>
            </a:endParaRPr>
          </a:p>
        </p:txBody>
      </p:sp>
      <p:sp>
        <p:nvSpPr>
          <p:cNvPr id="6" name="Content Placeholder 5">
            <a:extLst>
              <a:ext uri="{FF2B5EF4-FFF2-40B4-BE49-F238E27FC236}">
                <a16:creationId xmlns:a16="http://schemas.microsoft.com/office/drawing/2014/main" id="{C58DBB59-064B-8C42-AAC9-C3647F5D9FF1}"/>
              </a:ext>
            </a:extLst>
          </p:cNvPr>
          <p:cNvSpPr>
            <a:spLocks noGrp="1"/>
          </p:cNvSpPr>
          <p:nvPr>
            <p:ph idx="1"/>
          </p:nvPr>
        </p:nvSpPr>
        <p:spPr>
          <a:xfrm>
            <a:off x="838201" y="949045"/>
            <a:ext cx="6781799" cy="4351338"/>
          </a:xfrm>
        </p:spPr>
        <p:txBody>
          <a:bodyPr>
            <a:normAutofit/>
          </a:bodyPr>
          <a:lstStyle/>
          <a:p>
            <a:pPr marL="0" indent="0">
              <a:buNone/>
            </a:pPr>
            <a:r>
              <a:rPr lang="en-US" sz="2000" dirty="0" err="1"/>
              <a:t>Bramley</a:t>
            </a:r>
            <a:r>
              <a:rPr lang="en-US" sz="2000" dirty="0"/>
              <a:t>/Fitzpatrick et. al. 2015</a:t>
            </a:r>
          </a:p>
          <a:p>
            <a:pPr marL="0" indent="0">
              <a:buNone/>
            </a:pPr>
            <a:endParaRPr lang="en-US" dirty="0"/>
          </a:p>
        </p:txBody>
      </p:sp>
      <p:pic>
        <p:nvPicPr>
          <p:cNvPr id="5" name="Picture 4">
            <a:extLst>
              <a:ext uri="{FF2B5EF4-FFF2-40B4-BE49-F238E27FC236}">
                <a16:creationId xmlns:a16="http://schemas.microsoft.com/office/drawing/2014/main" id="{FE149116-F4CA-A843-BD40-80E919B752F1}"/>
              </a:ext>
            </a:extLst>
          </p:cNvPr>
          <p:cNvPicPr>
            <a:picLocks noChangeAspect="1"/>
          </p:cNvPicPr>
          <p:nvPr/>
        </p:nvPicPr>
        <p:blipFill>
          <a:blip r:embed="rId3"/>
          <a:stretch>
            <a:fillRect/>
          </a:stretch>
        </p:blipFill>
        <p:spPr>
          <a:xfrm>
            <a:off x="1808256" y="1325563"/>
            <a:ext cx="8575489" cy="5230600"/>
          </a:xfrm>
          <a:prstGeom prst="rect">
            <a:avLst/>
          </a:prstGeom>
        </p:spPr>
      </p:pic>
    </p:spTree>
    <p:extLst>
      <p:ext uri="{BB962C8B-B14F-4D97-AF65-F5344CB8AC3E}">
        <p14:creationId xmlns:p14="http://schemas.microsoft.com/office/powerpoint/2010/main" val="96159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a:xfrm>
            <a:off x="838200" y="262872"/>
            <a:ext cx="10515600" cy="1325563"/>
          </a:xfrm>
        </p:spPr>
        <p:txBody>
          <a:bodyPr>
            <a:normAutofit/>
          </a:bodyPr>
          <a:lstStyle/>
          <a:p>
            <a:r>
              <a:rPr lang="en-US" sz="3200" b="1" dirty="0">
                <a:latin typeface="+mn-lt"/>
              </a:rPr>
              <a:t>Part 2: from homelessness to mental illness</a:t>
            </a:r>
          </a:p>
        </p:txBody>
      </p:sp>
      <p:sp>
        <p:nvSpPr>
          <p:cNvPr id="4" name="Content Placeholder 3">
            <a:extLst>
              <a:ext uri="{FF2B5EF4-FFF2-40B4-BE49-F238E27FC236}">
                <a16:creationId xmlns:a16="http://schemas.microsoft.com/office/drawing/2014/main" id="{BB336408-4685-AF48-8E78-189E8D6FAD6A}"/>
              </a:ext>
            </a:extLst>
          </p:cNvPr>
          <p:cNvSpPr>
            <a:spLocks noGrp="1"/>
          </p:cNvSpPr>
          <p:nvPr>
            <p:ph idx="1"/>
          </p:nvPr>
        </p:nvSpPr>
        <p:spPr>
          <a:xfrm>
            <a:off x="838200" y="1588435"/>
            <a:ext cx="10515600" cy="4351338"/>
          </a:xfrm>
        </p:spPr>
        <p:txBody>
          <a:bodyPr>
            <a:normAutofit fontScale="70000" lnSpcReduction="20000"/>
          </a:bodyPr>
          <a:lstStyle/>
          <a:p>
            <a:pPr marL="0" indent="0">
              <a:lnSpc>
                <a:spcPct val="120000"/>
              </a:lnSpc>
              <a:buNone/>
            </a:pPr>
            <a:r>
              <a:rPr lang="en-US" dirty="0"/>
              <a:t>“Trauma often happens during homelessness, for example by being a victim or witness of an attack, sexual assault or any other violent event. People can also be re-</a:t>
            </a:r>
            <a:r>
              <a:rPr lang="en-US" dirty="0" err="1"/>
              <a:t>traumatised</a:t>
            </a:r>
            <a:r>
              <a:rPr lang="en-US" dirty="0"/>
              <a:t> by services that leave them feeling powerless and controlled; for example, if they lack privacy and are being challenged in demanding ways”</a:t>
            </a:r>
          </a:p>
          <a:p>
            <a:pPr marL="0" indent="0">
              <a:lnSpc>
                <a:spcPct val="120000"/>
              </a:lnSpc>
              <a:buNone/>
            </a:pPr>
            <a:endParaRPr lang="en-US" dirty="0"/>
          </a:p>
          <a:p>
            <a:pPr marL="0" indent="0">
              <a:lnSpc>
                <a:spcPct val="120000"/>
              </a:lnSpc>
              <a:buNone/>
            </a:pPr>
            <a:r>
              <a:rPr lang="en-US" dirty="0"/>
              <a:t>and</a:t>
            </a:r>
          </a:p>
          <a:p>
            <a:pPr marL="0" indent="0">
              <a:lnSpc>
                <a:spcPct val="120000"/>
              </a:lnSpc>
              <a:buNone/>
            </a:pPr>
            <a:endParaRPr lang="en-US" dirty="0"/>
          </a:p>
          <a:p>
            <a:pPr marL="0" indent="0">
              <a:lnSpc>
                <a:spcPct val="120000"/>
              </a:lnSpc>
              <a:buNone/>
            </a:pPr>
            <a:r>
              <a:rPr lang="en-US" dirty="0"/>
              <a:t>“Homelessness itself can be considered a trauma in multiple ways. Often the loss of a home together with loss of family connections and social roles can be traumatic. This is because ”like other traumas, becoming homeless frequently renders people unable to control their daily lives”</a:t>
            </a:r>
          </a:p>
          <a:p>
            <a:pPr marL="0" indent="0">
              <a:buNone/>
            </a:pPr>
            <a:endParaRPr lang="en-US" dirty="0"/>
          </a:p>
          <a:p>
            <a:pPr marL="0" indent="0">
              <a:buNone/>
            </a:pPr>
            <a:r>
              <a:rPr lang="en-US" dirty="0"/>
              <a:t>(FEANTSA 2017)</a:t>
            </a:r>
          </a:p>
        </p:txBody>
      </p:sp>
    </p:spTree>
    <p:extLst>
      <p:ext uri="{BB962C8B-B14F-4D97-AF65-F5344CB8AC3E}">
        <p14:creationId xmlns:p14="http://schemas.microsoft.com/office/powerpoint/2010/main" val="175884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1E26D-20A7-DB41-B79C-5D2F199DC2FD}"/>
              </a:ext>
            </a:extLst>
          </p:cNvPr>
          <p:cNvSpPr>
            <a:spLocks noGrp="1"/>
          </p:cNvSpPr>
          <p:nvPr>
            <p:ph type="title"/>
          </p:nvPr>
        </p:nvSpPr>
        <p:spPr>
          <a:xfrm>
            <a:off x="838201" y="0"/>
            <a:ext cx="10515600" cy="1325563"/>
          </a:xfrm>
        </p:spPr>
        <p:txBody>
          <a:bodyPr>
            <a:normAutofit/>
          </a:bodyPr>
          <a:lstStyle/>
          <a:p>
            <a:r>
              <a:rPr lang="en-US" sz="3200" b="1" dirty="0">
                <a:latin typeface="+mn-lt"/>
              </a:rPr>
              <a:t>Homelessness and Trauma</a:t>
            </a:r>
            <a:endParaRPr lang="en-US" sz="3200" dirty="0">
              <a:latin typeface="+mn-lt"/>
            </a:endParaRPr>
          </a:p>
        </p:txBody>
      </p:sp>
      <p:sp>
        <p:nvSpPr>
          <p:cNvPr id="8" name="TextBox 7">
            <a:extLst>
              <a:ext uri="{FF2B5EF4-FFF2-40B4-BE49-F238E27FC236}">
                <a16:creationId xmlns:a16="http://schemas.microsoft.com/office/drawing/2014/main" id="{72FACC11-6D76-7D47-93B9-985044570F01}"/>
              </a:ext>
            </a:extLst>
          </p:cNvPr>
          <p:cNvSpPr txBox="1"/>
          <p:nvPr/>
        </p:nvSpPr>
        <p:spPr>
          <a:xfrm>
            <a:off x="838201" y="1325563"/>
            <a:ext cx="10815917" cy="5201424"/>
          </a:xfrm>
          <a:prstGeom prst="rect">
            <a:avLst/>
          </a:prstGeom>
          <a:noFill/>
        </p:spPr>
        <p:txBody>
          <a:bodyPr wrap="square" rtlCol="0">
            <a:spAutoFit/>
          </a:bodyPr>
          <a:lstStyle/>
          <a:p>
            <a:r>
              <a:rPr lang="en-US" sz="2400" dirty="0"/>
              <a:t>85% of those in touch with criminal justice, substance misuse and homelessness services have experienced trauma as children</a:t>
            </a:r>
          </a:p>
          <a:p>
            <a:endParaRPr lang="en-US" sz="2400" dirty="0"/>
          </a:p>
          <a:p>
            <a:r>
              <a:rPr lang="en-US" sz="2400" dirty="0"/>
              <a:t>52% of homeless people have experienced violence in the past year, in contrast to 4% of the general population (Newburn and Rock 2004) </a:t>
            </a:r>
          </a:p>
          <a:p>
            <a:endParaRPr lang="en-US" sz="2400" dirty="0"/>
          </a:p>
          <a:p>
            <a:r>
              <a:rPr lang="en-US" sz="2400" dirty="0"/>
              <a:t>An “alarming amount” of these attacks was found to be committed by the “general public,” especially against rough sleepers, whose presence in public space makes them vulnerable to “unexpected and disturbing” (ibid.) levels of violence. </a:t>
            </a:r>
          </a:p>
          <a:p>
            <a:endParaRPr lang="en-US" sz="2400" dirty="0"/>
          </a:p>
          <a:p>
            <a:r>
              <a:rPr lang="en-US" sz="2400" dirty="0"/>
              <a:t>67% had suffered theft compared to only 1.4% of the general population</a:t>
            </a:r>
          </a:p>
          <a:p>
            <a:endParaRPr lang="en-US" sz="2400" dirty="0"/>
          </a:p>
          <a:p>
            <a:r>
              <a:rPr lang="en-US" sz="2400" dirty="0"/>
              <a:t>43% encountered damage to property compared to a general population rate of 7%.</a:t>
            </a:r>
          </a:p>
          <a:p>
            <a:endParaRPr lang="en-US" sz="2000" dirty="0"/>
          </a:p>
        </p:txBody>
      </p:sp>
    </p:spTree>
    <p:extLst>
      <p:ext uri="{BB962C8B-B14F-4D97-AF65-F5344CB8AC3E}">
        <p14:creationId xmlns:p14="http://schemas.microsoft.com/office/powerpoint/2010/main" val="1606626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1E26D-20A7-DB41-B79C-5D2F199DC2FD}"/>
              </a:ext>
            </a:extLst>
          </p:cNvPr>
          <p:cNvSpPr>
            <a:spLocks noGrp="1"/>
          </p:cNvSpPr>
          <p:nvPr>
            <p:ph type="title"/>
          </p:nvPr>
        </p:nvSpPr>
        <p:spPr>
          <a:xfrm>
            <a:off x="838201" y="0"/>
            <a:ext cx="10515600" cy="1325563"/>
          </a:xfrm>
        </p:spPr>
        <p:txBody>
          <a:bodyPr>
            <a:normAutofit/>
          </a:bodyPr>
          <a:lstStyle/>
          <a:p>
            <a:r>
              <a:rPr lang="en-US" sz="3200" b="1" dirty="0">
                <a:latin typeface="+mn-lt"/>
              </a:rPr>
              <a:t>Homelessness and Trauma</a:t>
            </a:r>
            <a:endParaRPr lang="en-US" sz="3200" dirty="0">
              <a:latin typeface="+mn-lt"/>
            </a:endParaRPr>
          </a:p>
        </p:txBody>
      </p:sp>
      <p:sp>
        <p:nvSpPr>
          <p:cNvPr id="8" name="TextBox 7">
            <a:extLst>
              <a:ext uri="{FF2B5EF4-FFF2-40B4-BE49-F238E27FC236}">
                <a16:creationId xmlns:a16="http://schemas.microsoft.com/office/drawing/2014/main" id="{72FACC11-6D76-7D47-93B9-985044570F01}"/>
              </a:ext>
            </a:extLst>
          </p:cNvPr>
          <p:cNvSpPr txBox="1"/>
          <p:nvPr/>
        </p:nvSpPr>
        <p:spPr>
          <a:xfrm>
            <a:off x="838201" y="1702081"/>
            <a:ext cx="10170458" cy="4154984"/>
          </a:xfrm>
          <a:prstGeom prst="rect">
            <a:avLst/>
          </a:prstGeom>
          <a:noFill/>
        </p:spPr>
        <p:txBody>
          <a:bodyPr wrap="square" rtlCol="0">
            <a:spAutoFit/>
          </a:bodyPr>
          <a:lstStyle/>
          <a:p>
            <a:pPr algn="ctr"/>
            <a:r>
              <a:rPr lang="en-US" sz="2800" dirty="0"/>
              <a:t>“Homeless people are often seen as a cause of crime, but the research suggests that in fact they are far more likely to be victims than they are perpetrators. Our findings paint a portrait of ongoing abuse and harassment creating situations of extreme vulnerability for homeless people, particularly in public settings. Al-most two-thirds reported having been insulted publicly whilst sleeping rough and distressingly, one tenth said that someone </a:t>
            </a:r>
          </a:p>
          <a:p>
            <a:pPr algn="ctr"/>
            <a:r>
              <a:rPr lang="en-US" sz="2800" dirty="0"/>
              <a:t>had urinated on them” </a:t>
            </a:r>
          </a:p>
          <a:p>
            <a:endParaRPr lang="en-US" sz="2000" dirty="0"/>
          </a:p>
          <a:p>
            <a:r>
              <a:rPr lang="en-US" sz="2000" dirty="0"/>
              <a:t>(Newburn and Rock 2004)</a:t>
            </a:r>
          </a:p>
        </p:txBody>
      </p:sp>
    </p:spTree>
    <p:extLst>
      <p:ext uri="{BB962C8B-B14F-4D97-AF65-F5344CB8AC3E}">
        <p14:creationId xmlns:p14="http://schemas.microsoft.com/office/powerpoint/2010/main" val="1818152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1E26D-20A7-DB41-B79C-5D2F199DC2FD}"/>
              </a:ext>
            </a:extLst>
          </p:cNvPr>
          <p:cNvSpPr>
            <a:spLocks noGrp="1"/>
          </p:cNvSpPr>
          <p:nvPr>
            <p:ph type="title"/>
          </p:nvPr>
        </p:nvSpPr>
        <p:spPr>
          <a:xfrm>
            <a:off x="838201" y="0"/>
            <a:ext cx="10515600" cy="1325563"/>
          </a:xfrm>
        </p:spPr>
        <p:txBody>
          <a:bodyPr>
            <a:normAutofit/>
          </a:bodyPr>
          <a:lstStyle/>
          <a:p>
            <a:r>
              <a:rPr lang="en-US" sz="3200" b="1" dirty="0">
                <a:latin typeface="+mn-lt"/>
              </a:rPr>
              <a:t>Trauma informed care</a:t>
            </a:r>
            <a:endParaRPr lang="en-US" sz="3200" dirty="0">
              <a:latin typeface="+mn-lt"/>
            </a:endParaRPr>
          </a:p>
        </p:txBody>
      </p:sp>
      <p:sp>
        <p:nvSpPr>
          <p:cNvPr id="4" name="Rectangle 3">
            <a:extLst>
              <a:ext uri="{FF2B5EF4-FFF2-40B4-BE49-F238E27FC236}">
                <a16:creationId xmlns:a16="http://schemas.microsoft.com/office/drawing/2014/main" id="{F5E95733-AC00-5D40-AB5A-91D43753017B}"/>
              </a:ext>
            </a:extLst>
          </p:cNvPr>
          <p:cNvSpPr/>
          <p:nvPr/>
        </p:nvSpPr>
        <p:spPr>
          <a:xfrm>
            <a:off x="838201" y="1325563"/>
            <a:ext cx="8933328" cy="4154984"/>
          </a:xfrm>
          <a:prstGeom prst="rect">
            <a:avLst/>
          </a:prstGeom>
        </p:spPr>
        <p:txBody>
          <a:bodyPr wrap="square">
            <a:spAutoFit/>
          </a:bodyPr>
          <a:lstStyle/>
          <a:p>
            <a:pPr eaLnBrk="0" hangingPunct="0"/>
            <a:r>
              <a:rPr lang="en-GB" sz="2400" dirty="0">
                <a:latin typeface="Arial" panose="020B0604020202020204" pitchFamily="34" charset="0"/>
                <a:cs typeface="Arial" panose="020B0604020202020204" pitchFamily="34" charset="0"/>
              </a:rPr>
              <a:t>Services operating on an understanding of trauma and attachment theory </a:t>
            </a:r>
          </a:p>
          <a:p>
            <a:pPr eaLnBrk="0" hangingPunct="0"/>
            <a:endParaRPr lang="en-GB" sz="2400" dirty="0">
              <a:latin typeface="Arial" panose="020B0604020202020204" pitchFamily="34" charset="0"/>
              <a:cs typeface="Arial" panose="020B0604020202020204" pitchFamily="34" charset="0"/>
            </a:endParaRPr>
          </a:p>
          <a:p>
            <a:pPr eaLnBrk="0" hangingPunct="0"/>
            <a:endParaRPr lang="en-GB" sz="2400" dirty="0">
              <a:latin typeface="Arial" panose="020B0604020202020204" pitchFamily="34" charset="0"/>
              <a:cs typeface="Arial" panose="020B0604020202020204" pitchFamily="34" charset="0"/>
            </a:endParaRPr>
          </a:p>
          <a:p>
            <a:pPr eaLnBrk="0" hangingPunct="0"/>
            <a:r>
              <a:rPr lang="en-GB" sz="2400" dirty="0">
                <a:latin typeface="Arial" panose="020B0604020202020204" pitchFamily="34" charset="0"/>
                <a:cs typeface="Arial" panose="020B0604020202020204" pitchFamily="34" charset="0"/>
              </a:rPr>
              <a:t>Building trusting relationships</a:t>
            </a:r>
          </a:p>
          <a:p>
            <a:pPr eaLnBrk="0" hangingPunct="0">
              <a:buFont typeface="Arial" pitchFamily="34" charset="0"/>
              <a:buChar char="•"/>
            </a:pPr>
            <a:r>
              <a:rPr lang="en-GB" sz="2400" dirty="0">
                <a:latin typeface="Arial" panose="020B0604020202020204" pitchFamily="34" charset="0"/>
                <a:cs typeface="Arial" panose="020B0604020202020204" pitchFamily="34" charset="0"/>
              </a:rPr>
              <a:t> Takes time, patience and respect</a:t>
            </a:r>
          </a:p>
          <a:p>
            <a:pPr eaLnBrk="0" hangingPunct="0">
              <a:buFont typeface="Arial" pitchFamily="34" charset="0"/>
              <a:buChar char="•"/>
            </a:pPr>
            <a:r>
              <a:rPr lang="en-GB" sz="2400" dirty="0">
                <a:latin typeface="Arial" panose="020B0604020202020204" pitchFamily="34" charset="0"/>
                <a:cs typeface="Arial" panose="020B0604020202020204" pitchFamily="34" charset="0"/>
              </a:rPr>
              <a:t> Needs trained and resilient staff</a:t>
            </a:r>
          </a:p>
          <a:p>
            <a:pPr eaLnBrk="0" hangingPunct="0">
              <a:buFont typeface="Arial" pitchFamily="34" charset="0"/>
              <a:buChar char="•"/>
            </a:pPr>
            <a:r>
              <a:rPr lang="en-GB" sz="2400" dirty="0">
                <a:latin typeface="Arial" panose="020B0604020202020204" pitchFamily="34" charset="0"/>
                <a:cs typeface="Arial" panose="020B0604020202020204" pitchFamily="34" charset="0"/>
              </a:rPr>
              <a:t> See past/through behaviours and emotions</a:t>
            </a:r>
          </a:p>
          <a:p>
            <a:pPr eaLnBrk="0" hangingPunct="0">
              <a:buFont typeface="Arial" pitchFamily="34" charset="0"/>
              <a:buChar char="•"/>
            </a:pPr>
            <a:r>
              <a:rPr lang="en-GB" sz="2400" dirty="0">
                <a:latin typeface="Arial" panose="020B0604020202020204" pitchFamily="34" charset="0"/>
                <a:cs typeface="Arial" panose="020B0604020202020204" pitchFamily="34" charset="0"/>
              </a:rPr>
              <a:t> Buildings, services, ethos</a:t>
            </a:r>
          </a:p>
          <a:p>
            <a:pPr eaLnBrk="0" hangingPunct="0">
              <a:buFont typeface="Arial" pitchFamily="34" charset="0"/>
              <a:buChar char="•"/>
            </a:pPr>
            <a:r>
              <a:rPr lang="en-GB" sz="2400" dirty="0">
                <a:latin typeface="Arial" panose="020B0604020202020204" pitchFamily="34" charset="0"/>
                <a:cs typeface="Arial" panose="020B0604020202020204" pitchFamily="34" charset="0"/>
              </a:rPr>
              <a:t> Supportive culture for staff, actively promotes their health and well-being</a:t>
            </a:r>
            <a:endPar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65D91D-FF06-C44C-8B04-C32D67364070}"/>
              </a:ext>
            </a:extLst>
          </p:cNvPr>
          <p:cNvSpPr txBox="1"/>
          <p:nvPr/>
        </p:nvSpPr>
        <p:spPr>
          <a:xfrm>
            <a:off x="838201" y="5733144"/>
            <a:ext cx="5184576" cy="523220"/>
          </a:xfrm>
          <a:prstGeom prst="rect">
            <a:avLst/>
          </a:prstGeom>
          <a:noFill/>
        </p:spPr>
        <p:txBody>
          <a:bodyPr wrap="square" rtlCol="0">
            <a:spAutoFit/>
          </a:bodyPr>
          <a:lstStyle/>
          <a:p>
            <a:pPr eaLnBrk="0" hangingPunct="0"/>
            <a:r>
              <a:rPr lang="en-GB" sz="2800" dirty="0">
                <a:solidFill>
                  <a:srgbClr val="0000FF">
                    <a:lumMod val="50000"/>
                  </a:srgbClr>
                </a:solidFill>
                <a:latin typeface="StoneSans" pitchFamily="34" charset="0"/>
              </a:rPr>
              <a:t>http://housingandwellbeing.org/</a:t>
            </a:r>
          </a:p>
        </p:txBody>
      </p:sp>
    </p:spTree>
    <p:extLst>
      <p:ext uri="{BB962C8B-B14F-4D97-AF65-F5344CB8AC3E}">
        <p14:creationId xmlns:p14="http://schemas.microsoft.com/office/powerpoint/2010/main" val="3856347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a:xfrm>
            <a:off x="838200" y="262872"/>
            <a:ext cx="10515600" cy="1325563"/>
          </a:xfrm>
        </p:spPr>
        <p:txBody>
          <a:bodyPr>
            <a:normAutofit/>
          </a:bodyPr>
          <a:lstStyle/>
          <a:p>
            <a:r>
              <a:rPr lang="en-US" sz="3200" b="1" dirty="0">
                <a:latin typeface="+mn-lt"/>
              </a:rPr>
              <a:t>Homelessness and ‘social death’</a:t>
            </a:r>
          </a:p>
        </p:txBody>
      </p:sp>
      <p:sp>
        <p:nvSpPr>
          <p:cNvPr id="4" name="Content Placeholder 3">
            <a:extLst>
              <a:ext uri="{FF2B5EF4-FFF2-40B4-BE49-F238E27FC236}">
                <a16:creationId xmlns:a16="http://schemas.microsoft.com/office/drawing/2014/main" id="{BB336408-4685-AF48-8E78-189E8D6FAD6A}"/>
              </a:ext>
            </a:extLst>
          </p:cNvPr>
          <p:cNvSpPr>
            <a:spLocks noGrp="1"/>
          </p:cNvSpPr>
          <p:nvPr>
            <p:ph idx="1"/>
          </p:nvPr>
        </p:nvSpPr>
        <p:spPr>
          <a:xfrm>
            <a:off x="838200" y="1588435"/>
            <a:ext cx="10515600" cy="4351338"/>
          </a:xfrm>
        </p:spPr>
        <p:txBody>
          <a:bodyPr>
            <a:normAutofit/>
          </a:bodyPr>
          <a:lstStyle/>
          <a:p>
            <a:pPr marL="0" indent="0">
              <a:lnSpc>
                <a:spcPct val="120000"/>
              </a:lnSpc>
              <a:buNone/>
            </a:pPr>
            <a:r>
              <a:rPr lang="en-US" dirty="0"/>
              <a:t>“Social death” refers to the idea that through a forcible severing of the social relations that make them a somebody among other somebodies, a person no longer inhabits the symbolic sphere of the living.</a:t>
            </a:r>
          </a:p>
          <a:p>
            <a:pPr marL="0" indent="0">
              <a:lnSpc>
                <a:spcPct val="120000"/>
              </a:lnSpc>
              <a:buNone/>
            </a:pPr>
            <a:endParaRPr lang="en-US" dirty="0"/>
          </a:p>
          <a:p>
            <a:pPr marL="0" indent="0">
              <a:lnSpc>
                <a:spcPct val="120000"/>
              </a:lnSpc>
              <a:buNone/>
            </a:pPr>
            <a:r>
              <a:rPr lang="en-US" dirty="0"/>
              <a:t>“Social death” has been found to increase thoughts of self-harm in those affected (Steele, Kidd, and Castano 2015), and so it is not surprising that social is often followed by physical death.</a:t>
            </a:r>
          </a:p>
        </p:txBody>
      </p:sp>
    </p:spTree>
    <p:extLst>
      <p:ext uri="{BB962C8B-B14F-4D97-AF65-F5344CB8AC3E}">
        <p14:creationId xmlns:p14="http://schemas.microsoft.com/office/powerpoint/2010/main" val="122393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p:txBody>
          <a:bodyPr>
            <a:normAutofit/>
          </a:bodyPr>
          <a:lstStyle/>
          <a:p>
            <a:r>
              <a:rPr lang="en-US" sz="3200" b="1" dirty="0"/>
              <a:t>Learning outcomes</a:t>
            </a:r>
          </a:p>
        </p:txBody>
      </p:sp>
      <p:sp>
        <p:nvSpPr>
          <p:cNvPr id="3" name="Content Placeholder 2">
            <a:extLst>
              <a:ext uri="{FF2B5EF4-FFF2-40B4-BE49-F238E27FC236}">
                <a16:creationId xmlns:a16="http://schemas.microsoft.com/office/drawing/2014/main" id="{D100CCB2-5F15-9241-9FFD-E470F4ABA738}"/>
              </a:ext>
            </a:extLst>
          </p:cNvPr>
          <p:cNvSpPr>
            <a:spLocks noGrp="1"/>
          </p:cNvSpPr>
          <p:nvPr>
            <p:ph idx="1"/>
          </p:nvPr>
        </p:nvSpPr>
        <p:spPr/>
        <p:txBody>
          <a:bodyPr>
            <a:normAutofit lnSpcReduction="10000"/>
          </a:bodyPr>
          <a:lstStyle/>
          <a:p>
            <a:pPr marL="0" indent="0">
              <a:buNone/>
            </a:pPr>
            <a:r>
              <a:rPr lang="en-US" dirty="0"/>
              <a:t>After this lecture you will</a:t>
            </a:r>
          </a:p>
          <a:p>
            <a:pPr marL="0" indent="0">
              <a:buNone/>
            </a:pPr>
            <a:endParaRPr lang="en-US" dirty="0"/>
          </a:p>
          <a:p>
            <a:pPr lvl="0"/>
            <a:r>
              <a:rPr lang="en-GB" dirty="0"/>
              <a:t>Understand the complex two-way relationship between homelessness and mental health</a:t>
            </a:r>
            <a:endParaRPr lang="en-US" dirty="0"/>
          </a:p>
          <a:p>
            <a:pPr lvl="0"/>
            <a:r>
              <a:rPr lang="en-US" dirty="0"/>
              <a:t>Be aware of the impact of trauma and childhood adversity on later homelessness</a:t>
            </a:r>
          </a:p>
          <a:p>
            <a:pPr lvl="0"/>
            <a:r>
              <a:rPr lang="en-US" dirty="0"/>
              <a:t>Understand the impact of ongoing social exclusion on homeless people’s mental health</a:t>
            </a:r>
          </a:p>
          <a:p>
            <a:pPr lvl="0"/>
            <a:r>
              <a:rPr lang="en-US" dirty="0"/>
              <a:t>Know about barriers to mental health care for people who are homeless</a:t>
            </a:r>
          </a:p>
          <a:p>
            <a:pPr lvl="0"/>
            <a:endParaRPr lang="en-US" dirty="0"/>
          </a:p>
          <a:p>
            <a:endParaRPr lang="en-US" dirty="0"/>
          </a:p>
        </p:txBody>
      </p:sp>
    </p:spTree>
    <p:extLst>
      <p:ext uri="{BB962C8B-B14F-4D97-AF65-F5344CB8AC3E}">
        <p14:creationId xmlns:p14="http://schemas.microsoft.com/office/powerpoint/2010/main" val="69935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a:xfrm>
            <a:off x="838200" y="262872"/>
            <a:ext cx="10515600" cy="1325563"/>
          </a:xfrm>
        </p:spPr>
        <p:txBody>
          <a:bodyPr>
            <a:normAutofit/>
          </a:bodyPr>
          <a:lstStyle/>
          <a:p>
            <a:r>
              <a:rPr lang="en-US" sz="3200" b="1" dirty="0">
                <a:latin typeface="+mn-lt"/>
              </a:rPr>
              <a:t>‘Social death’ and the brain</a:t>
            </a:r>
          </a:p>
        </p:txBody>
      </p:sp>
      <p:sp>
        <p:nvSpPr>
          <p:cNvPr id="4" name="Content Placeholder 3">
            <a:extLst>
              <a:ext uri="{FF2B5EF4-FFF2-40B4-BE49-F238E27FC236}">
                <a16:creationId xmlns:a16="http://schemas.microsoft.com/office/drawing/2014/main" id="{BB336408-4685-AF48-8E78-189E8D6FAD6A}"/>
              </a:ext>
            </a:extLst>
          </p:cNvPr>
          <p:cNvSpPr>
            <a:spLocks noGrp="1"/>
          </p:cNvSpPr>
          <p:nvPr>
            <p:ph idx="1"/>
          </p:nvPr>
        </p:nvSpPr>
        <p:spPr>
          <a:xfrm>
            <a:off x="838200" y="1398494"/>
            <a:ext cx="10515600" cy="4541279"/>
          </a:xfrm>
        </p:spPr>
        <p:txBody>
          <a:bodyPr>
            <a:normAutofit fontScale="85000" lnSpcReduction="10000"/>
          </a:bodyPr>
          <a:lstStyle/>
          <a:p>
            <a:pPr marL="0" indent="0">
              <a:lnSpc>
                <a:spcPct val="120000"/>
              </a:lnSpc>
              <a:buNone/>
            </a:pPr>
            <a:r>
              <a:rPr lang="en-US" dirty="0"/>
              <a:t>Study participants were shown pictures of ostensibly homeless people while an MRI measured their brain activity</a:t>
            </a:r>
          </a:p>
          <a:p>
            <a:pPr marL="0" indent="0" algn="ctr">
              <a:lnSpc>
                <a:spcPct val="120000"/>
              </a:lnSpc>
              <a:buNone/>
            </a:pPr>
            <a:r>
              <a:rPr lang="en-US" dirty="0"/>
              <a:t>“Within a moment of seeing the photograph of an apparently homeless man . . . people’s brains set off a sequence of reactions </a:t>
            </a:r>
            <a:r>
              <a:rPr lang="en-US" b="1" dirty="0"/>
              <a:t>characteristic of disgust and avoidance</a:t>
            </a:r>
            <a:r>
              <a:rPr lang="en-US" dirty="0"/>
              <a:t>. The activated areas included the insula, which is reliably associated with feelings of disgust toward objects such as </a:t>
            </a:r>
            <a:r>
              <a:rPr lang="en-US" b="1" dirty="0"/>
              <a:t>garbage and human waste</a:t>
            </a:r>
            <a:r>
              <a:rPr lang="en-US" dirty="0"/>
              <a:t>. Notably, the homeless people’s photographs failed to stimulate areas of the brain that usually activate whenever people think about other people, or themselves. Toward the homeless (and drug addicts), these areas simply failed to light up, as if people had stumbled on a pile of trash”. (Fiske 2008; see also 2010)</a:t>
            </a:r>
          </a:p>
        </p:txBody>
      </p:sp>
    </p:spTree>
    <p:extLst>
      <p:ext uri="{BB962C8B-B14F-4D97-AF65-F5344CB8AC3E}">
        <p14:creationId xmlns:p14="http://schemas.microsoft.com/office/powerpoint/2010/main" val="158724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a:xfrm>
            <a:off x="838200" y="262872"/>
            <a:ext cx="10515600" cy="1325563"/>
          </a:xfrm>
        </p:spPr>
        <p:txBody>
          <a:bodyPr>
            <a:normAutofit/>
          </a:bodyPr>
          <a:lstStyle/>
          <a:p>
            <a:r>
              <a:rPr lang="en-US" sz="3200" b="1" dirty="0">
                <a:latin typeface="+mn-lt"/>
              </a:rPr>
              <a:t>‘Social death’ and the brain</a:t>
            </a:r>
          </a:p>
        </p:txBody>
      </p:sp>
      <p:sp>
        <p:nvSpPr>
          <p:cNvPr id="4" name="Content Placeholder 3">
            <a:extLst>
              <a:ext uri="{FF2B5EF4-FFF2-40B4-BE49-F238E27FC236}">
                <a16:creationId xmlns:a16="http://schemas.microsoft.com/office/drawing/2014/main" id="{BB336408-4685-AF48-8E78-189E8D6FAD6A}"/>
              </a:ext>
            </a:extLst>
          </p:cNvPr>
          <p:cNvSpPr>
            <a:spLocks noGrp="1"/>
          </p:cNvSpPr>
          <p:nvPr>
            <p:ph idx="1"/>
          </p:nvPr>
        </p:nvSpPr>
        <p:spPr>
          <a:xfrm>
            <a:off x="838200" y="1398494"/>
            <a:ext cx="10515600" cy="4541279"/>
          </a:xfrm>
        </p:spPr>
        <p:txBody>
          <a:bodyPr>
            <a:normAutofit fontScale="92500" lnSpcReduction="10000"/>
          </a:bodyPr>
          <a:lstStyle/>
          <a:p>
            <a:pPr marL="0" indent="0">
              <a:lnSpc>
                <a:spcPct val="120000"/>
              </a:lnSpc>
              <a:buNone/>
            </a:pPr>
            <a:r>
              <a:rPr lang="en-US" dirty="0"/>
              <a:t>In animal studies, ‘social death’ is comparable to the concept of ‘social defeat’. In species with a rank hierarchy, </a:t>
            </a:r>
            <a:r>
              <a:rPr lang="en-US" b="1" dirty="0"/>
              <a:t>‘social defeat’ occurs when an animal loses out to another in a rank conflict</a:t>
            </a:r>
            <a:r>
              <a:rPr lang="en-US" dirty="0"/>
              <a:t>. </a:t>
            </a:r>
          </a:p>
          <a:p>
            <a:pPr marL="0" indent="0">
              <a:lnSpc>
                <a:spcPct val="120000"/>
              </a:lnSpc>
              <a:buNone/>
            </a:pPr>
            <a:r>
              <a:rPr lang="en-US" dirty="0"/>
              <a:t>Studies show that the behavior of animals who have suffered social defeat </a:t>
            </a:r>
            <a:r>
              <a:rPr lang="en-US" b="1" dirty="0"/>
              <a:t>resembles </a:t>
            </a:r>
            <a:r>
              <a:rPr lang="en-US" b="1" dirty="0" err="1"/>
              <a:t>behaviours</a:t>
            </a:r>
            <a:r>
              <a:rPr lang="en-US" b="1" dirty="0"/>
              <a:t> seen in humans </a:t>
            </a:r>
            <a:r>
              <a:rPr lang="en-US" dirty="0"/>
              <a:t>who suffer from mental illness (e.g. </a:t>
            </a:r>
            <a:r>
              <a:rPr lang="en-US" dirty="0" err="1"/>
              <a:t>Selten</a:t>
            </a:r>
            <a:r>
              <a:rPr lang="en-US" dirty="0"/>
              <a:t> 2016)</a:t>
            </a:r>
          </a:p>
          <a:p>
            <a:pPr marL="0" indent="0">
              <a:lnSpc>
                <a:spcPct val="120000"/>
              </a:lnSpc>
              <a:buNone/>
            </a:pPr>
            <a:r>
              <a:rPr lang="en-US" dirty="0"/>
              <a:t>The ‘</a:t>
            </a:r>
            <a:r>
              <a:rPr lang="en-US" b="1" dirty="0"/>
              <a:t>social defeat hypothesis’ </a:t>
            </a:r>
            <a:r>
              <a:rPr lang="en-US" dirty="0"/>
              <a:t>of mental health conditions like depression and schizophrenia therefore suggests that mental illness may be the result of evolved brain responses to repeated experiences of social subjugation</a:t>
            </a:r>
          </a:p>
          <a:p>
            <a:pPr marL="0" indent="0">
              <a:lnSpc>
                <a:spcPct val="120000"/>
              </a:lnSpc>
              <a:buNone/>
            </a:pPr>
            <a:endParaRPr lang="en-US" dirty="0"/>
          </a:p>
        </p:txBody>
      </p:sp>
    </p:spTree>
    <p:extLst>
      <p:ext uri="{BB962C8B-B14F-4D97-AF65-F5344CB8AC3E}">
        <p14:creationId xmlns:p14="http://schemas.microsoft.com/office/powerpoint/2010/main" val="3978264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a:xfrm>
            <a:off x="838200" y="262872"/>
            <a:ext cx="10515600" cy="1325563"/>
          </a:xfrm>
        </p:spPr>
        <p:txBody>
          <a:bodyPr>
            <a:normAutofit/>
          </a:bodyPr>
          <a:lstStyle/>
          <a:p>
            <a:r>
              <a:rPr lang="en-US" sz="3200" b="1" dirty="0">
                <a:latin typeface="+mn-lt"/>
              </a:rPr>
              <a:t>Homelessness and harmful substance use</a:t>
            </a:r>
          </a:p>
        </p:txBody>
      </p:sp>
      <p:sp>
        <p:nvSpPr>
          <p:cNvPr id="4" name="Content Placeholder 3">
            <a:extLst>
              <a:ext uri="{FF2B5EF4-FFF2-40B4-BE49-F238E27FC236}">
                <a16:creationId xmlns:a16="http://schemas.microsoft.com/office/drawing/2014/main" id="{BB336408-4685-AF48-8E78-189E8D6FAD6A}"/>
              </a:ext>
            </a:extLst>
          </p:cNvPr>
          <p:cNvSpPr>
            <a:spLocks noGrp="1"/>
          </p:cNvSpPr>
          <p:nvPr>
            <p:ph idx="1"/>
          </p:nvPr>
        </p:nvSpPr>
        <p:spPr/>
        <p:txBody>
          <a:bodyPr/>
          <a:lstStyle/>
          <a:p>
            <a:pPr marL="0" indent="0">
              <a:buNone/>
            </a:pPr>
            <a:r>
              <a:rPr lang="en-US" dirty="0"/>
              <a:t>Harmful substance use is often seen as a separate problematic from mental health. </a:t>
            </a:r>
          </a:p>
          <a:p>
            <a:pPr marL="0" indent="0">
              <a:buNone/>
            </a:pPr>
            <a:endParaRPr lang="en-US" dirty="0"/>
          </a:p>
          <a:p>
            <a:pPr marL="0" indent="0">
              <a:buNone/>
            </a:pPr>
            <a:r>
              <a:rPr lang="en-US" dirty="0"/>
              <a:t>However, substance use can aggravate some mental health conditions, while at the same time, some people attempt to self-medicate mental health conditions through substance use. </a:t>
            </a:r>
          </a:p>
          <a:p>
            <a:pPr marL="0" indent="0">
              <a:buNone/>
            </a:pPr>
            <a:endParaRPr lang="en-US" dirty="0"/>
          </a:p>
          <a:p>
            <a:pPr marL="0" indent="0">
              <a:buNone/>
            </a:pPr>
            <a:r>
              <a:rPr lang="en-US" dirty="0"/>
              <a:t>In some cases, substance users report that their harmful substance use is a direct consequence of experiencing ‘social death/defeat’. </a:t>
            </a:r>
          </a:p>
        </p:txBody>
      </p:sp>
    </p:spTree>
    <p:extLst>
      <p:ext uri="{BB962C8B-B14F-4D97-AF65-F5344CB8AC3E}">
        <p14:creationId xmlns:p14="http://schemas.microsoft.com/office/powerpoint/2010/main" val="786095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a:xfrm>
            <a:off x="838200" y="262872"/>
            <a:ext cx="10515600" cy="1325563"/>
          </a:xfrm>
        </p:spPr>
        <p:txBody>
          <a:bodyPr>
            <a:normAutofit/>
          </a:bodyPr>
          <a:lstStyle/>
          <a:p>
            <a:r>
              <a:rPr lang="en-US" sz="3200" b="1" dirty="0">
                <a:latin typeface="+mn-lt"/>
              </a:rPr>
              <a:t>Destitution and harmful substance use</a:t>
            </a:r>
          </a:p>
        </p:txBody>
      </p:sp>
      <p:pic>
        <p:nvPicPr>
          <p:cNvPr id="3" name="Picture 2">
            <a:extLst>
              <a:ext uri="{FF2B5EF4-FFF2-40B4-BE49-F238E27FC236}">
                <a16:creationId xmlns:a16="http://schemas.microsoft.com/office/drawing/2014/main" id="{9C680BC9-50CD-2849-BB3A-99D6062DEBB2}"/>
              </a:ext>
            </a:extLst>
          </p:cNvPr>
          <p:cNvPicPr>
            <a:picLocks noChangeAspect="1"/>
          </p:cNvPicPr>
          <p:nvPr/>
        </p:nvPicPr>
        <p:blipFill>
          <a:blip r:embed="rId2"/>
          <a:stretch>
            <a:fillRect/>
          </a:stretch>
        </p:blipFill>
        <p:spPr>
          <a:xfrm>
            <a:off x="8048512" y="1721223"/>
            <a:ext cx="3090367" cy="4374777"/>
          </a:xfrm>
          <a:prstGeom prst="rect">
            <a:avLst/>
          </a:prstGeom>
        </p:spPr>
      </p:pic>
      <p:sp>
        <p:nvSpPr>
          <p:cNvPr id="5" name="TextBox 4">
            <a:extLst>
              <a:ext uri="{FF2B5EF4-FFF2-40B4-BE49-F238E27FC236}">
                <a16:creationId xmlns:a16="http://schemas.microsoft.com/office/drawing/2014/main" id="{D349DC05-B5C0-C342-BC2F-96DAB08FFAFF}"/>
              </a:ext>
            </a:extLst>
          </p:cNvPr>
          <p:cNvSpPr txBox="1"/>
          <p:nvPr/>
        </p:nvSpPr>
        <p:spPr>
          <a:xfrm>
            <a:off x="838200" y="1588435"/>
            <a:ext cx="6190129" cy="4339650"/>
          </a:xfrm>
          <a:prstGeom prst="rect">
            <a:avLst/>
          </a:prstGeom>
          <a:noFill/>
        </p:spPr>
        <p:txBody>
          <a:bodyPr wrap="square" rtlCol="0">
            <a:spAutoFit/>
          </a:bodyPr>
          <a:lstStyle/>
          <a:p>
            <a:r>
              <a:rPr lang="en-US" sz="2400" i="1" dirty="0"/>
              <a:t>“I’ve seen, I’ve seen, the period I’ve been around I’ve seen that one happening, because if somebody has no hope for tomorrow it becomes unbearable, yeah. If he’s been waiting for years and no answer, no decision, no nothing, you don’t know what it’s for and about what, that is a bad situation. It’s a mental torture at one point, so that can cause somebody to switch on something which is wrong”</a:t>
            </a:r>
          </a:p>
          <a:p>
            <a:endParaRPr lang="en-US" sz="2400" i="1" dirty="0"/>
          </a:p>
          <a:p>
            <a:r>
              <a:rPr lang="en-US" i="1" dirty="0"/>
              <a:t>file:///Users/steph%201%202/Documents/HIH%202023/refugees-and-alcohol-</a:t>
            </a:r>
            <a:r>
              <a:rPr lang="en-US" i="1" dirty="0" err="1"/>
              <a:t>report.pdf</a:t>
            </a:r>
            <a:endParaRPr lang="en-US" i="1" dirty="0"/>
          </a:p>
        </p:txBody>
      </p:sp>
    </p:spTree>
    <p:extLst>
      <p:ext uri="{BB962C8B-B14F-4D97-AF65-F5344CB8AC3E}">
        <p14:creationId xmlns:p14="http://schemas.microsoft.com/office/powerpoint/2010/main" val="3929158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06BD63-564F-4957-AC0F-4742C52C2F03}"/>
              </a:ext>
            </a:extLst>
          </p:cNvPr>
          <p:cNvSpPr txBox="1"/>
          <p:nvPr/>
        </p:nvSpPr>
        <p:spPr>
          <a:xfrm>
            <a:off x="842681" y="514297"/>
            <a:ext cx="3249608" cy="584775"/>
          </a:xfrm>
          <a:prstGeom prst="rect">
            <a:avLst/>
          </a:prstGeom>
          <a:noFill/>
        </p:spPr>
        <p:txBody>
          <a:bodyPr wrap="none" rtlCol="0">
            <a:spAutoFit/>
          </a:bodyPr>
          <a:lstStyle/>
          <a:p>
            <a:r>
              <a:rPr lang="en-GB" sz="3200" b="1" dirty="0"/>
              <a:t>Accessing support</a:t>
            </a:r>
          </a:p>
        </p:txBody>
      </p:sp>
      <p:sp>
        <p:nvSpPr>
          <p:cNvPr id="18" name="TextBox 17">
            <a:extLst>
              <a:ext uri="{FF2B5EF4-FFF2-40B4-BE49-F238E27FC236}">
                <a16:creationId xmlns:a16="http://schemas.microsoft.com/office/drawing/2014/main" id="{27988C12-059B-4AB0-AED2-A75A0F4D7C6C}"/>
              </a:ext>
            </a:extLst>
          </p:cNvPr>
          <p:cNvSpPr txBox="1"/>
          <p:nvPr/>
        </p:nvSpPr>
        <p:spPr>
          <a:xfrm>
            <a:off x="842681" y="1388464"/>
            <a:ext cx="10827743" cy="4832092"/>
          </a:xfrm>
          <a:prstGeom prst="rect">
            <a:avLst/>
          </a:prstGeom>
          <a:noFill/>
        </p:spPr>
        <p:txBody>
          <a:bodyPr wrap="square">
            <a:spAutoFit/>
          </a:bodyPr>
          <a:lstStyle/>
          <a:p>
            <a:pPr marL="457200" indent="-457200">
              <a:buFont typeface="Arial" panose="020B0604020202020204" pitchFamily="34" charset="0"/>
              <a:buChar char="•"/>
            </a:pPr>
            <a:r>
              <a:rPr lang="en-GB" sz="2400" dirty="0"/>
              <a:t>People experiencing homelessness face </a:t>
            </a:r>
            <a:r>
              <a:rPr lang="en-GB" sz="2400" b="1" dirty="0"/>
              <a:t>significant barriers </a:t>
            </a:r>
            <a:r>
              <a:rPr lang="en-GB" sz="2400" dirty="0"/>
              <a:t>to accessing health services, especially primary care. These barriers are even greater when someone is also actively engaging in harmful substance use</a:t>
            </a:r>
          </a:p>
          <a:p>
            <a:endParaRPr lang="en-GB" sz="2400" dirty="0"/>
          </a:p>
          <a:p>
            <a:pPr marL="457200" indent="-457200">
              <a:buFont typeface="Arial" panose="020B0604020202020204" pitchFamily="34" charset="0"/>
              <a:buChar char="•"/>
            </a:pPr>
            <a:r>
              <a:rPr lang="en-GB" sz="2400" dirty="0"/>
              <a:t>People who are homeless </a:t>
            </a:r>
            <a:r>
              <a:rPr lang="en-GB" sz="2400" b="1" dirty="0"/>
              <a:t>attend A&amp;E</a:t>
            </a:r>
            <a:r>
              <a:rPr lang="en-GB" sz="2400" dirty="0"/>
              <a:t> 6 times more often than  the general population</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They get </a:t>
            </a:r>
            <a:r>
              <a:rPr lang="en-GB" sz="2400" b="1" dirty="0"/>
              <a:t>admitted to hospitals </a:t>
            </a:r>
            <a:r>
              <a:rPr lang="en-GB" sz="2400" dirty="0"/>
              <a:t>4 – 8 times more, and once admitted, stay 3 times longer than the general population.</a:t>
            </a:r>
          </a:p>
          <a:p>
            <a:pPr marL="457200" indent="-457200">
              <a:buFont typeface="Arial" panose="020B0604020202020204" pitchFamily="34" charset="0"/>
              <a:buChar char="•"/>
            </a:pPr>
            <a:endParaRPr lang="en-GB" sz="2400" b="0" i="0" dirty="0">
              <a:effectLst/>
            </a:endParaRPr>
          </a:p>
          <a:p>
            <a:pPr marL="457200" indent="-457200">
              <a:buFont typeface="Arial" panose="020B0604020202020204" pitchFamily="34" charset="0"/>
              <a:buChar char="•"/>
            </a:pPr>
            <a:r>
              <a:rPr lang="en-GB" sz="2400" dirty="0"/>
              <a:t>Poor patient experience and </a:t>
            </a:r>
            <a:r>
              <a:rPr lang="en-GB" sz="2400" b="1" dirty="0"/>
              <a:t>lack of trauma-informed care </a:t>
            </a:r>
            <a:r>
              <a:rPr lang="en-GB" sz="2400" dirty="0"/>
              <a:t>can lead to people disengaging or a lack of trust. </a:t>
            </a:r>
            <a:endParaRPr lang="en-GB" sz="2400" b="0" i="0" dirty="0">
              <a:solidFill>
                <a:srgbClr val="404041"/>
              </a:solidFill>
              <a:effectLst/>
              <a:latin typeface="museo_sans"/>
            </a:endParaRPr>
          </a:p>
          <a:p>
            <a:pPr marL="457200" indent="-457200">
              <a:buFont typeface="Arial" panose="020B0604020202020204" pitchFamily="34" charset="0"/>
              <a:buChar char="•"/>
            </a:pPr>
            <a:endParaRPr lang="en-GB" sz="2000" dirty="0"/>
          </a:p>
        </p:txBody>
      </p:sp>
    </p:spTree>
    <p:extLst>
      <p:ext uri="{BB962C8B-B14F-4D97-AF65-F5344CB8AC3E}">
        <p14:creationId xmlns:p14="http://schemas.microsoft.com/office/powerpoint/2010/main" val="1397461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0CCB2-5F15-9241-9FFD-E470F4ABA738}"/>
              </a:ext>
            </a:extLst>
          </p:cNvPr>
          <p:cNvSpPr>
            <a:spLocks noGrp="1"/>
          </p:cNvSpPr>
          <p:nvPr>
            <p:ph idx="1"/>
          </p:nvPr>
        </p:nvSpPr>
        <p:spPr>
          <a:xfrm>
            <a:off x="784412" y="929154"/>
            <a:ext cx="10515600"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a:t>Thank you!</a:t>
            </a:r>
            <a:endParaRPr lang="en-US" sz="3200" dirty="0"/>
          </a:p>
        </p:txBody>
      </p:sp>
    </p:spTree>
    <p:extLst>
      <p:ext uri="{BB962C8B-B14F-4D97-AF65-F5344CB8AC3E}">
        <p14:creationId xmlns:p14="http://schemas.microsoft.com/office/powerpoint/2010/main" val="137029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a:xfrm>
            <a:off x="838200" y="262872"/>
            <a:ext cx="10515600" cy="1325563"/>
          </a:xfrm>
        </p:spPr>
        <p:txBody>
          <a:bodyPr>
            <a:normAutofit/>
          </a:bodyPr>
          <a:lstStyle/>
          <a:p>
            <a:r>
              <a:rPr lang="en-US" sz="3200" b="1" dirty="0">
                <a:latin typeface="+mn-lt"/>
              </a:rPr>
              <a:t>Definitions: homelessness</a:t>
            </a:r>
          </a:p>
        </p:txBody>
      </p:sp>
      <p:sp>
        <p:nvSpPr>
          <p:cNvPr id="5" name="Content Placeholder 2">
            <a:extLst>
              <a:ext uri="{FF2B5EF4-FFF2-40B4-BE49-F238E27FC236}">
                <a16:creationId xmlns:a16="http://schemas.microsoft.com/office/drawing/2014/main" id="{A02D145B-6391-7F4B-93E3-C48395ED7711}"/>
              </a:ext>
            </a:extLst>
          </p:cNvPr>
          <p:cNvSpPr>
            <a:spLocks noGrp="1"/>
          </p:cNvSpPr>
          <p:nvPr>
            <p:ph idx="1"/>
          </p:nvPr>
        </p:nvSpPr>
        <p:spPr>
          <a:xfrm>
            <a:off x="838200" y="1588435"/>
            <a:ext cx="10515600" cy="4351338"/>
          </a:xfrm>
        </p:spPr>
        <p:txBody>
          <a:bodyPr>
            <a:normAutofit fontScale="92500" lnSpcReduction="20000"/>
          </a:bodyPr>
          <a:lstStyle/>
          <a:p>
            <a:pPr marL="0" indent="0">
              <a:buNone/>
            </a:pPr>
            <a:r>
              <a:rPr lang="en-US" b="1" dirty="0"/>
              <a:t>ETHOS - European Typology on Homelessness and Housing Exclusion</a:t>
            </a:r>
          </a:p>
          <a:p>
            <a:pPr marL="0" indent="0">
              <a:buNone/>
            </a:pPr>
            <a:endParaRPr lang="en-US" b="1" dirty="0"/>
          </a:p>
          <a:p>
            <a:r>
              <a:rPr lang="en-US" b="1" dirty="0"/>
              <a:t>Rooflessness: </a:t>
            </a:r>
            <a:r>
              <a:rPr lang="en-US" dirty="0"/>
              <a:t>without a shelter of any kind, sleeping rough</a:t>
            </a:r>
          </a:p>
          <a:p>
            <a:r>
              <a:rPr lang="en-US" b="1" dirty="0" err="1"/>
              <a:t>Houselessness</a:t>
            </a:r>
            <a:r>
              <a:rPr lang="en-US" b="1" dirty="0"/>
              <a:t>: </a:t>
            </a:r>
            <a:r>
              <a:rPr lang="en-US" dirty="0"/>
              <a:t>with a place to sleep but temporary in institutions or shelter</a:t>
            </a:r>
          </a:p>
          <a:p>
            <a:r>
              <a:rPr lang="en-US" b="1" dirty="0"/>
              <a:t>Living in insecure housing: </a:t>
            </a:r>
            <a:r>
              <a:rPr lang="en-US" dirty="0"/>
              <a:t>threatened with severe exclusion due to insecure tenancies, eviction, domestic violence</a:t>
            </a:r>
          </a:p>
          <a:p>
            <a:r>
              <a:rPr lang="en-US" b="1" dirty="0"/>
              <a:t>Living in inadequate housing: </a:t>
            </a:r>
            <a:r>
              <a:rPr lang="en-US" dirty="0"/>
              <a:t>in caravans on illegal campsites, in unfit housing, in extreme overcrowding</a:t>
            </a:r>
          </a:p>
          <a:p>
            <a:pPr marL="0" indent="0">
              <a:buNone/>
            </a:pPr>
            <a:endParaRPr lang="en-US" dirty="0"/>
          </a:p>
          <a:p>
            <a:pPr marL="0" indent="0">
              <a:buNone/>
            </a:pPr>
            <a:r>
              <a:rPr lang="en-US" dirty="0"/>
              <a:t>FEANTSA is the European Federation of National Organisations Working with the Homeless.  </a:t>
            </a:r>
            <a:r>
              <a:rPr lang="en-US" dirty="0">
                <a:hlinkClick r:id="rId2"/>
              </a:rPr>
              <a:t>https://www.feantsa.org/</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5033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04193" y="241761"/>
            <a:ext cx="8873359" cy="765175"/>
          </a:xfrm>
        </p:spPr>
        <p:txBody>
          <a:bodyPr>
            <a:normAutofit/>
          </a:bodyPr>
          <a:lstStyle/>
          <a:p>
            <a:pPr>
              <a:defRPr/>
            </a:pPr>
            <a:r>
              <a:rPr lang="en-US" sz="3200" b="1" dirty="0">
                <a:latin typeface="+mn-lt"/>
              </a:rPr>
              <a:t>Definitions: homelessness </a:t>
            </a:r>
            <a:endParaRPr lang="en-GB" sz="3200" dirty="0">
              <a:latin typeface="+mn-lt"/>
            </a:endParaRPr>
          </a:p>
        </p:txBody>
      </p:sp>
      <p:sp>
        <p:nvSpPr>
          <p:cNvPr id="12291" name="Rectangle 3"/>
          <p:cNvSpPr>
            <a:spLocks noGrp="1" noChangeArrowheads="1"/>
          </p:cNvSpPr>
          <p:nvPr>
            <p:ph type="body" idx="1"/>
          </p:nvPr>
        </p:nvSpPr>
        <p:spPr>
          <a:xfrm>
            <a:off x="704193" y="1006936"/>
            <a:ext cx="11129219" cy="6121400"/>
          </a:xfrm>
        </p:spPr>
        <p:txBody>
          <a:bodyPr>
            <a:normAutofit/>
          </a:bodyPr>
          <a:lstStyle/>
          <a:p>
            <a:pPr marL="0" indent="0">
              <a:buNone/>
            </a:pPr>
            <a:r>
              <a:rPr lang="en-GB" sz="2200" dirty="0"/>
              <a:t>Scottish Government</a:t>
            </a:r>
          </a:p>
          <a:p>
            <a:pPr marL="0" indent="0">
              <a:buNone/>
            </a:pPr>
            <a:r>
              <a:rPr lang="en-GB" sz="2200" dirty="0"/>
              <a:t>A person is homeless if they:</a:t>
            </a:r>
          </a:p>
          <a:p>
            <a:r>
              <a:rPr lang="en-GB" sz="2200" dirty="0"/>
              <a:t>have </a:t>
            </a:r>
            <a:r>
              <a:rPr lang="en-GB" sz="2200" b="1" dirty="0"/>
              <a:t>no accommodation </a:t>
            </a:r>
            <a:r>
              <a:rPr lang="en-GB" sz="2200" dirty="0"/>
              <a:t>in the UK or elsewhere, which they are entitled to occupy together with other members of their household </a:t>
            </a:r>
          </a:p>
          <a:p>
            <a:r>
              <a:rPr lang="en-GB" sz="2200" dirty="0"/>
              <a:t>have accommodation, but it is </a:t>
            </a:r>
            <a:r>
              <a:rPr lang="en-GB" sz="2200" b="1" dirty="0"/>
              <a:t>not reasonable </a:t>
            </a:r>
            <a:r>
              <a:rPr lang="en-GB" sz="2200" dirty="0"/>
              <a:t>to continue to occupy it </a:t>
            </a:r>
          </a:p>
          <a:p>
            <a:r>
              <a:rPr lang="en-GB" sz="2200" dirty="0"/>
              <a:t>have accommodation, but </a:t>
            </a:r>
            <a:r>
              <a:rPr lang="en-GB" sz="2200" b="1" dirty="0"/>
              <a:t>cannot secure entry</a:t>
            </a:r>
            <a:r>
              <a:rPr lang="en-GB" sz="2200" dirty="0"/>
              <a:t> to it </a:t>
            </a:r>
          </a:p>
          <a:p>
            <a:r>
              <a:rPr lang="en-GB" sz="2200" dirty="0"/>
              <a:t>have accommodation, but occupation of it will probably lead to </a:t>
            </a:r>
            <a:r>
              <a:rPr lang="en-GB" sz="2200" b="1" dirty="0"/>
              <a:t>abuse or threats of abuse</a:t>
            </a:r>
            <a:r>
              <a:rPr lang="en-GB" sz="2200" dirty="0"/>
              <a:t> from someone who lives there or from someone who previously resided with the applicant in that accommodation or elsewhere </a:t>
            </a:r>
          </a:p>
          <a:p>
            <a:r>
              <a:rPr lang="en-GB" sz="2200" dirty="0"/>
              <a:t>have accommodation, but it is moveable (such as a caravan or houseboat) and there is </a:t>
            </a:r>
            <a:r>
              <a:rPr lang="en-GB" sz="2200" b="1" dirty="0"/>
              <a:t>nowhere to place it </a:t>
            </a:r>
            <a:r>
              <a:rPr lang="en-GB" sz="2200" dirty="0"/>
              <a:t>and live in it</a:t>
            </a:r>
          </a:p>
          <a:p>
            <a:r>
              <a:rPr lang="en-GB" sz="2200" dirty="0"/>
              <a:t>have accommodation, but this is </a:t>
            </a:r>
            <a:r>
              <a:rPr lang="en-GB" sz="2200" b="1" dirty="0"/>
              <a:t>overcrowded</a:t>
            </a:r>
            <a:r>
              <a:rPr lang="en-GB" sz="2200" dirty="0"/>
              <a:t> and may endanger the health of the occupants.</a:t>
            </a:r>
          </a:p>
          <a:p>
            <a:pPr marL="0" indent="0">
              <a:buNone/>
            </a:pPr>
            <a:r>
              <a:rPr lang="en-GB" sz="2200" dirty="0"/>
              <a:t>A person is threatened with homelessness if they are likely to become homeless within two months. </a:t>
            </a:r>
          </a:p>
          <a:p>
            <a:pPr>
              <a:lnSpc>
                <a:spcPct val="130000"/>
              </a:lnSpc>
              <a:defRPr/>
            </a:pPr>
            <a:endParaRPr lang="en-GB" sz="1800" dirty="0"/>
          </a:p>
        </p:txBody>
      </p:sp>
    </p:spTree>
    <p:extLst>
      <p:ext uri="{BB962C8B-B14F-4D97-AF65-F5344CB8AC3E}">
        <p14:creationId xmlns:p14="http://schemas.microsoft.com/office/powerpoint/2010/main" val="3754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2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2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p:txBody>
          <a:bodyPr>
            <a:normAutofit/>
          </a:bodyPr>
          <a:lstStyle/>
          <a:p>
            <a:r>
              <a:rPr lang="en-US" sz="3200" b="1" dirty="0">
                <a:latin typeface="+mn-lt"/>
              </a:rPr>
              <a:t>How to talk about people who are homeless?</a:t>
            </a:r>
          </a:p>
        </p:txBody>
      </p:sp>
      <p:sp>
        <p:nvSpPr>
          <p:cNvPr id="3" name="Content Placeholder 2">
            <a:extLst>
              <a:ext uri="{FF2B5EF4-FFF2-40B4-BE49-F238E27FC236}">
                <a16:creationId xmlns:a16="http://schemas.microsoft.com/office/drawing/2014/main" id="{D100CCB2-5F15-9241-9FFD-E470F4ABA738}"/>
              </a:ext>
            </a:extLst>
          </p:cNvPr>
          <p:cNvSpPr>
            <a:spLocks noGrp="1"/>
          </p:cNvSpPr>
          <p:nvPr>
            <p:ph idx="1"/>
          </p:nvPr>
        </p:nvSpPr>
        <p:spPr>
          <a:xfrm>
            <a:off x="838200" y="1588435"/>
            <a:ext cx="10515600" cy="4351338"/>
          </a:xfrm>
        </p:spPr>
        <p:txBody>
          <a:bodyPr>
            <a:normAutofit fontScale="77500" lnSpcReduction="20000"/>
          </a:bodyPr>
          <a:lstStyle/>
          <a:p>
            <a:pPr marL="0" indent="0">
              <a:buNone/>
            </a:pPr>
            <a:r>
              <a:rPr lang="en-US" dirty="0"/>
              <a:t>“Homeless people”</a:t>
            </a:r>
          </a:p>
          <a:p>
            <a:pPr marL="0" indent="0">
              <a:buNone/>
            </a:pPr>
            <a:r>
              <a:rPr lang="en-US" dirty="0"/>
              <a:t>“The roofless”</a:t>
            </a:r>
          </a:p>
          <a:p>
            <a:pPr marL="0" indent="0">
              <a:buNone/>
            </a:pPr>
            <a:r>
              <a:rPr lang="en-US" dirty="0"/>
              <a:t>“People who are homeless”</a:t>
            </a:r>
          </a:p>
          <a:p>
            <a:pPr marL="0" indent="0">
              <a:buNone/>
            </a:pPr>
            <a:r>
              <a:rPr lang="en-US" dirty="0"/>
              <a:t>“People experiencing homelessness”</a:t>
            </a:r>
          </a:p>
          <a:p>
            <a:pPr marL="0" indent="0">
              <a:buNone/>
            </a:pPr>
            <a:r>
              <a:rPr lang="en-US" dirty="0"/>
              <a:t>“People affected by homelessness”</a:t>
            </a:r>
          </a:p>
          <a:p>
            <a:pPr marL="0" indent="0">
              <a:buNone/>
            </a:pPr>
            <a:r>
              <a:rPr lang="en-US" dirty="0"/>
              <a:t>“Unhoused people”</a:t>
            </a:r>
          </a:p>
          <a:p>
            <a:pPr marL="0" indent="0">
              <a:buNone/>
            </a:pPr>
            <a:r>
              <a:rPr lang="en-US" dirty="0"/>
              <a:t>….</a:t>
            </a:r>
          </a:p>
          <a:p>
            <a:pPr marL="0" indent="0">
              <a:buNone/>
            </a:pPr>
            <a:endParaRPr lang="en-US" dirty="0"/>
          </a:p>
          <a:p>
            <a:pPr marL="0" indent="0">
              <a:lnSpc>
                <a:spcPct val="120000"/>
              </a:lnSpc>
              <a:spcBef>
                <a:spcPts val="0"/>
              </a:spcBef>
              <a:buNone/>
            </a:pPr>
            <a:r>
              <a:rPr lang="en-US" dirty="0"/>
              <a:t>Using different expressions is usually a well-intentioned attempt at expressing respect. However, these terms have also been criticized for sugarcoating or distorting the situation.</a:t>
            </a:r>
          </a:p>
          <a:p>
            <a:pPr marL="0" indent="0">
              <a:lnSpc>
                <a:spcPct val="120000"/>
              </a:lnSpc>
              <a:spcBef>
                <a:spcPts val="0"/>
              </a:spcBef>
              <a:buNone/>
            </a:pPr>
            <a:r>
              <a:rPr lang="en-US" dirty="0"/>
              <a:t> </a:t>
            </a:r>
          </a:p>
          <a:p>
            <a:pPr marL="0" indent="0">
              <a:lnSpc>
                <a:spcPct val="120000"/>
              </a:lnSpc>
              <a:spcBef>
                <a:spcPts val="0"/>
              </a:spcBef>
              <a:buNone/>
            </a:pPr>
            <a:r>
              <a:rPr lang="en-US" dirty="0"/>
              <a:t>Calling someone “homeless” is not an insult (unless they specifically tell you so). </a:t>
            </a:r>
          </a:p>
          <a:p>
            <a:pPr marL="0" indent="0">
              <a:buNone/>
            </a:pPr>
            <a:endParaRPr lang="en-US" dirty="0"/>
          </a:p>
        </p:txBody>
      </p:sp>
    </p:spTree>
    <p:extLst>
      <p:ext uri="{BB962C8B-B14F-4D97-AF65-F5344CB8AC3E}">
        <p14:creationId xmlns:p14="http://schemas.microsoft.com/office/powerpoint/2010/main" val="394427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a:xfrm>
            <a:off x="838200" y="262872"/>
            <a:ext cx="10515600" cy="1325563"/>
          </a:xfrm>
        </p:spPr>
        <p:txBody>
          <a:bodyPr>
            <a:normAutofit/>
          </a:bodyPr>
          <a:lstStyle/>
          <a:p>
            <a:r>
              <a:rPr lang="en-US" sz="3200" b="1" dirty="0">
                <a:latin typeface="+mn-lt"/>
              </a:rPr>
              <a:t>Definitions: mental health</a:t>
            </a:r>
          </a:p>
        </p:txBody>
      </p:sp>
      <p:sp>
        <p:nvSpPr>
          <p:cNvPr id="5" name="Content Placeholder 2">
            <a:extLst>
              <a:ext uri="{FF2B5EF4-FFF2-40B4-BE49-F238E27FC236}">
                <a16:creationId xmlns:a16="http://schemas.microsoft.com/office/drawing/2014/main" id="{A02D145B-6391-7F4B-93E3-C48395ED7711}"/>
              </a:ext>
            </a:extLst>
          </p:cNvPr>
          <p:cNvSpPr>
            <a:spLocks noGrp="1"/>
          </p:cNvSpPr>
          <p:nvPr>
            <p:ph idx="1"/>
          </p:nvPr>
        </p:nvSpPr>
        <p:spPr>
          <a:xfrm>
            <a:off x="838200" y="1588435"/>
            <a:ext cx="10515600" cy="4351338"/>
          </a:xfrm>
        </p:spPr>
        <p:txBody>
          <a:bodyPr>
            <a:normAutofit fontScale="92500" lnSpcReduction="20000"/>
          </a:bodyPr>
          <a:lstStyle/>
          <a:p>
            <a:pPr marL="45720" indent="0" algn="ctr">
              <a:lnSpc>
                <a:spcPct val="150000"/>
              </a:lnSpc>
              <a:buNone/>
            </a:pPr>
            <a:r>
              <a:rPr lang="en-US" dirty="0">
                <a:latin typeface="Verdana" panose="020B0604030504040204" pitchFamily="34" charset="0"/>
                <a:ea typeface="Verdana" panose="020B0604030504040204" pitchFamily="34" charset="0"/>
                <a:cs typeface="Verdana" panose="020B0604030504040204" pitchFamily="34" charset="0"/>
              </a:rPr>
              <a:t>“Mental health is a state of well-being in which an individual realizes his or her own abilities, can cope </a:t>
            </a:r>
          </a:p>
          <a:p>
            <a:pPr marL="45720" indent="0" algn="ctr">
              <a:lnSpc>
                <a:spcPct val="150000"/>
              </a:lnSpc>
              <a:buNone/>
            </a:pPr>
            <a:r>
              <a:rPr lang="en-US" dirty="0">
                <a:latin typeface="Verdana" panose="020B0604030504040204" pitchFamily="34" charset="0"/>
                <a:ea typeface="Verdana" panose="020B0604030504040204" pitchFamily="34" charset="0"/>
                <a:cs typeface="Verdana" panose="020B0604030504040204" pitchFamily="34" charset="0"/>
              </a:rPr>
              <a:t>with the normal stresses of life, can work productively, </a:t>
            </a:r>
          </a:p>
          <a:p>
            <a:pPr marL="45720" indent="0" algn="ctr">
              <a:lnSpc>
                <a:spcPct val="150000"/>
              </a:lnSpc>
              <a:buNone/>
            </a:pPr>
            <a:r>
              <a:rPr lang="en-US" dirty="0">
                <a:latin typeface="Verdana" panose="020B0604030504040204" pitchFamily="34" charset="0"/>
                <a:ea typeface="Verdana" panose="020B0604030504040204" pitchFamily="34" charset="0"/>
                <a:cs typeface="Verdana" panose="020B0604030504040204" pitchFamily="34" charset="0"/>
              </a:rPr>
              <a:t>and is able to make a contribution to </a:t>
            </a:r>
          </a:p>
          <a:p>
            <a:pPr marL="45720" indent="0" algn="ctr">
              <a:lnSpc>
                <a:spcPct val="150000"/>
              </a:lnSpc>
              <a:buNone/>
            </a:pPr>
            <a:r>
              <a:rPr lang="en-US" dirty="0">
                <a:latin typeface="Verdana" panose="020B0604030504040204" pitchFamily="34" charset="0"/>
                <a:ea typeface="Verdana" panose="020B0604030504040204" pitchFamily="34" charset="0"/>
                <a:cs typeface="Verdana" panose="020B0604030504040204" pitchFamily="34" charset="0"/>
              </a:rPr>
              <a:t>his or her community.”</a:t>
            </a:r>
          </a:p>
          <a:p>
            <a:pPr marL="274320" algn="ctr">
              <a:lnSpc>
                <a:spcPct val="150000"/>
              </a:lnSpc>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lgn="ctr">
              <a:lnSpc>
                <a:spcPct val="150000"/>
              </a:lnSpc>
              <a:buNone/>
            </a:pPr>
            <a:r>
              <a:rPr lang="en-US" sz="1800" dirty="0">
                <a:latin typeface="Verdana" panose="020B0604030504040204" pitchFamily="34" charset="0"/>
                <a:ea typeface="Verdana" panose="020B0604030504040204" pitchFamily="34" charset="0"/>
                <a:cs typeface="Verdana" panose="020B0604030504040204" pitchFamily="34" charset="0"/>
              </a:rPr>
              <a:t>World Health Organization (WHO)</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8390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BAC-3076-EA4A-B550-A9C3029310B6}"/>
              </a:ext>
            </a:extLst>
          </p:cNvPr>
          <p:cNvSpPr>
            <a:spLocks noGrp="1"/>
          </p:cNvSpPr>
          <p:nvPr>
            <p:ph type="title"/>
          </p:nvPr>
        </p:nvSpPr>
        <p:spPr>
          <a:xfrm>
            <a:off x="838200" y="262872"/>
            <a:ext cx="10515600" cy="1325563"/>
          </a:xfrm>
        </p:spPr>
        <p:txBody>
          <a:bodyPr>
            <a:normAutofit/>
          </a:bodyPr>
          <a:lstStyle/>
          <a:p>
            <a:pPr marL="45720">
              <a:lnSpc>
                <a:spcPct val="150000"/>
              </a:lnSpc>
            </a:pPr>
            <a:r>
              <a:rPr lang="en-US" sz="3200" b="1" dirty="0">
                <a:latin typeface="+mn-lt"/>
                <a:ea typeface="Verdana" panose="020B0604030504040204" pitchFamily="34" charset="0"/>
                <a:cs typeface="Verdana" panose="020B0604030504040204" pitchFamily="34" charset="0"/>
              </a:rPr>
              <a:t>Mental vs physical health?</a:t>
            </a:r>
            <a:endParaRPr lang="en-US" sz="2000" b="1" dirty="0">
              <a:latin typeface="+mn-lt"/>
              <a:ea typeface="Verdana" panose="020B0604030504040204" pitchFamily="34" charset="0"/>
              <a:cs typeface="Verdana" panose="020B0604030504040204" pitchFamily="34" charset="0"/>
            </a:endParaRPr>
          </a:p>
        </p:txBody>
      </p:sp>
      <p:sp>
        <p:nvSpPr>
          <p:cNvPr id="4" name="Content Placeholder 3">
            <a:extLst>
              <a:ext uri="{FF2B5EF4-FFF2-40B4-BE49-F238E27FC236}">
                <a16:creationId xmlns:a16="http://schemas.microsoft.com/office/drawing/2014/main" id="{94D6465C-0D87-4046-A6FE-2FAA7D59D873}"/>
              </a:ext>
            </a:extLst>
          </p:cNvPr>
          <p:cNvSpPr>
            <a:spLocks noGrp="1"/>
          </p:cNvSpPr>
          <p:nvPr>
            <p:ph idx="1"/>
          </p:nvPr>
        </p:nvSpPr>
        <p:spPr>
          <a:xfrm>
            <a:off x="838200" y="1588435"/>
            <a:ext cx="7993530" cy="4351338"/>
          </a:xfrm>
        </p:spPr>
        <p:txBody>
          <a:bodyPr>
            <a:noAutofit/>
          </a:bodyPr>
          <a:lstStyle/>
          <a:p>
            <a:pPr marL="0" indent="0">
              <a:lnSpc>
                <a:spcPct val="100000"/>
              </a:lnSpc>
              <a:buNone/>
            </a:pPr>
            <a:r>
              <a:rPr lang="en-US" sz="2000" b="1" dirty="0"/>
              <a:t>Mind body dualism: </a:t>
            </a:r>
            <a:r>
              <a:rPr lang="en-US" sz="2000" dirty="0"/>
              <a:t>the idea that mind and body are two different, separate substances</a:t>
            </a:r>
          </a:p>
          <a:p>
            <a:pPr marL="0" indent="0">
              <a:lnSpc>
                <a:spcPct val="100000"/>
              </a:lnSpc>
              <a:buNone/>
            </a:pPr>
            <a:r>
              <a:rPr lang="en-US" sz="2000" dirty="0"/>
              <a:t>In philosophy: Rene Descartes</a:t>
            </a:r>
          </a:p>
          <a:p>
            <a:pPr marL="0" indent="0">
              <a:lnSpc>
                <a:spcPct val="100000"/>
              </a:lnSpc>
              <a:buNone/>
            </a:pPr>
            <a:r>
              <a:rPr lang="en-US" sz="2000" dirty="0">
                <a:ea typeface="Verdana" panose="020B0604030504040204" pitchFamily="34" charset="0"/>
                <a:cs typeface="Verdana" panose="020B0604030504040204" pitchFamily="34" charset="0"/>
              </a:rPr>
              <a:t>In mental health:</a:t>
            </a:r>
          </a:p>
          <a:p>
            <a:pPr marL="0" indent="0">
              <a:lnSpc>
                <a:spcPct val="100000"/>
              </a:lnSpc>
              <a:buNone/>
            </a:pPr>
            <a:r>
              <a:rPr lang="en-US" sz="2000" b="1" dirty="0">
                <a:ea typeface="Verdana" panose="020B0604030504040204" pitchFamily="34" charset="0"/>
                <a:cs typeface="Verdana" panose="020B0604030504040204" pitchFamily="34" charset="0"/>
              </a:rPr>
              <a:t>psychodynamic model</a:t>
            </a:r>
            <a:r>
              <a:rPr lang="en-US" sz="2000" dirty="0">
                <a:ea typeface="Verdana" panose="020B0604030504040204" pitchFamily="34" charset="0"/>
                <a:cs typeface="Verdana" panose="020B0604030504040204" pitchFamily="34" charset="0"/>
              </a:rPr>
              <a:t>: mental illness as result of (unconscious) inner conflicts (c/f Sigmund Freud)</a:t>
            </a:r>
          </a:p>
          <a:p>
            <a:pPr marL="0" indent="0">
              <a:lnSpc>
                <a:spcPct val="100000"/>
              </a:lnSpc>
              <a:buNone/>
            </a:pPr>
            <a:r>
              <a:rPr lang="en-US" sz="2000" b="1" dirty="0">
                <a:ea typeface="Verdana" panose="020B0604030504040204" pitchFamily="34" charset="0"/>
                <a:cs typeface="Verdana" panose="020B0604030504040204" pitchFamily="34" charset="0"/>
              </a:rPr>
              <a:t>medical model</a:t>
            </a:r>
            <a:r>
              <a:rPr lang="en-US" sz="2000" dirty="0">
                <a:ea typeface="Verdana" panose="020B0604030504040204" pitchFamily="34" charset="0"/>
                <a:cs typeface="Verdana" panose="020B0604030504040204" pitchFamily="34" charset="0"/>
              </a:rPr>
              <a:t>: mental illness as biological brain disease, </a:t>
            </a:r>
          </a:p>
          <a:p>
            <a:pPr marL="0" indent="0">
              <a:lnSpc>
                <a:spcPct val="100000"/>
              </a:lnSpc>
              <a:buNone/>
            </a:pPr>
            <a:r>
              <a:rPr lang="en-US" sz="2000" dirty="0">
                <a:ea typeface="Verdana" panose="020B0604030504040204" pitchFamily="34" charset="0"/>
                <a:cs typeface="Verdana" panose="020B0604030504040204" pitchFamily="34" charset="0"/>
              </a:rPr>
              <a:t>“chemical imbalance” (c/f Emil </a:t>
            </a:r>
            <a:r>
              <a:rPr lang="en-US" sz="2000" dirty="0" err="1">
                <a:ea typeface="Verdana" panose="020B0604030504040204" pitchFamily="34" charset="0"/>
                <a:cs typeface="Verdana" panose="020B0604030504040204" pitchFamily="34" charset="0"/>
              </a:rPr>
              <a:t>Kraeplin</a:t>
            </a:r>
            <a:r>
              <a:rPr lang="en-US" sz="2000" dirty="0">
                <a:ea typeface="Verdana" panose="020B0604030504040204" pitchFamily="34" charset="0"/>
                <a:cs typeface="Verdana" panose="020B0604030504040204" pitchFamily="34" charset="0"/>
              </a:rPr>
              <a:t>)</a:t>
            </a:r>
          </a:p>
          <a:p>
            <a:pPr marL="0" indent="0">
              <a:lnSpc>
                <a:spcPct val="100000"/>
              </a:lnSpc>
              <a:buNone/>
            </a:pPr>
            <a:endParaRPr lang="en-US" sz="2000" dirty="0">
              <a:ea typeface="Verdana" panose="020B0604030504040204" pitchFamily="34" charset="0"/>
              <a:cs typeface="Verdana" panose="020B0604030504040204" pitchFamily="34" charset="0"/>
            </a:endParaRPr>
          </a:p>
          <a:p>
            <a:pPr marL="0" indent="0">
              <a:lnSpc>
                <a:spcPct val="100000"/>
              </a:lnSpc>
              <a:buNone/>
            </a:pPr>
            <a:r>
              <a:rPr lang="en-US" sz="2000" dirty="0">
                <a:ea typeface="Verdana" panose="020B0604030504040204" pitchFamily="34" charset="0"/>
                <a:cs typeface="Verdana" panose="020B0604030504040204" pitchFamily="34" charset="0"/>
              </a:rPr>
              <a:t>Today: </a:t>
            </a:r>
            <a:r>
              <a:rPr lang="en-US" sz="2000" b="1" dirty="0">
                <a:ea typeface="Verdana" panose="020B0604030504040204" pitchFamily="34" charset="0"/>
                <a:cs typeface="Verdana" panose="020B0604030504040204" pitchFamily="34" charset="0"/>
              </a:rPr>
              <a:t>biopsychosocial model: </a:t>
            </a:r>
            <a:r>
              <a:rPr lang="en-US" sz="2000" dirty="0">
                <a:ea typeface="Verdana" panose="020B0604030504040204" pitchFamily="34" charset="0"/>
                <a:cs typeface="Verdana" panose="020B0604030504040204" pitchFamily="34" charset="0"/>
              </a:rPr>
              <a:t>mental illness as result of complex interactions between body, mind and environment</a:t>
            </a:r>
            <a:endParaRPr lang="en-US" sz="2000" dirty="0"/>
          </a:p>
        </p:txBody>
      </p:sp>
      <p:pic>
        <p:nvPicPr>
          <p:cNvPr id="6" name="Picture 5">
            <a:extLst>
              <a:ext uri="{FF2B5EF4-FFF2-40B4-BE49-F238E27FC236}">
                <a16:creationId xmlns:a16="http://schemas.microsoft.com/office/drawing/2014/main" id="{FA41C44B-4027-8F4A-AE3D-731CF6975DFF}"/>
              </a:ext>
            </a:extLst>
          </p:cNvPr>
          <p:cNvPicPr>
            <a:picLocks noChangeAspect="1"/>
          </p:cNvPicPr>
          <p:nvPr/>
        </p:nvPicPr>
        <p:blipFill>
          <a:blip r:embed="rId2"/>
          <a:stretch>
            <a:fillRect/>
          </a:stretch>
        </p:blipFill>
        <p:spPr>
          <a:xfrm>
            <a:off x="8831730" y="2000811"/>
            <a:ext cx="2522070" cy="3083231"/>
          </a:xfrm>
          <a:prstGeom prst="rect">
            <a:avLst/>
          </a:prstGeom>
        </p:spPr>
      </p:pic>
    </p:spTree>
    <p:extLst>
      <p:ext uri="{BB962C8B-B14F-4D97-AF65-F5344CB8AC3E}">
        <p14:creationId xmlns:p14="http://schemas.microsoft.com/office/powerpoint/2010/main" val="276188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06BD63-564F-4957-AC0F-4742C52C2F03}"/>
              </a:ext>
            </a:extLst>
          </p:cNvPr>
          <p:cNvSpPr txBox="1"/>
          <p:nvPr/>
        </p:nvSpPr>
        <p:spPr>
          <a:xfrm>
            <a:off x="710404" y="756150"/>
            <a:ext cx="5803384" cy="584775"/>
          </a:xfrm>
          <a:prstGeom prst="rect">
            <a:avLst/>
          </a:prstGeom>
          <a:noFill/>
        </p:spPr>
        <p:txBody>
          <a:bodyPr wrap="none" rtlCol="0">
            <a:spAutoFit/>
          </a:bodyPr>
          <a:lstStyle/>
          <a:p>
            <a:r>
              <a:rPr lang="en-GB" sz="3200" b="1" dirty="0"/>
              <a:t>Homelessness and mental health</a:t>
            </a:r>
          </a:p>
        </p:txBody>
      </p:sp>
      <p:sp>
        <p:nvSpPr>
          <p:cNvPr id="18" name="TextBox 17">
            <a:extLst>
              <a:ext uri="{FF2B5EF4-FFF2-40B4-BE49-F238E27FC236}">
                <a16:creationId xmlns:a16="http://schemas.microsoft.com/office/drawing/2014/main" id="{27988C12-059B-4AB0-AED2-A75A0F4D7C6C}"/>
              </a:ext>
            </a:extLst>
          </p:cNvPr>
          <p:cNvSpPr txBox="1"/>
          <p:nvPr/>
        </p:nvSpPr>
        <p:spPr>
          <a:xfrm>
            <a:off x="710404" y="1681584"/>
            <a:ext cx="10549267" cy="3785652"/>
          </a:xfrm>
          <a:prstGeom prst="rect">
            <a:avLst/>
          </a:prstGeom>
          <a:noFill/>
        </p:spPr>
        <p:txBody>
          <a:bodyPr wrap="square">
            <a:spAutoFit/>
          </a:bodyPr>
          <a:lstStyle/>
          <a:p>
            <a:endParaRPr lang="en-GB" sz="2000" dirty="0"/>
          </a:p>
          <a:p>
            <a:pPr marL="457200" indent="-457200">
              <a:buFont typeface="Arial" panose="020B0604020202020204" pitchFamily="34" charset="0"/>
              <a:buChar char="•"/>
            </a:pPr>
            <a:r>
              <a:rPr lang="en-GB" sz="2000" dirty="0"/>
              <a:t>People who are homeless have significantly </a:t>
            </a:r>
            <a:r>
              <a:rPr lang="en-GB" sz="2000" b="1" dirty="0"/>
              <a:t>higher rates of mental ill health</a:t>
            </a:r>
          </a:p>
          <a:p>
            <a:endParaRPr lang="en-GB" sz="2000" dirty="0"/>
          </a:p>
          <a:p>
            <a:pPr marL="457200" indent="-457200">
              <a:buFont typeface="Arial" panose="020B0604020202020204" pitchFamily="34" charset="0"/>
              <a:buChar char="•"/>
            </a:pPr>
            <a:r>
              <a:rPr lang="en-GB" sz="2000" b="1" dirty="0"/>
              <a:t>Almost half </a:t>
            </a:r>
            <a:r>
              <a:rPr lang="en-GB" sz="2000" dirty="0"/>
              <a:t>of people who are homeless have at least one </a:t>
            </a:r>
            <a:r>
              <a:rPr lang="en-GB" sz="2000" b="1" dirty="0"/>
              <a:t>mental health diagnosis </a:t>
            </a:r>
            <a:r>
              <a:rPr lang="en-GB" sz="2000" dirty="0"/>
              <a:t>(1/4 for the general population), and 8 out of 10 of people who sleep rough (Crisis 2023)</a:t>
            </a:r>
          </a:p>
          <a:p>
            <a:endParaRPr lang="en-GB" sz="2000" dirty="0"/>
          </a:p>
          <a:p>
            <a:pPr marL="457200" indent="-457200">
              <a:buFont typeface="Arial" panose="020B0604020202020204" pitchFamily="34" charset="0"/>
              <a:buChar char="•"/>
            </a:pPr>
            <a:r>
              <a:rPr lang="en-GB" sz="2000" dirty="0"/>
              <a:t>People who are homeless are </a:t>
            </a:r>
            <a:r>
              <a:rPr lang="en-GB" sz="2000" b="1" dirty="0"/>
              <a:t>3.5x more likely to die by suicide </a:t>
            </a:r>
            <a:r>
              <a:rPr lang="en-GB" sz="2000" dirty="0"/>
              <a:t>than the general population (Crisis, 2012).</a:t>
            </a:r>
          </a:p>
          <a:p>
            <a:endParaRPr lang="en-GB" sz="2000" dirty="0"/>
          </a:p>
          <a:p>
            <a:pPr marL="457200" indent="-457200">
              <a:buFont typeface="Arial" panose="020B0604020202020204" pitchFamily="34" charset="0"/>
              <a:buChar char="•"/>
            </a:pPr>
            <a:r>
              <a:rPr lang="en-GB" sz="2000" dirty="0"/>
              <a:t>People who are homeless often face </a:t>
            </a:r>
            <a:r>
              <a:rPr lang="en-GB" sz="2000" b="1" dirty="0"/>
              <a:t>multiple and complex disadvantage, i.e. </a:t>
            </a:r>
            <a:r>
              <a:rPr lang="en-GB" sz="2000" dirty="0"/>
              <a:t>two or more interconnecting experiences of homelessness/insecure housing, mental ill health, substance use, contact with the criminal justice/care system, intimate partner violence</a:t>
            </a:r>
          </a:p>
        </p:txBody>
      </p:sp>
    </p:spTree>
    <p:extLst>
      <p:ext uri="{BB962C8B-B14F-4D97-AF65-F5344CB8AC3E}">
        <p14:creationId xmlns:p14="http://schemas.microsoft.com/office/powerpoint/2010/main" val="395235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7988C12-059B-4AB0-AED2-A75A0F4D7C6C}"/>
              </a:ext>
            </a:extLst>
          </p:cNvPr>
          <p:cNvSpPr txBox="1"/>
          <p:nvPr/>
        </p:nvSpPr>
        <p:spPr>
          <a:xfrm>
            <a:off x="842681" y="1530571"/>
            <a:ext cx="10148047" cy="3724096"/>
          </a:xfrm>
          <a:prstGeom prst="rect">
            <a:avLst/>
          </a:prstGeom>
          <a:noFill/>
        </p:spPr>
        <p:txBody>
          <a:bodyPr wrap="square">
            <a:spAutoFit/>
          </a:bodyPr>
          <a:lstStyle/>
          <a:p>
            <a:pPr marL="457200" indent="-457200">
              <a:buFont typeface="Arial" panose="020B0604020202020204" pitchFamily="34" charset="0"/>
              <a:buChar char="•"/>
            </a:pPr>
            <a:endParaRPr lang="en-GB" sz="2000" b="1" dirty="0"/>
          </a:p>
          <a:p>
            <a:pPr marL="457200" indent="-457200">
              <a:buFont typeface="Arial" panose="020B0604020202020204" pitchFamily="34" charset="0"/>
              <a:buChar char="•"/>
            </a:pPr>
            <a:r>
              <a:rPr lang="en-GB" sz="2400" b="1" dirty="0"/>
              <a:t>Mental health and stable housing </a:t>
            </a:r>
            <a:r>
              <a:rPr lang="en-GB" sz="2400" dirty="0"/>
              <a:t>are linked. Improving housing security also improves rates of serious mental illness</a:t>
            </a:r>
          </a:p>
          <a:p>
            <a:endParaRPr lang="en-GB" sz="2400" dirty="0"/>
          </a:p>
          <a:p>
            <a:pPr marL="457200" indent="-457200">
              <a:buFont typeface="Arial" panose="020B0604020202020204" pitchFamily="34" charset="0"/>
              <a:buChar char="•"/>
            </a:pPr>
            <a:r>
              <a:rPr lang="en-GB" sz="2400" b="1" dirty="0"/>
              <a:t>80% </a:t>
            </a:r>
            <a:r>
              <a:rPr lang="en-GB" sz="2400" dirty="0"/>
              <a:t>of homeless people in England </a:t>
            </a:r>
            <a:r>
              <a:rPr lang="en-GB" sz="2400" b="1" dirty="0"/>
              <a:t>report mental health needs. </a:t>
            </a:r>
            <a:r>
              <a:rPr lang="en-GB" sz="2400" dirty="0"/>
              <a:t>More than a quarter citing </a:t>
            </a:r>
            <a:r>
              <a:rPr lang="en-GB" sz="2400" b="1" dirty="0"/>
              <a:t>mental ill-health as the reason for being homeless </a:t>
            </a:r>
            <a:r>
              <a:rPr lang="en-GB" sz="2400" dirty="0"/>
              <a:t>(Homeless Link, 2014)</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b="0" i="0" dirty="0">
                <a:effectLst/>
              </a:rPr>
              <a:t>Research into unsuitable temporary accommodation found </a:t>
            </a:r>
            <a:r>
              <a:rPr lang="en-GB" sz="2400" b="1" i="0" dirty="0">
                <a:effectLst/>
              </a:rPr>
              <a:t>88% </a:t>
            </a:r>
            <a:r>
              <a:rPr lang="en-GB" sz="2400" b="0" i="0" dirty="0">
                <a:effectLst/>
              </a:rPr>
              <a:t>per cent of respondents reported </a:t>
            </a:r>
            <a:r>
              <a:rPr lang="en-GB" sz="2400" b="1" i="0" dirty="0">
                <a:effectLst/>
              </a:rPr>
              <a:t>experiencing depression </a:t>
            </a:r>
            <a:r>
              <a:rPr lang="en-GB" sz="2400" b="0" i="0" dirty="0">
                <a:effectLst/>
              </a:rPr>
              <a:t>(Crisis, 2018).</a:t>
            </a:r>
          </a:p>
        </p:txBody>
      </p:sp>
      <p:sp>
        <p:nvSpPr>
          <p:cNvPr id="7" name="TextBox 6">
            <a:extLst>
              <a:ext uri="{FF2B5EF4-FFF2-40B4-BE49-F238E27FC236}">
                <a16:creationId xmlns:a16="http://schemas.microsoft.com/office/drawing/2014/main" id="{D00EF93A-7A6C-DC4B-B29F-B6A62C0B47A4}"/>
              </a:ext>
            </a:extLst>
          </p:cNvPr>
          <p:cNvSpPr txBox="1"/>
          <p:nvPr/>
        </p:nvSpPr>
        <p:spPr>
          <a:xfrm>
            <a:off x="710404" y="756150"/>
            <a:ext cx="5803384" cy="584775"/>
          </a:xfrm>
          <a:prstGeom prst="rect">
            <a:avLst/>
          </a:prstGeom>
          <a:noFill/>
        </p:spPr>
        <p:txBody>
          <a:bodyPr wrap="none" rtlCol="0">
            <a:spAutoFit/>
          </a:bodyPr>
          <a:lstStyle/>
          <a:p>
            <a:r>
              <a:rPr lang="en-GB" sz="3200" b="1" dirty="0"/>
              <a:t>Homelessness and mental health</a:t>
            </a:r>
          </a:p>
        </p:txBody>
      </p:sp>
    </p:spTree>
    <p:extLst>
      <p:ext uri="{BB962C8B-B14F-4D97-AF65-F5344CB8AC3E}">
        <p14:creationId xmlns:p14="http://schemas.microsoft.com/office/powerpoint/2010/main" val="3196039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56020</TotalTime>
  <Words>2055</Words>
  <Application>Microsoft Macintosh PowerPoint</Application>
  <PresentationFormat>Widescreen</PresentationFormat>
  <Paragraphs>189</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museo_sans</vt:lpstr>
      <vt:lpstr>StoneSans</vt:lpstr>
      <vt:lpstr>Verdana</vt:lpstr>
      <vt:lpstr>Office Theme</vt:lpstr>
      <vt:lpstr>PowerPoint Presentation</vt:lpstr>
      <vt:lpstr>Learning outcomes</vt:lpstr>
      <vt:lpstr>Definitions: homelessness</vt:lpstr>
      <vt:lpstr>Definitions: homelessness </vt:lpstr>
      <vt:lpstr>How to talk about people who are homeless?</vt:lpstr>
      <vt:lpstr>Definitions: mental health</vt:lpstr>
      <vt:lpstr>Mental vs physical health?</vt:lpstr>
      <vt:lpstr>PowerPoint Presentation</vt:lpstr>
      <vt:lpstr>PowerPoint Presentation</vt:lpstr>
      <vt:lpstr>Two-way relationship</vt:lpstr>
      <vt:lpstr>Part1: from mental illness to homelessness</vt:lpstr>
      <vt:lpstr>Homelessness and childhood adversity</vt:lpstr>
      <vt:lpstr>Homelessness and childhood adversity</vt:lpstr>
      <vt:lpstr>Homelessness and childhood adversity</vt:lpstr>
      <vt:lpstr>Part 2: from homelessness to mental illness</vt:lpstr>
      <vt:lpstr>Homelessness and Trauma</vt:lpstr>
      <vt:lpstr>Homelessness and Trauma</vt:lpstr>
      <vt:lpstr>Trauma informed care</vt:lpstr>
      <vt:lpstr>Homelessness and ‘social death’</vt:lpstr>
      <vt:lpstr>‘Social death’ and the brain</vt:lpstr>
      <vt:lpstr>‘Social death’ and the brain</vt:lpstr>
      <vt:lpstr>Homelessness and harmful substance use</vt:lpstr>
      <vt:lpstr>Destitution and harmful substance use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Grohmann</dc:creator>
  <cp:lastModifiedBy>Steph Grohmann</cp:lastModifiedBy>
  <cp:revision>55</cp:revision>
  <cp:lastPrinted>2023-01-17T18:18:30Z</cp:lastPrinted>
  <dcterms:created xsi:type="dcterms:W3CDTF">2023-01-15T11:26:47Z</dcterms:created>
  <dcterms:modified xsi:type="dcterms:W3CDTF">2024-04-23T17:30:02Z</dcterms:modified>
</cp:coreProperties>
</file>