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2" r:id="rId3"/>
    <p:sldId id="263" r:id="rId4"/>
    <p:sldId id="282" r:id="rId5"/>
    <p:sldId id="278" r:id="rId6"/>
    <p:sldId id="264" r:id="rId7"/>
    <p:sldId id="281" r:id="rId8"/>
    <p:sldId id="280" r:id="rId9"/>
    <p:sldId id="283" r:id="rId10"/>
    <p:sldId id="265" r:id="rId11"/>
    <p:sldId id="284" r:id="rId12"/>
    <p:sldId id="285" r:id="rId13"/>
    <p:sldId id="266" r:id="rId14"/>
    <p:sldId id="271" r:id="rId15"/>
    <p:sldId id="272" r:id="rId16"/>
    <p:sldId id="286" r:id="rId17"/>
    <p:sldId id="287" r:id="rId18"/>
    <p:sldId id="288" r:id="rId19"/>
    <p:sldId id="289" r:id="rId20"/>
    <p:sldId id="291" r:id="rId21"/>
    <p:sldId id="293" r:id="rId22"/>
    <p:sldId id="290" r:id="rId23"/>
    <p:sldId id="273" r:id="rId24"/>
    <p:sldId id="29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704"/>
  </p:normalViewPr>
  <p:slideViewPr>
    <p:cSldViewPr snapToGrid="0" snapToObjects="1">
      <p:cViewPr varScale="1">
        <p:scale>
          <a:sx n="114" d="100"/>
          <a:sy n="114" d="100"/>
        </p:scale>
        <p:origin x="47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4F420-9A31-D44A-AD4A-CED31E4BDB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85B172-9899-B44F-8902-D9C33251F7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5722E7-4D39-0844-B6CC-10318529DF33}"/>
              </a:ext>
            </a:extLst>
          </p:cNvPr>
          <p:cNvSpPr>
            <a:spLocks noGrp="1"/>
          </p:cNvSpPr>
          <p:nvPr>
            <p:ph type="dt" sz="half" idx="10"/>
          </p:nvPr>
        </p:nvSpPr>
        <p:spPr/>
        <p:txBody>
          <a:bodyPr/>
          <a:lstStyle/>
          <a:p>
            <a:fld id="{D3ED7162-9CC7-F64B-9BA2-016B8E50EA7C}" type="datetimeFigureOut">
              <a:rPr lang="en-US" smtClean="0"/>
              <a:t>4/23/24</a:t>
            </a:fld>
            <a:endParaRPr lang="en-US"/>
          </a:p>
        </p:txBody>
      </p:sp>
      <p:sp>
        <p:nvSpPr>
          <p:cNvPr id="5" name="Footer Placeholder 4">
            <a:extLst>
              <a:ext uri="{FF2B5EF4-FFF2-40B4-BE49-F238E27FC236}">
                <a16:creationId xmlns:a16="http://schemas.microsoft.com/office/drawing/2014/main" id="{18D24E38-3DAB-194E-AEDF-A70ACD416C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C366DE-3922-EF42-9F98-363783C76970}"/>
              </a:ext>
            </a:extLst>
          </p:cNvPr>
          <p:cNvSpPr>
            <a:spLocks noGrp="1"/>
          </p:cNvSpPr>
          <p:nvPr>
            <p:ph type="sldNum" sz="quarter" idx="12"/>
          </p:nvPr>
        </p:nvSpPr>
        <p:spPr/>
        <p:txBody>
          <a:bodyPr/>
          <a:lstStyle/>
          <a:p>
            <a:fld id="{43CAA8C3-19F1-E74C-A169-538818102300}" type="slidenum">
              <a:rPr lang="en-US" smtClean="0"/>
              <a:t>‹#›</a:t>
            </a:fld>
            <a:endParaRPr lang="en-US"/>
          </a:p>
        </p:txBody>
      </p:sp>
    </p:spTree>
    <p:extLst>
      <p:ext uri="{BB962C8B-B14F-4D97-AF65-F5344CB8AC3E}">
        <p14:creationId xmlns:p14="http://schemas.microsoft.com/office/powerpoint/2010/main" val="2374434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841AD-4FF3-E444-BA34-81A03C6F28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5C9938-72EC-834A-8E8F-87C6AA16C17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36E27-974D-CF48-B7A0-32AF5A324BA2}"/>
              </a:ext>
            </a:extLst>
          </p:cNvPr>
          <p:cNvSpPr>
            <a:spLocks noGrp="1"/>
          </p:cNvSpPr>
          <p:nvPr>
            <p:ph type="dt" sz="half" idx="10"/>
          </p:nvPr>
        </p:nvSpPr>
        <p:spPr/>
        <p:txBody>
          <a:bodyPr/>
          <a:lstStyle/>
          <a:p>
            <a:fld id="{D3ED7162-9CC7-F64B-9BA2-016B8E50EA7C}" type="datetimeFigureOut">
              <a:rPr lang="en-US" smtClean="0"/>
              <a:t>4/23/24</a:t>
            </a:fld>
            <a:endParaRPr lang="en-US"/>
          </a:p>
        </p:txBody>
      </p:sp>
      <p:sp>
        <p:nvSpPr>
          <p:cNvPr id="5" name="Footer Placeholder 4">
            <a:extLst>
              <a:ext uri="{FF2B5EF4-FFF2-40B4-BE49-F238E27FC236}">
                <a16:creationId xmlns:a16="http://schemas.microsoft.com/office/drawing/2014/main" id="{8B33F355-F37F-F94F-B03D-7A91C630E4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644F0E-F5F9-5B42-AC61-4CDE2C2E833B}"/>
              </a:ext>
            </a:extLst>
          </p:cNvPr>
          <p:cNvSpPr>
            <a:spLocks noGrp="1"/>
          </p:cNvSpPr>
          <p:nvPr>
            <p:ph type="sldNum" sz="quarter" idx="12"/>
          </p:nvPr>
        </p:nvSpPr>
        <p:spPr/>
        <p:txBody>
          <a:bodyPr/>
          <a:lstStyle/>
          <a:p>
            <a:fld id="{43CAA8C3-19F1-E74C-A169-538818102300}" type="slidenum">
              <a:rPr lang="en-US" smtClean="0"/>
              <a:t>‹#›</a:t>
            </a:fld>
            <a:endParaRPr lang="en-US"/>
          </a:p>
        </p:txBody>
      </p:sp>
    </p:spTree>
    <p:extLst>
      <p:ext uri="{BB962C8B-B14F-4D97-AF65-F5344CB8AC3E}">
        <p14:creationId xmlns:p14="http://schemas.microsoft.com/office/powerpoint/2010/main" val="1437887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C850E7-4E55-F542-AE24-2BA83EAC83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8780BA-EC13-F548-B2EA-346D8F9D44F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8108AC-28E9-EA4E-8FBE-5EAEFD8ADC8A}"/>
              </a:ext>
            </a:extLst>
          </p:cNvPr>
          <p:cNvSpPr>
            <a:spLocks noGrp="1"/>
          </p:cNvSpPr>
          <p:nvPr>
            <p:ph type="dt" sz="half" idx="10"/>
          </p:nvPr>
        </p:nvSpPr>
        <p:spPr/>
        <p:txBody>
          <a:bodyPr/>
          <a:lstStyle/>
          <a:p>
            <a:fld id="{D3ED7162-9CC7-F64B-9BA2-016B8E50EA7C}" type="datetimeFigureOut">
              <a:rPr lang="en-US" smtClean="0"/>
              <a:t>4/23/24</a:t>
            </a:fld>
            <a:endParaRPr lang="en-US"/>
          </a:p>
        </p:txBody>
      </p:sp>
      <p:sp>
        <p:nvSpPr>
          <p:cNvPr id="5" name="Footer Placeholder 4">
            <a:extLst>
              <a:ext uri="{FF2B5EF4-FFF2-40B4-BE49-F238E27FC236}">
                <a16:creationId xmlns:a16="http://schemas.microsoft.com/office/drawing/2014/main" id="{5FD2D752-3513-6D43-93EB-E0C9C5FEA7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16F0FD-B106-974F-98BD-EF59122AFF82}"/>
              </a:ext>
            </a:extLst>
          </p:cNvPr>
          <p:cNvSpPr>
            <a:spLocks noGrp="1"/>
          </p:cNvSpPr>
          <p:nvPr>
            <p:ph type="sldNum" sz="quarter" idx="12"/>
          </p:nvPr>
        </p:nvSpPr>
        <p:spPr/>
        <p:txBody>
          <a:bodyPr/>
          <a:lstStyle/>
          <a:p>
            <a:fld id="{43CAA8C3-19F1-E74C-A169-538818102300}" type="slidenum">
              <a:rPr lang="en-US" smtClean="0"/>
              <a:t>‹#›</a:t>
            </a:fld>
            <a:endParaRPr lang="en-US"/>
          </a:p>
        </p:txBody>
      </p:sp>
    </p:spTree>
    <p:extLst>
      <p:ext uri="{BB962C8B-B14F-4D97-AF65-F5344CB8AC3E}">
        <p14:creationId xmlns:p14="http://schemas.microsoft.com/office/powerpoint/2010/main" val="1147604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EAD0-35FD-0B43-82B4-B9849D4C48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DFFA3B-5F07-414C-B4B9-283465272C8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8299E4-CB7F-474D-9C10-56F81E77AB74}"/>
              </a:ext>
            </a:extLst>
          </p:cNvPr>
          <p:cNvSpPr>
            <a:spLocks noGrp="1"/>
          </p:cNvSpPr>
          <p:nvPr>
            <p:ph type="dt" sz="half" idx="10"/>
          </p:nvPr>
        </p:nvSpPr>
        <p:spPr/>
        <p:txBody>
          <a:bodyPr/>
          <a:lstStyle/>
          <a:p>
            <a:fld id="{D3ED7162-9CC7-F64B-9BA2-016B8E50EA7C}" type="datetimeFigureOut">
              <a:rPr lang="en-US" smtClean="0"/>
              <a:t>4/23/24</a:t>
            </a:fld>
            <a:endParaRPr lang="en-US"/>
          </a:p>
        </p:txBody>
      </p:sp>
      <p:sp>
        <p:nvSpPr>
          <p:cNvPr id="5" name="Footer Placeholder 4">
            <a:extLst>
              <a:ext uri="{FF2B5EF4-FFF2-40B4-BE49-F238E27FC236}">
                <a16:creationId xmlns:a16="http://schemas.microsoft.com/office/drawing/2014/main" id="{F25B8D28-CA35-ED41-88CD-7076D801E9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DCAA8-08BA-6048-8B52-C50561E33D1E}"/>
              </a:ext>
            </a:extLst>
          </p:cNvPr>
          <p:cNvSpPr>
            <a:spLocks noGrp="1"/>
          </p:cNvSpPr>
          <p:nvPr>
            <p:ph type="sldNum" sz="quarter" idx="12"/>
          </p:nvPr>
        </p:nvSpPr>
        <p:spPr/>
        <p:txBody>
          <a:bodyPr/>
          <a:lstStyle/>
          <a:p>
            <a:fld id="{43CAA8C3-19F1-E74C-A169-538818102300}" type="slidenum">
              <a:rPr lang="en-US" smtClean="0"/>
              <a:t>‹#›</a:t>
            </a:fld>
            <a:endParaRPr lang="en-US"/>
          </a:p>
        </p:txBody>
      </p:sp>
    </p:spTree>
    <p:extLst>
      <p:ext uri="{BB962C8B-B14F-4D97-AF65-F5344CB8AC3E}">
        <p14:creationId xmlns:p14="http://schemas.microsoft.com/office/powerpoint/2010/main" val="479175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F689E-4D48-1A44-A3C0-D8E89E2AC9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3FDBDF-CBA6-1244-98A2-FBBD89DDF0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FF5DF7D-2E32-C24B-9668-92C0A8D82C9D}"/>
              </a:ext>
            </a:extLst>
          </p:cNvPr>
          <p:cNvSpPr>
            <a:spLocks noGrp="1"/>
          </p:cNvSpPr>
          <p:nvPr>
            <p:ph type="dt" sz="half" idx="10"/>
          </p:nvPr>
        </p:nvSpPr>
        <p:spPr/>
        <p:txBody>
          <a:bodyPr/>
          <a:lstStyle/>
          <a:p>
            <a:fld id="{D3ED7162-9CC7-F64B-9BA2-016B8E50EA7C}" type="datetimeFigureOut">
              <a:rPr lang="en-US" smtClean="0"/>
              <a:t>4/23/24</a:t>
            </a:fld>
            <a:endParaRPr lang="en-US"/>
          </a:p>
        </p:txBody>
      </p:sp>
      <p:sp>
        <p:nvSpPr>
          <p:cNvPr id="5" name="Footer Placeholder 4">
            <a:extLst>
              <a:ext uri="{FF2B5EF4-FFF2-40B4-BE49-F238E27FC236}">
                <a16:creationId xmlns:a16="http://schemas.microsoft.com/office/drawing/2014/main" id="{BF5E50C7-4A89-1142-9B8E-4CFCE4226B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4E203-7297-9A40-BC85-FBACA67CC357}"/>
              </a:ext>
            </a:extLst>
          </p:cNvPr>
          <p:cNvSpPr>
            <a:spLocks noGrp="1"/>
          </p:cNvSpPr>
          <p:nvPr>
            <p:ph type="sldNum" sz="quarter" idx="12"/>
          </p:nvPr>
        </p:nvSpPr>
        <p:spPr/>
        <p:txBody>
          <a:bodyPr/>
          <a:lstStyle/>
          <a:p>
            <a:fld id="{43CAA8C3-19F1-E74C-A169-538818102300}" type="slidenum">
              <a:rPr lang="en-US" smtClean="0"/>
              <a:t>‹#›</a:t>
            </a:fld>
            <a:endParaRPr lang="en-US"/>
          </a:p>
        </p:txBody>
      </p:sp>
    </p:spTree>
    <p:extLst>
      <p:ext uri="{BB962C8B-B14F-4D97-AF65-F5344CB8AC3E}">
        <p14:creationId xmlns:p14="http://schemas.microsoft.com/office/powerpoint/2010/main" val="3032052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CF16B-FC7D-4E4A-992F-69F969796D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761F67-ED4A-BC46-9F6A-6588EB31EE6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95B9FE-33F6-8644-95B2-AB81CC454A7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59B206-3373-644B-A790-A69EB6B5753F}"/>
              </a:ext>
            </a:extLst>
          </p:cNvPr>
          <p:cNvSpPr>
            <a:spLocks noGrp="1"/>
          </p:cNvSpPr>
          <p:nvPr>
            <p:ph type="dt" sz="half" idx="10"/>
          </p:nvPr>
        </p:nvSpPr>
        <p:spPr/>
        <p:txBody>
          <a:bodyPr/>
          <a:lstStyle/>
          <a:p>
            <a:fld id="{D3ED7162-9CC7-F64B-9BA2-016B8E50EA7C}" type="datetimeFigureOut">
              <a:rPr lang="en-US" smtClean="0"/>
              <a:t>4/23/24</a:t>
            </a:fld>
            <a:endParaRPr lang="en-US"/>
          </a:p>
        </p:txBody>
      </p:sp>
      <p:sp>
        <p:nvSpPr>
          <p:cNvPr id="6" name="Footer Placeholder 5">
            <a:extLst>
              <a:ext uri="{FF2B5EF4-FFF2-40B4-BE49-F238E27FC236}">
                <a16:creationId xmlns:a16="http://schemas.microsoft.com/office/drawing/2014/main" id="{9F66A905-CCEE-9141-953E-AF41341523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E87582-314A-A046-91E7-5D423A0241DA}"/>
              </a:ext>
            </a:extLst>
          </p:cNvPr>
          <p:cNvSpPr>
            <a:spLocks noGrp="1"/>
          </p:cNvSpPr>
          <p:nvPr>
            <p:ph type="sldNum" sz="quarter" idx="12"/>
          </p:nvPr>
        </p:nvSpPr>
        <p:spPr/>
        <p:txBody>
          <a:bodyPr/>
          <a:lstStyle/>
          <a:p>
            <a:fld id="{43CAA8C3-19F1-E74C-A169-538818102300}" type="slidenum">
              <a:rPr lang="en-US" smtClean="0"/>
              <a:t>‹#›</a:t>
            </a:fld>
            <a:endParaRPr lang="en-US"/>
          </a:p>
        </p:txBody>
      </p:sp>
    </p:spTree>
    <p:extLst>
      <p:ext uri="{BB962C8B-B14F-4D97-AF65-F5344CB8AC3E}">
        <p14:creationId xmlns:p14="http://schemas.microsoft.com/office/powerpoint/2010/main" val="2633481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5ECFA-2AEB-6C41-ADF2-C7E27D3CC4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E5154B-A54D-6C43-B033-C32E03A493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B2EAB83-9C49-4B4B-AE3A-71F25EE3D80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7914B9-53B0-7D47-9616-CF2297046E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FE3D4E0-A89C-AE47-B48F-B9F533DC7B5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6E86DB-5E44-9548-8713-ED7F77CF2D57}"/>
              </a:ext>
            </a:extLst>
          </p:cNvPr>
          <p:cNvSpPr>
            <a:spLocks noGrp="1"/>
          </p:cNvSpPr>
          <p:nvPr>
            <p:ph type="dt" sz="half" idx="10"/>
          </p:nvPr>
        </p:nvSpPr>
        <p:spPr/>
        <p:txBody>
          <a:bodyPr/>
          <a:lstStyle/>
          <a:p>
            <a:fld id="{D3ED7162-9CC7-F64B-9BA2-016B8E50EA7C}" type="datetimeFigureOut">
              <a:rPr lang="en-US" smtClean="0"/>
              <a:t>4/23/24</a:t>
            </a:fld>
            <a:endParaRPr lang="en-US"/>
          </a:p>
        </p:txBody>
      </p:sp>
      <p:sp>
        <p:nvSpPr>
          <p:cNvPr id="8" name="Footer Placeholder 7">
            <a:extLst>
              <a:ext uri="{FF2B5EF4-FFF2-40B4-BE49-F238E27FC236}">
                <a16:creationId xmlns:a16="http://schemas.microsoft.com/office/drawing/2014/main" id="{6062531E-4E1A-564D-A1E7-C0899DD62F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EBE58E-F377-7C4E-96D9-10C7E330B16C}"/>
              </a:ext>
            </a:extLst>
          </p:cNvPr>
          <p:cNvSpPr>
            <a:spLocks noGrp="1"/>
          </p:cNvSpPr>
          <p:nvPr>
            <p:ph type="sldNum" sz="quarter" idx="12"/>
          </p:nvPr>
        </p:nvSpPr>
        <p:spPr/>
        <p:txBody>
          <a:bodyPr/>
          <a:lstStyle/>
          <a:p>
            <a:fld id="{43CAA8C3-19F1-E74C-A169-538818102300}" type="slidenum">
              <a:rPr lang="en-US" smtClean="0"/>
              <a:t>‹#›</a:t>
            </a:fld>
            <a:endParaRPr lang="en-US"/>
          </a:p>
        </p:txBody>
      </p:sp>
    </p:spTree>
    <p:extLst>
      <p:ext uri="{BB962C8B-B14F-4D97-AF65-F5344CB8AC3E}">
        <p14:creationId xmlns:p14="http://schemas.microsoft.com/office/powerpoint/2010/main" val="1442005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F3165-E8DC-9845-A230-6EC36A01A6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D43B24-E417-0443-A8EE-208CFD31D2AC}"/>
              </a:ext>
            </a:extLst>
          </p:cNvPr>
          <p:cNvSpPr>
            <a:spLocks noGrp="1"/>
          </p:cNvSpPr>
          <p:nvPr>
            <p:ph type="dt" sz="half" idx="10"/>
          </p:nvPr>
        </p:nvSpPr>
        <p:spPr/>
        <p:txBody>
          <a:bodyPr/>
          <a:lstStyle/>
          <a:p>
            <a:fld id="{D3ED7162-9CC7-F64B-9BA2-016B8E50EA7C}" type="datetimeFigureOut">
              <a:rPr lang="en-US" smtClean="0"/>
              <a:t>4/23/24</a:t>
            </a:fld>
            <a:endParaRPr lang="en-US"/>
          </a:p>
        </p:txBody>
      </p:sp>
      <p:sp>
        <p:nvSpPr>
          <p:cNvPr id="4" name="Footer Placeholder 3">
            <a:extLst>
              <a:ext uri="{FF2B5EF4-FFF2-40B4-BE49-F238E27FC236}">
                <a16:creationId xmlns:a16="http://schemas.microsoft.com/office/drawing/2014/main" id="{79F0E07E-4F52-E64C-A89B-3B70B3CDB7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42BC1A-D940-BF4F-89EF-26FBDD026559}"/>
              </a:ext>
            </a:extLst>
          </p:cNvPr>
          <p:cNvSpPr>
            <a:spLocks noGrp="1"/>
          </p:cNvSpPr>
          <p:nvPr>
            <p:ph type="sldNum" sz="quarter" idx="12"/>
          </p:nvPr>
        </p:nvSpPr>
        <p:spPr/>
        <p:txBody>
          <a:bodyPr/>
          <a:lstStyle/>
          <a:p>
            <a:fld id="{43CAA8C3-19F1-E74C-A169-538818102300}" type="slidenum">
              <a:rPr lang="en-US" smtClean="0"/>
              <a:t>‹#›</a:t>
            </a:fld>
            <a:endParaRPr lang="en-US"/>
          </a:p>
        </p:txBody>
      </p:sp>
    </p:spTree>
    <p:extLst>
      <p:ext uri="{BB962C8B-B14F-4D97-AF65-F5344CB8AC3E}">
        <p14:creationId xmlns:p14="http://schemas.microsoft.com/office/powerpoint/2010/main" val="491124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538225-98A4-344A-90B5-FF0A2660C8D0}"/>
              </a:ext>
            </a:extLst>
          </p:cNvPr>
          <p:cNvSpPr>
            <a:spLocks noGrp="1"/>
          </p:cNvSpPr>
          <p:nvPr>
            <p:ph type="dt" sz="half" idx="10"/>
          </p:nvPr>
        </p:nvSpPr>
        <p:spPr/>
        <p:txBody>
          <a:bodyPr/>
          <a:lstStyle/>
          <a:p>
            <a:fld id="{D3ED7162-9CC7-F64B-9BA2-016B8E50EA7C}" type="datetimeFigureOut">
              <a:rPr lang="en-US" smtClean="0"/>
              <a:t>4/23/24</a:t>
            </a:fld>
            <a:endParaRPr lang="en-US"/>
          </a:p>
        </p:txBody>
      </p:sp>
      <p:sp>
        <p:nvSpPr>
          <p:cNvPr id="3" name="Footer Placeholder 2">
            <a:extLst>
              <a:ext uri="{FF2B5EF4-FFF2-40B4-BE49-F238E27FC236}">
                <a16:creationId xmlns:a16="http://schemas.microsoft.com/office/drawing/2014/main" id="{E2B84D6B-8995-504A-8E00-A84FE3B76A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EE170E-76EA-CA44-A21A-CC21475FC243}"/>
              </a:ext>
            </a:extLst>
          </p:cNvPr>
          <p:cNvSpPr>
            <a:spLocks noGrp="1"/>
          </p:cNvSpPr>
          <p:nvPr>
            <p:ph type="sldNum" sz="quarter" idx="12"/>
          </p:nvPr>
        </p:nvSpPr>
        <p:spPr/>
        <p:txBody>
          <a:bodyPr/>
          <a:lstStyle/>
          <a:p>
            <a:fld id="{43CAA8C3-19F1-E74C-A169-538818102300}" type="slidenum">
              <a:rPr lang="en-US" smtClean="0"/>
              <a:t>‹#›</a:t>
            </a:fld>
            <a:endParaRPr lang="en-US"/>
          </a:p>
        </p:txBody>
      </p:sp>
    </p:spTree>
    <p:extLst>
      <p:ext uri="{BB962C8B-B14F-4D97-AF65-F5344CB8AC3E}">
        <p14:creationId xmlns:p14="http://schemas.microsoft.com/office/powerpoint/2010/main" val="1867292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68BE0-2591-864E-82EC-F918343499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B9F6D4-A2A9-5F46-976A-8107F9E6FE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DE387A-EC49-FC48-A9E7-A522CAB589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A026A84-FAFC-F349-BD4D-A9D15ED6C665}"/>
              </a:ext>
            </a:extLst>
          </p:cNvPr>
          <p:cNvSpPr>
            <a:spLocks noGrp="1"/>
          </p:cNvSpPr>
          <p:nvPr>
            <p:ph type="dt" sz="half" idx="10"/>
          </p:nvPr>
        </p:nvSpPr>
        <p:spPr/>
        <p:txBody>
          <a:bodyPr/>
          <a:lstStyle/>
          <a:p>
            <a:fld id="{D3ED7162-9CC7-F64B-9BA2-016B8E50EA7C}" type="datetimeFigureOut">
              <a:rPr lang="en-US" smtClean="0"/>
              <a:t>4/23/24</a:t>
            </a:fld>
            <a:endParaRPr lang="en-US"/>
          </a:p>
        </p:txBody>
      </p:sp>
      <p:sp>
        <p:nvSpPr>
          <p:cNvPr id="6" name="Footer Placeholder 5">
            <a:extLst>
              <a:ext uri="{FF2B5EF4-FFF2-40B4-BE49-F238E27FC236}">
                <a16:creationId xmlns:a16="http://schemas.microsoft.com/office/drawing/2014/main" id="{59D2926F-ABEA-784F-A61F-7FCF6D9EBD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31A017-15AD-894E-93C5-2DD3A7FB5C50}"/>
              </a:ext>
            </a:extLst>
          </p:cNvPr>
          <p:cNvSpPr>
            <a:spLocks noGrp="1"/>
          </p:cNvSpPr>
          <p:nvPr>
            <p:ph type="sldNum" sz="quarter" idx="12"/>
          </p:nvPr>
        </p:nvSpPr>
        <p:spPr/>
        <p:txBody>
          <a:bodyPr/>
          <a:lstStyle/>
          <a:p>
            <a:fld id="{43CAA8C3-19F1-E74C-A169-538818102300}" type="slidenum">
              <a:rPr lang="en-US" smtClean="0"/>
              <a:t>‹#›</a:t>
            </a:fld>
            <a:endParaRPr lang="en-US"/>
          </a:p>
        </p:txBody>
      </p:sp>
    </p:spTree>
    <p:extLst>
      <p:ext uri="{BB962C8B-B14F-4D97-AF65-F5344CB8AC3E}">
        <p14:creationId xmlns:p14="http://schemas.microsoft.com/office/powerpoint/2010/main" val="1482699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145BF-9798-D549-9A25-C12A440B6F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EE54CC-6F70-F643-814A-031C010119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3ACA71-55FC-1944-9CA9-7430397697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7C405D2-12F1-9C48-81F0-11D8C3E3AB07}"/>
              </a:ext>
            </a:extLst>
          </p:cNvPr>
          <p:cNvSpPr>
            <a:spLocks noGrp="1"/>
          </p:cNvSpPr>
          <p:nvPr>
            <p:ph type="dt" sz="half" idx="10"/>
          </p:nvPr>
        </p:nvSpPr>
        <p:spPr/>
        <p:txBody>
          <a:bodyPr/>
          <a:lstStyle/>
          <a:p>
            <a:fld id="{D3ED7162-9CC7-F64B-9BA2-016B8E50EA7C}" type="datetimeFigureOut">
              <a:rPr lang="en-US" smtClean="0"/>
              <a:t>4/23/24</a:t>
            </a:fld>
            <a:endParaRPr lang="en-US"/>
          </a:p>
        </p:txBody>
      </p:sp>
      <p:sp>
        <p:nvSpPr>
          <p:cNvPr id="6" name="Footer Placeholder 5">
            <a:extLst>
              <a:ext uri="{FF2B5EF4-FFF2-40B4-BE49-F238E27FC236}">
                <a16:creationId xmlns:a16="http://schemas.microsoft.com/office/drawing/2014/main" id="{8BB0A48F-43BA-4E4E-8797-72C9B5935A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363F9A-3102-5446-B5D5-405316E0A66A}"/>
              </a:ext>
            </a:extLst>
          </p:cNvPr>
          <p:cNvSpPr>
            <a:spLocks noGrp="1"/>
          </p:cNvSpPr>
          <p:nvPr>
            <p:ph type="sldNum" sz="quarter" idx="12"/>
          </p:nvPr>
        </p:nvSpPr>
        <p:spPr/>
        <p:txBody>
          <a:bodyPr/>
          <a:lstStyle/>
          <a:p>
            <a:fld id="{43CAA8C3-19F1-E74C-A169-538818102300}" type="slidenum">
              <a:rPr lang="en-US" smtClean="0"/>
              <a:t>‹#›</a:t>
            </a:fld>
            <a:endParaRPr lang="en-US"/>
          </a:p>
        </p:txBody>
      </p:sp>
    </p:spTree>
    <p:extLst>
      <p:ext uri="{BB962C8B-B14F-4D97-AF65-F5344CB8AC3E}">
        <p14:creationId xmlns:p14="http://schemas.microsoft.com/office/powerpoint/2010/main" val="3198371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13B15A-0945-7842-95F8-87F5E6AA0C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0F858F-B327-2C4E-AE12-9F9B1AC9D8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1C10AD-E729-EE4F-BB6F-A1E13D14A2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ED7162-9CC7-F64B-9BA2-016B8E50EA7C}" type="datetimeFigureOut">
              <a:rPr lang="en-US" smtClean="0"/>
              <a:t>4/23/24</a:t>
            </a:fld>
            <a:endParaRPr lang="en-US"/>
          </a:p>
        </p:txBody>
      </p:sp>
      <p:sp>
        <p:nvSpPr>
          <p:cNvPr id="5" name="Footer Placeholder 4">
            <a:extLst>
              <a:ext uri="{FF2B5EF4-FFF2-40B4-BE49-F238E27FC236}">
                <a16:creationId xmlns:a16="http://schemas.microsoft.com/office/drawing/2014/main" id="{74F274B1-DA64-1140-99B2-F11D4D9CBF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FFBA2E-45E6-924F-8BD8-6E73E082E3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CAA8C3-19F1-E74C-A169-538818102300}" type="slidenum">
              <a:rPr lang="en-US" smtClean="0"/>
              <a:t>‹#›</a:t>
            </a:fld>
            <a:endParaRPr lang="en-US"/>
          </a:p>
        </p:txBody>
      </p:sp>
    </p:spTree>
    <p:extLst>
      <p:ext uri="{BB962C8B-B14F-4D97-AF65-F5344CB8AC3E}">
        <p14:creationId xmlns:p14="http://schemas.microsoft.com/office/powerpoint/2010/main" val="39833968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feantsa.or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06A663-63F2-1C4D-865A-271FEAD29EE2}"/>
              </a:ext>
            </a:extLst>
          </p:cNvPr>
          <p:cNvPicPr>
            <a:picLocks noChangeAspect="1"/>
          </p:cNvPicPr>
          <p:nvPr/>
        </p:nvPicPr>
        <p:blipFill>
          <a:blip r:embed="rId2"/>
          <a:stretch>
            <a:fillRect/>
          </a:stretch>
        </p:blipFill>
        <p:spPr>
          <a:xfrm>
            <a:off x="785813" y="0"/>
            <a:ext cx="10744200" cy="6871811"/>
          </a:xfrm>
          <a:prstGeom prst="rect">
            <a:avLst/>
          </a:prstGeom>
        </p:spPr>
      </p:pic>
      <p:sp>
        <p:nvSpPr>
          <p:cNvPr id="5" name="TextBox 4">
            <a:extLst>
              <a:ext uri="{FF2B5EF4-FFF2-40B4-BE49-F238E27FC236}">
                <a16:creationId xmlns:a16="http://schemas.microsoft.com/office/drawing/2014/main" id="{E1BAB458-92F5-0B43-9BFA-725CF92CB67C}"/>
              </a:ext>
            </a:extLst>
          </p:cNvPr>
          <p:cNvSpPr txBox="1"/>
          <p:nvPr/>
        </p:nvSpPr>
        <p:spPr>
          <a:xfrm>
            <a:off x="2200275" y="5288340"/>
            <a:ext cx="7915275" cy="1569660"/>
          </a:xfrm>
          <a:prstGeom prst="rect">
            <a:avLst/>
          </a:prstGeom>
          <a:noFill/>
        </p:spPr>
        <p:txBody>
          <a:bodyPr wrap="square" rtlCol="0">
            <a:spAutoFit/>
          </a:bodyPr>
          <a:lstStyle/>
          <a:p>
            <a:pPr algn="ctr"/>
            <a:r>
              <a:rPr lang="en-US" sz="9600" b="1" dirty="0">
                <a:solidFill>
                  <a:schemeClr val="bg1"/>
                </a:solidFill>
                <a:latin typeface="Bradley Hand" pitchFamily="2" charset="77"/>
              </a:rPr>
              <a:t>WELCOME!</a:t>
            </a:r>
          </a:p>
        </p:txBody>
      </p:sp>
    </p:spTree>
    <p:extLst>
      <p:ext uri="{BB962C8B-B14F-4D97-AF65-F5344CB8AC3E}">
        <p14:creationId xmlns:p14="http://schemas.microsoft.com/office/powerpoint/2010/main" val="3443604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AFBAC-3076-EA4A-B550-A9C3029310B6}"/>
              </a:ext>
            </a:extLst>
          </p:cNvPr>
          <p:cNvSpPr>
            <a:spLocks noGrp="1"/>
          </p:cNvSpPr>
          <p:nvPr>
            <p:ph type="title"/>
          </p:nvPr>
        </p:nvSpPr>
        <p:spPr>
          <a:xfrm>
            <a:off x="766483" y="293407"/>
            <a:ext cx="10515600" cy="1325563"/>
          </a:xfrm>
        </p:spPr>
        <p:txBody>
          <a:bodyPr>
            <a:normAutofit/>
          </a:bodyPr>
          <a:lstStyle/>
          <a:p>
            <a:r>
              <a:rPr lang="en-US" sz="3200" b="1" dirty="0"/>
              <a:t>New York..</a:t>
            </a:r>
          </a:p>
        </p:txBody>
      </p:sp>
      <p:pic>
        <p:nvPicPr>
          <p:cNvPr id="6" name="Picture 5">
            <a:extLst>
              <a:ext uri="{FF2B5EF4-FFF2-40B4-BE49-F238E27FC236}">
                <a16:creationId xmlns:a16="http://schemas.microsoft.com/office/drawing/2014/main" id="{7D679890-D8BD-3343-809D-BE861083D497}"/>
              </a:ext>
            </a:extLst>
          </p:cNvPr>
          <p:cNvPicPr>
            <a:picLocks noChangeAspect="1"/>
          </p:cNvPicPr>
          <p:nvPr/>
        </p:nvPicPr>
        <p:blipFill>
          <a:blip r:embed="rId2"/>
          <a:stretch>
            <a:fillRect/>
          </a:stretch>
        </p:blipFill>
        <p:spPr>
          <a:xfrm>
            <a:off x="2555183" y="1442944"/>
            <a:ext cx="7404363" cy="5029574"/>
          </a:xfrm>
          <a:prstGeom prst="rect">
            <a:avLst/>
          </a:prstGeom>
          <a:ln>
            <a:solidFill>
              <a:schemeClr val="tx1"/>
            </a:solidFill>
          </a:ln>
        </p:spPr>
      </p:pic>
    </p:spTree>
    <p:extLst>
      <p:ext uri="{BB962C8B-B14F-4D97-AF65-F5344CB8AC3E}">
        <p14:creationId xmlns:p14="http://schemas.microsoft.com/office/powerpoint/2010/main" val="3202274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AFBAC-3076-EA4A-B550-A9C3029310B6}"/>
              </a:ext>
            </a:extLst>
          </p:cNvPr>
          <p:cNvSpPr>
            <a:spLocks noGrp="1"/>
          </p:cNvSpPr>
          <p:nvPr>
            <p:ph type="title"/>
          </p:nvPr>
        </p:nvSpPr>
        <p:spPr>
          <a:xfrm>
            <a:off x="766483" y="293407"/>
            <a:ext cx="10515600" cy="1325563"/>
          </a:xfrm>
        </p:spPr>
        <p:txBody>
          <a:bodyPr>
            <a:normAutofit/>
          </a:bodyPr>
          <a:lstStyle/>
          <a:p>
            <a:r>
              <a:rPr lang="en-US" sz="3200" b="1" dirty="0"/>
              <a:t>…Rio…</a:t>
            </a:r>
          </a:p>
        </p:txBody>
      </p:sp>
      <p:pic>
        <p:nvPicPr>
          <p:cNvPr id="5" name="Picture 4">
            <a:extLst>
              <a:ext uri="{FF2B5EF4-FFF2-40B4-BE49-F238E27FC236}">
                <a16:creationId xmlns:a16="http://schemas.microsoft.com/office/drawing/2014/main" id="{8BEDAA86-C1B7-FB49-9A80-326B7ABB490C}"/>
              </a:ext>
            </a:extLst>
          </p:cNvPr>
          <p:cNvPicPr>
            <a:picLocks noChangeAspect="1"/>
          </p:cNvPicPr>
          <p:nvPr/>
        </p:nvPicPr>
        <p:blipFill>
          <a:blip r:embed="rId2"/>
          <a:stretch>
            <a:fillRect/>
          </a:stretch>
        </p:blipFill>
        <p:spPr>
          <a:xfrm>
            <a:off x="1931560" y="1352549"/>
            <a:ext cx="8185446" cy="4976534"/>
          </a:xfrm>
          <a:prstGeom prst="rect">
            <a:avLst/>
          </a:prstGeom>
          <a:ln>
            <a:solidFill>
              <a:schemeClr val="tx1"/>
            </a:solidFill>
          </a:ln>
        </p:spPr>
      </p:pic>
    </p:spTree>
    <p:extLst>
      <p:ext uri="{BB962C8B-B14F-4D97-AF65-F5344CB8AC3E}">
        <p14:creationId xmlns:p14="http://schemas.microsoft.com/office/powerpoint/2010/main" val="3856952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AFBAC-3076-EA4A-B550-A9C3029310B6}"/>
              </a:ext>
            </a:extLst>
          </p:cNvPr>
          <p:cNvSpPr>
            <a:spLocks noGrp="1"/>
          </p:cNvSpPr>
          <p:nvPr>
            <p:ph type="title"/>
          </p:nvPr>
        </p:nvSpPr>
        <p:spPr>
          <a:xfrm>
            <a:off x="766483" y="293407"/>
            <a:ext cx="10515600" cy="1325563"/>
          </a:xfrm>
        </p:spPr>
        <p:txBody>
          <a:bodyPr>
            <a:normAutofit/>
          </a:bodyPr>
          <a:lstStyle/>
          <a:p>
            <a:r>
              <a:rPr lang="en-US" sz="3200" b="1" dirty="0"/>
              <a:t>…Tokyo</a:t>
            </a:r>
          </a:p>
        </p:txBody>
      </p:sp>
      <p:pic>
        <p:nvPicPr>
          <p:cNvPr id="3" name="Picture 2">
            <a:extLst>
              <a:ext uri="{FF2B5EF4-FFF2-40B4-BE49-F238E27FC236}">
                <a16:creationId xmlns:a16="http://schemas.microsoft.com/office/drawing/2014/main" id="{3D2A8855-6F65-C844-984B-47470717A143}"/>
              </a:ext>
            </a:extLst>
          </p:cNvPr>
          <p:cNvPicPr>
            <a:picLocks noChangeAspect="1"/>
          </p:cNvPicPr>
          <p:nvPr/>
        </p:nvPicPr>
        <p:blipFill>
          <a:blip r:embed="rId2"/>
          <a:stretch>
            <a:fillRect/>
          </a:stretch>
        </p:blipFill>
        <p:spPr>
          <a:xfrm>
            <a:off x="1156512" y="1410072"/>
            <a:ext cx="9735542" cy="4309409"/>
          </a:xfrm>
          <a:prstGeom prst="rect">
            <a:avLst/>
          </a:prstGeom>
        </p:spPr>
      </p:pic>
      <p:sp>
        <p:nvSpPr>
          <p:cNvPr id="4" name="TextBox 3">
            <a:extLst>
              <a:ext uri="{FF2B5EF4-FFF2-40B4-BE49-F238E27FC236}">
                <a16:creationId xmlns:a16="http://schemas.microsoft.com/office/drawing/2014/main" id="{084B0B9A-2008-654C-979B-3DA3E85CE412}"/>
              </a:ext>
            </a:extLst>
          </p:cNvPr>
          <p:cNvSpPr txBox="1"/>
          <p:nvPr/>
        </p:nvSpPr>
        <p:spPr>
          <a:xfrm>
            <a:off x="770965" y="5952565"/>
            <a:ext cx="11421035" cy="646331"/>
          </a:xfrm>
          <a:prstGeom prst="rect">
            <a:avLst/>
          </a:prstGeom>
          <a:noFill/>
        </p:spPr>
        <p:txBody>
          <a:bodyPr wrap="square" rtlCol="0">
            <a:spAutoFit/>
          </a:bodyPr>
          <a:lstStyle/>
          <a:p>
            <a:r>
              <a:rPr lang="en-US" dirty="0"/>
              <a:t>Homelessness in Tokyo. Source: Kitagawa, Y. (2021). Homeless Policy as a Policy for Controlling Poverty in Tokyo: Considering the Relationship between Welfare Measures and Punitive Measures. Critical Sociology, 47(1), 91–110. </a:t>
            </a:r>
          </a:p>
        </p:txBody>
      </p:sp>
    </p:spTree>
    <p:extLst>
      <p:ext uri="{BB962C8B-B14F-4D97-AF65-F5344CB8AC3E}">
        <p14:creationId xmlns:p14="http://schemas.microsoft.com/office/powerpoint/2010/main" val="2430970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AFBAC-3076-EA4A-B550-A9C3029310B6}"/>
              </a:ext>
            </a:extLst>
          </p:cNvPr>
          <p:cNvSpPr>
            <a:spLocks noGrp="1"/>
          </p:cNvSpPr>
          <p:nvPr>
            <p:ph type="title"/>
          </p:nvPr>
        </p:nvSpPr>
        <p:spPr/>
        <p:txBody>
          <a:bodyPr>
            <a:normAutofit/>
          </a:bodyPr>
          <a:lstStyle/>
          <a:p>
            <a:r>
              <a:rPr lang="en-US" sz="3200" b="1" dirty="0"/>
              <a:t>Causes of homelessness</a:t>
            </a:r>
          </a:p>
        </p:txBody>
      </p:sp>
      <p:sp>
        <p:nvSpPr>
          <p:cNvPr id="3" name="Content Placeholder 2">
            <a:extLst>
              <a:ext uri="{FF2B5EF4-FFF2-40B4-BE49-F238E27FC236}">
                <a16:creationId xmlns:a16="http://schemas.microsoft.com/office/drawing/2014/main" id="{D100CCB2-5F15-9241-9FFD-E470F4ABA738}"/>
              </a:ext>
            </a:extLst>
          </p:cNvPr>
          <p:cNvSpPr>
            <a:spLocks noGrp="1"/>
          </p:cNvSpPr>
          <p:nvPr>
            <p:ph idx="1"/>
          </p:nvPr>
        </p:nvSpPr>
        <p:spPr/>
        <p:txBody>
          <a:bodyPr/>
          <a:lstStyle/>
          <a:p>
            <a:pPr marL="0" indent="0">
              <a:buNone/>
            </a:pPr>
            <a:r>
              <a:rPr lang="en-US" dirty="0"/>
              <a:t>Explanations of what causes homelessness usually fall into one of two categories: individual vs socioeconomic</a:t>
            </a:r>
          </a:p>
          <a:p>
            <a:pPr marL="0" indent="0">
              <a:buNone/>
            </a:pPr>
            <a:endParaRPr lang="en-US" dirty="0"/>
          </a:p>
          <a:p>
            <a:pPr marL="0" indent="0">
              <a:buNone/>
            </a:pPr>
            <a:r>
              <a:rPr lang="en-US" dirty="0"/>
              <a:t>Individual causes can e.g. be: lack of income, mental illness, harmful substance use, relationship breakdown….</a:t>
            </a:r>
          </a:p>
          <a:p>
            <a:pPr marL="0" indent="0">
              <a:buNone/>
            </a:pPr>
            <a:endParaRPr lang="en-US" dirty="0"/>
          </a:p>
          <a:p>
            <a:pPr marL="0" indent="0">
              <a:buNone/>
            </a:pPr>
            <a:r>
              <a:rPr lang="en-US" dirty="0"/>
              <a:t>Socioeconomic causes can e.g. be: housing- and </a:t>
            </a:r>
            <a:r>
              <a:rPr lang="en-US" dirty="0" err="1"/>
              <a:t>labour</a:t>
            </a:r>
            <a:r>
              <a:rPr lang="en-US" dirty="0"/>
              <a:t> market shifts, large scale displacement, welfare cuts….</a:t>
            </a:r>
          </a:p>
        </p:txBody>
      </p:sp>
    </p:spTree>
    <p:extLst>
      <p:ext uri="{BB962C8B-B14F-4D97-AF65-F5344CB8AC3E}">
        <p14:creationId xmlns:p14="http://schemas.microsoft.com/office/powerpoint/2010/main" val="972853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AFBAC-3076-EA4A-B550-A9C3029310B6}"/>
              </a:ext>
            </a:extLst>
          </p:cNvPr>
          <p:cNvSpPr>
            <a:spLocks noGrp="1"/>
          </p:cNvSpPr>
          <p:nvPr>
            <p:ph type="title"/>
          </p:nvPr>
        </p:nvSpPr>
        <p:spPr/>
        <p:txBody>
          <a:bodyPr>
            <a:normAutofit/>
          </a:bodyPr>
          <a:lstStyle/>
          <a:p>
            <a:r>
              <a:rPr lang="en-US" sz="3200" b="1" dirty="0"/>
              <a:t>Homelessness and the global economy</a:t>
            </a:r>
          </a:p>
        </p:txBody>
      </p:sp>
      <p:sp>
        <p:nvSpPr>
          <p:cNvPr id="3" name="Content Placeholder 2">
            <a:extLst>
              <a:ext uri="{FF2B5EF4-FFF2-40B4-BE49-F238E27FC236}">
                <a16:creationId xmlns:a16="http://schemas.microsoft.com/office/drawing/2014/main" id="{D100CCB2-5F15-9241-9FFD-E470F4ABA738}"/>
              </a:ext>
            </a:extLst>
          </p:cNvPr>
          <p:cNvSpPr>
            <a:spLocks noGrp="1"/>
          </p:cNvSpPr>
          <p:nvPr>
            <p:ph idx="1"/>
          </p:nvPr>
        </p:nvSpPr>
        <p:spPr>
          <a:xfrm>
            <a:off x="838200" y="1457606"/>
            <a:ext cx="10869706" cy="5014912"/>
          </a:xfrm>
        </p:spPr>
        <p:txBody>
          <a:bodyPr>
            <a:normAutofit fontScale="92500" lnSpcReduction="20000"/>
          </a:bodyPr>
          <a:lstStyle/>
          <a:p>
            <a:pPr marL="0" indent="0">
              <a:lnSpc>
                <a:spcPts val="3500"/>
              </a:lnSpc>
              <a:buNone/>
            </a:pPr>
            <a:r>
              <a:rPr lang="en-US" sz="2300" dirty="0"/>
              <a:t>Example UK: </a:t>
            </a:r>
          </a:p>
          <a:p>
            <a:pPr>
              <a:lnSpc>
                <a:spcPct val="120000"/>
              </a:lnSpc>
            </a:pPr>
            <a:r>
              <a:rPr lang="en-US" sz="2300" b="1" dirty="0"/>
              <a:t>Post-WWII</a:t>
            </a:r>
            <a:r>
              <a:rPr lang="en-US" sz="2300" dirty="0"/>
              <a:t>, homelessness increased significantly due to destruction of housing and lack of building materials and builders.</a:t>
            </a:r>
          </a:p>
          <a:p>
            <a:pPr>
              <a:lnSpc>
                <a:spcPct val="120000"/>
              </a:lnSpc>
            </a:pPr>
            <a:r>
              <a:rPr lang="en-US" sz="2300" dirty="0"/>
              <a:t>In 1951, new housing minister </a:t>
            </a:r>
            <a:r>
              <a:rPr lang="en-US" sz="2300" b="1" dirty="0"/>
              <a:t>Harold Macmillan </a:t>
            </a:r>
            <a:r>
              <a:rPr lang="en-US" sz="2300" dirty="0"/>
              <a:t>pledged to build 300,000 new houses per year. This target was reached in 1953. Until 1980, </a:t>
            </a:r>
            <a:r>
              <a:rPr lang="en-US" sz="2300" b="1" dirty="0"/>
              <a:t>social housing stock was increased </a:t>
            </a:r>
            <a:r>
              <a:rPr lang="en-US" sz="2300" dirty="0"/>
              <a:t>to 4.4 million units</a:t>
            </a:r>
          </a:p>
          <a:p>
            <a:pPr>
              <a:lnSpc>
                <a:spcPct val="120000"/>
              </a:lnSpc>
            </a:pPr>
            <a:r>
              <a:rPr lang="en-US" sz="2300" dirty="0"/>
              <a:t>Under Prime Minister </a:t>
            </a:r>
            <a:r>
              <a:rPr lang="en-US" sz="2300" b="1" dirty="0"/>
              <a:t>Margaret Thatcher</a:t>
            </a:r>
            <a:r>
              <a:rPr lang="en-US" sz="2300" dirty="0"/>
              <a:t>, social housing building was significantly slowed down due to the government’s belief in </a:t>
            </a:r>
            <a:r>
              <a:rPr lang="en-US" sz="2300" b="1" dirty="0"/>
              <a:t>private property ownership as a moral good</a:t>
            </a:r>
            <a:r>
              <a:rPr lang="en-US" sz="2300" dirty="0"/>
              <a:t>. Thatcher’s “right to buy” policy allowed social housing tenants to buy their homes at a cheap price as a way of privatizing them.</a:t>
            </a:r>
          </a:p>
          <a:p>
            <a:pPr>
              <a:lnSpc>
                <a:spcPct val="120000"/>
              </a:lnSpc>
            </a:pPr>
            <a:r>
              <a:rPr lang="en-US" sz="2300" dirty="0"/>
              <a:t>There are now </a:t>
            </a:r>
            <a:r>
              <a:rPr lang="en-US" sz="2300" b="1" dirty="0"/>
              <a:t>1.2 million fewer social homes than in 1980. </a:t>
            </a:r>
          </a:p>
          <a:p>
            <a:pPr>
              <a:lnSpc>
                <a:spcPct val="120000"/>
              </a:lnSpc>
            </a:pPr>
            <a:r>
              <a:rPr lang="en-US" sz="2300" dirty="0"/>
              <a:t>As a result, many UK cities suffer a perpetual </a:t>
            </a:r>
            <a:r>
              <a:rPr lang="en-US" sz="2300" b="1" dirty="0"/>
              <a:t>“housing crisis”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432999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00CCB2-5F15-9241-9FFD-E470F4ABA738}"/>
              </a:ext>
            </a:extLst>
          </p:cNvPr>
          <p:cNvSpPr>
            <a:spLocks noGrp="1"/>
          </p:cNvSpPr>
          <p:nvPr>
            <p:ph idx="1"/>
          </p:nvPr>
        </p:nvSpPr>
        <p:spPr>
          <a:xfrm>
            <a:off x="838200" y="1431178"/>
            <a:ext cx="10515600" cy="4351338"/>
          </a:xfrm>
        </p:spPr>
        <p:txBody>
          <a:bodyPr>
            <a:normAutofit fontScale="92500"/>
          </a:bodyPr>
          <a:lstStyle/>
          <a:p>
            <a:pPr>
              <a:lnSpc>
                <a:spcPct val="110000"/>
              </a:lnSpc>
            </a:pPr>
            <a:r>
              <a:rPr lang="en-US" dirty="0"/>
              <a:t>From the 1980s shifts in the financial system such as the abolition of the gold standard led to </a:t>
            </a:r>
            <a:r>
              <a:rPr lang="en-US" b="1" dirty="0"/>
              <a:t>cyclical financial crises</a:t>
            </a:r>
            <a:r>
              <a:rPr lang="en-US" dirty="0"/>
              <a:t> and economic instability</a:t>
            </a:r>
          </a:p>
          <a:p>
            <a:pPr>
              <a:lnSpc>
                <a:spcPct val="110000"/>
              </a:lnSpc>
            </a:pPr>
            <a:r>
              <a:rPr lang="en-US" b="1" dirty="0"/>
              <a:t>Neoliberalism</a:t>
            </a:r>
            <a:r>
              <a:rPr lang="en-US" dirty="0"/>
              <a:t>, the emerging political ideology of the time, saw the reason for this in too much state interference suppressing individual responsibility</a:t>
            </a:r>
          </a:p>
          <a:p>
            <a:pPr>
              <a:lnSpc>
                <a:spcPct val="110000"/>
              </a:lnSpc>
            </a:pPr>
            <a:r>
              <a:rPr lang="en-US" dirty="0"/>
              <a:t>Neoliberals such as </a:t>
            </a:r>
            <a:r>
              <a:rPr lang="en-US" b="1" dirty="0"/>
              <a:t>Thatcher and Reagan </a:t>
            </a:r>
            <a:r>
              <a:rPr lang="en-US" dirty="0"/>
              <a:t>aimed to roll back the welfare state and “</a:t>
            </a:r>
            <a:r>
              <a:rPr lang="en-US" dirty="0" err="1"/>
              <a:t>incentivise</a:t>
            </a:r>
            <a:r>
              <a:rPr lang="en-US" dirty="0"/>
              <a:t>” people to build private wealth</a:t>
            </a:r>
          </a:p>
          <a:p>
            <a:pPr>
              <a:lnSpc>
                <a:spcPct val="110000"/>
              </a:lnSpc>
            </a:pPr>
            <a:r>
              <a:rPr lang="en-US" dirty="0"/>
              <a:t>A key concept of this </a:t>
            </a:r>
            <a:r>
              <a:rPr lang="en-US" dirty="0" err="1"/>
              <a:t>programme</a:t>
            </a:r>
            <a:r>
              <a:rPr lang="en-US" dirty="0"/>
              <a:t> was ‘</a:t>
            </a:r>
            <a:r>
              <a:rPr lang="en-US" b="1" dirty="0"/>
              <a:t>asset based welfare</a:t>
            </a:r>
            <a:r>
              <a:rPr lang="en-US" dirty="0"/>
              <a:t>’ – social security through the individual accumulation of private property</a:t>
            </a:r>
          </a:p>
        </p:txBody>
      </p:sp>
      <p:sp>
        <p:nvSpPr>
          <p:cNvPr id="4" name="Title 1">
            <a:extLst>
              <a:ext uri="{FF2B5EF4-FFF2-40B4-BE49-F238E27FC236}">
                <a16:creationId xmlns:a16="http://schemas.microsoft.com/office/drawing/2014/main" id="{0AC137B1-6F7C-4644-BF90-D281653C540E}"/>
              </a:ext>
            </a:extLst>
          </p:cNvPr>
          <p:cNvSpPr txBox="1">
            <a:spLocks/>
          </p:cNvSpPr>
          <p:nvPr/>
        </p:nvSpPr>
        <p:spPr>
          <a:xfrm>
            <a:off x="838200" y="2725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Homelessness and the global economy</a:t>
            </a:r>
          </a:p>
        </p:txBody>
      </p:sp>
    </p:spTree>
    <p:extLst>
      <p:ext uri="{BB962C8B-B14F-4D97-AF65-F5344CB8AC3E}">
        <p14:creationId xmlns:p14="http://schemas.microsoft.com/office/powerpoint/2010/main" val="635985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00CCB2-5F15-9241-9FFD-E470F4ABA738}"/>
              </a:ext>
            </a:extLst>
          </p:cNvPr>
          <p:cNvSpPr>
            <a:spLocks noGrp="1"/>
          </p:cNvSpPr>
          <p:nvPr>
            <p:ph idx="1"/>
          </p:nvPr>
        </p:nvSpPr>
        <p:spPr>
          <a:xfrm>
            <a:off x="838200" y="1431178"/>
            <a:ext cx="10515600" cy="4351338"/>
          </a:xfrm>
        </p:spPr>
        <p:txBody>
          <a:bodyPr>
            <a:normAutofit fontScale="92500" lnSpcReduction="10000"/>
          </a:bodyPr>
          <a:lstStyle/>
          <a:p>
            <a:pPr>
              <a:lnSpc>
                <a:spcPct val="110000"/>
              </a:lnSpc>
            </a:pPr>
            <a:r>
              <a:rPr lang="en-US" dirty="0"/>
              <a:t>Housing is a key component of asset based welfare. Neoliberal policies therefore encourage </a:t>
            </a:r>
            <a:r>
              <a:rPr lang="en-US" b="1" dirty="0"/>
              <a:t>private home ownership as a means of provision for the future</a:t>
            </a:r>
          </a:p>
          <a:p>
            <a:pPr>
              <a:lnSpc>
                <a:spcPct val="110000"/>
              </a:lnSpc>
            </a:pPr>
            <a:r>
              <a:rPr lang="en-US" dirty="0"/>
              <a:t>Since few people can afford to buy property in cash, the rise of private home ownership came with a proliferation of </a:t>
            </a:r>
            <a:r>
              <a:rPr lang="en-US" b="1" dirty="0"/>
              <a:t>financial products such as mortgages</a:t>
            </a:r>
          </a:p>
          <a:p>
            <a:pPr>
              <a:lnSpc>
                <a:spcPct val="110000"/>
              </a:lnSpc>
            </a:pPr>
            <a:r>
              <a:rPr lang="en-US" dirty="0"/>
              <a:t>Mortgage debt can be further monetized by being turned into other </a:t>
            </a:r>
            <a:r>
              <a:rPr lang="en-US" b="1" dirty="0"/>
              <a:t>financial products</a:t>
            </a:r>
            <a:r>
              <a:rPr lang="en-US" dirty="0"/>
              <a:t> – these are what caused the 2008 financial crisis</a:t>
            </a:r>
          </a:p>
          <a:p>
            <a:pPr>
              <a:lnSpc>
                <a:spcPct val="110000"/>
              </a:lnSpc>
            </a:pPr>
            <a:r>
              <a:rPr lang="en-US" dirty="0"/>
              <a:t>The development of a market in financial products is called </a:t>
            </a:r>
            <a:r>
              <a:rPr lang="en-US" b="1" dirty="0" err="1"/>
              <a:t>financialisation</a:t>
            </a:r>
            <a:endParaRPr lang="en-US" b="1" dirty="0"/>
          </a:p>
        </p:txBody>
      </p:sp>
      <p:sp>
        <p:nvSpPr>
          <p:cNvPr id="4" name="Title 1">
            <a:extLst>
              <a:ext uri="{FF2B5EF4-FFF2-40B4-BE49-F238E27FC236}">
                <a16:creationId xmlns:a16="http://schemas.microsoft.com/office/drawing/2014/main" id="{0AC137B1-6F7C-4644-BF90-D281653C540E}"/>
              </a:ext>
            </a:extLst>
          </p:cNvPr>
          <p:cNvSpPr txBox="1">
            <a:spLocks/>
          </p:cNvSpPr>
          <p:nvPr/>
        </p:nvSpPr>
        <p:spPr>
          <a:xfrm>
            <a:off x="838200" y="2725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Homelessness and the global economy</a:t>
            </a:r>
          </a:p>
        </p:txBody>
      </p:sp>
    </p:spTree>
    <p:extLst>
      <p:ext uri="{BB962C8B-B14F-4D97-AF65-F5344CB8AC3E}">
        <p14:creationId xmlns:p14="http://schemas.microsoft.com/office/powerpoint/2010/main" val="1944670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00CCB2-5F15-9241-9FFD-E470F4ABA738}"/>
              </a:ext>
            </a:extLst>
          </p:cNvPr>
          <p:cNvSpPr>
            <a:spLocks noGrp="1"/>
          </p:cNvSpPr>
          <p:nvPr>
            <p:ph idx="1"/>
          </p:nvPr>
        </p:nvSpPr>
        <p:spPr>
          <a:xfrm>
            <a:off x="838200" y="2291788"/>
            <a:ext cx="3052482" cy="5020329"/>
          </a:xfrm>
        </p:spPr>
        <p:txBody>
          <a:bodyPr>
            <a:normAutofit/>
          </a:bodyPr>
          <a:lstStyle/>
          <a:p>
            <a:pPr marL="0" indent="0">
              <a:lnSpc>
                <a:spcPct val="110000"/>
              </a:lnSpc>
              <a:buNone/>
            </a:pPr>
            <a:r>
              <a:rPr lang="en-US" sz="1800" dirty="0"/>
              <a:t>In the past four decades, housing markets have become increasingly financialized – housing is now widely seen as an investment opportunity. As a result, house prices globally have steadily risen.</a:t>
            </a:r>
          </a:p>
          <a:p>
            <a:pPr marL="0" indent="0">
              <a:lnSpc>
                <a:spcPct val="110000"/>
              </a:lnSpc>
              <a:buNone/>
            </a:pPr>
            <a:endParaRPr lang="en-US" dirty="0"/>
          </a:p>
          <a:p>
            <a:pPr marL="0" indent="0">
              <a:lnSpc>
                <a:spcPct val="110000"/>
              </a:lnSpc>
              <a:buNone/>
            </a:pPr>
            <a:endParaRPr lang="en-US" dirty="0"/>
          </a:p>
        </p:txBody>
      </p:sp>
      <p:sp>
        <p:nvSpPr>
          <p:cNvPr id="4" name="Title 1">
            <a:extLst>
              <a:ext uri="{FF2B5EF4-FFF2-40B4-BE49-F238E27FC236}">
                <a16:creationId xmlns:a16="http://schemas.microsoft.com/office/drawing/2014/main" id="{0AC137B1-6F7C-4644-BF90-D281653C540E}"/>
              </a:ext>
            </a:extLst>
          </p:cNvPr>
          <p:cNvSpPr txBox="1">
            <a:spLocks/>
          </p:cNvSpPr>
          <p:nvPr/>
        </p:nvSpPr>
        <p:spPr>
          <a:xfrm>
            <a:off x="838200" y="2725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Homelessness and the global economy</a:t>
            </a:r>
          </a:p>
        </p:txBody>
      </p:sp>
      <p:pic>
        <p:nvPicPr>
          <p:cNvPr id="2" name="Picture 1">
            <a:extLst>
              <a:ext uri="{FF2B5EF4-FFF2-40B4-BE49-F238E27FC236}">
                <a16:creationId xmlns:a16="http://schemas.microsoft.com/office/drawing/2014/main" id="{70236FD9-D1E7-3A4A-9A85-9B394EA7DE10}"/>
              </a:ext>
            </a:extLst>
          </p:cNvPr>
          <p:cNvPicPr>
            <a:picLocks noChangeAspect="1"/>
          </p:cNvPicPr>
          <p:nvPr/>
        </p:nvPicPr>
        <p:blipFill>
          <a:blip r:embed="rId2"/>
          <a:stretch>
            <a:fillRect/>
          </a:stretch>
        </p:blipFill>
        <p:spPr>
          <a:xfrm>
            <a:off x="4114425" y="1305670"/>
            <a:ext cx="7378328" cy="5173907"/>
          </a:xfrm>
          <a:prstGeom prst="rect">
            <a:avLst/>
          </a:prstGeom>
          <a:ln>
            <a:noFill/>
          </a:ln>
        </p:spPr>
      </p:pic>
    </p:spTree>
    <p:extLst>
      <p:ext uri="{BB962C8B-B14F-4D97-AF65-F5344CB8AC3E}">
        <p14:creationId xmlns:p14="http://schemas.microsoft.com/office/powerpoint/2010/main" val="1544171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00CCB2-5F15-9241-9FFD-E470F4ABA738}"/>
              </a:ext>
            </a:extLst>
          </p:cNvPr>
          <p:cNvSpPr>
            <a:spLocks noGrp="1"/>
          </p:cNvSpPr>
          <p:nvPr>
            <p:ph idx="1"/>
          </p:nvPr>
        </p:nvSpPr>
        <p:spPr>
          <a:xfrm>
            <a:off x="838200" y="2291788"/>
            <a:ext cx="3052482" cy="5020329"/>
          </a:xfrm>
        </p:spPr>
        <p:txBody>
          <a:bodyPr>
            <a:normAutofit/>
          </a:bodyPr>
          <a:lstStyle/>
          <a:p>
            <a:pPr marL="0" indent="0">
              <a:lnSpc>
                <a:spcPct val="110000"/>
              </a:lnSpc>
              <a:buNone/>
            </a:pPr>
            <a:r>
              <a:rPr lang="en-US" sz="1800" dirty="0"/>
              <a:t>This graph from OECD shows that since 2005, house prices have risen steeply as investment capital has arrived in many countries that were previously relatively low price</a:t>
            </a:r>
          </a:p>
          <a:p>
            <a:pPr marL="0" indent="0">
              <a:lnSpc>
                <a:spcPct val="110000"/>
              </a:lnSpc>
              <a:buNone/>
            </a:pPr>
            <a:endParaRPr lang="en-US" dirty="0"/>
          </a:p>
          <a:p>
            <a:pPr marL="0" indent="0">
              <a:lnSpc>
                <a:spcPct val="110000"/>
              </a:lnSpc>
              <a:buNone/>
            </a:pPr>
            <a:endParaRPr lang="en-US" dirty="0"/>
          </a:p>
        </p:txBody>
      </p:sp>
      <p:sp>
        <p:nvSpPr>
          <p:cNvPr id="4" name="Title 1">
            <a:extLst>
              <a:ext uri="{FF2B5EF4-FFF2-40B4-BE49-F238E27FC236}">
                <a16:creationId xmlns:a16="http://schemas.microsoft.com/office/drawing/2014/main" id="{0AC137B1-6F7C-4644-BF90-D281653C540E}"/>
              </a:ext>
            </a:extLst>
          </p:cNvPr>
          <p:cNvSpPr txBox="1">
            <a:spLocks/>
          </p:cNvSpPr>
          <p:nvPr/>
        </p:nvSpPr>
        <p:spPr>
          <a:xfrm>
            <a:off x="838200" y="2725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Homelessness and the global economy</a:t>
            </a:r>
          </a:p>
        </p:txBody>
      </p:sp>
      <p:pic>
        <p:nvPicPr>
          <p:cNvPr id="5" name="Picture 4">
            <a:extLst>
              <a:ext uri="{FF2B5EF4-FFF2-40B4-BE49-F238E27FC236}">
                <a16:creationId xmlns:a16="http://schemas.microsoft.com/office/drawing/2014/main" id="{822FD379-55BD-604E-A38A-5B85683AC6B0}"/>
              </a:ext>
            </a:extLst>
          </p:cNvPr>
          <p:cNvPicPr>
            <a:picLocks noChangeAspect="1"/>
          </p:cNvPicPr>
          <p:nvPr/>
        </p:nvPicPr>
        <p:blipFill>
          <a:blip r:embed="rId2"/>
          <a:stretch>
            <a:fillRect/>
          </a:stretch>
        </p:blipFill>
        <p:spPr>
          <a:xfrm>
            <a:off x="4125633" y="2029759"/>
            <a:ext cx="7454900" cy="3479800"/>
          </a:xfrm>
          <a:prstGeom prst="rect">
            <a:avLst/>
          </a:prstGeom>
        </p:spPr>
      </p:pic>
    </p:spTree>
    <p:extLst>
      <p:ext uri="{BB962C8B-B14F-4D97-AF65-F5344CB8AC3E}">
        <p14:creationId xmlns:p14="http://schemas.microsoft.com/office/powerpoint/2010/main" val="3095036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00CCB2-5F15-9241-9FFD-E470F4ABA738}"/>
              </a:ext>
            </a:extLst>
          </p:cNvPr>
          <p:cNvSpPr>
            <a:spLocks noGrp="1"/>
          </p:cNvSpPr>
          <p:nvPr>
            <p:ph idx="1"/>
          </p:nvPr>
        </p:nvSpPr>
        <p:spPr>
          <a:xfrm>
            <a:off x="838200" y="2291788"/>
            <a:ext cx="3052482" cy="5020329"/>
          </a:xfrm>
        </p:spPr>
        <p:txBody>
          <a:bodyPr>
            <a:normAutofit/>
          </a:bodyPr>
          <a:lstStyle/>
          <a:p>
            <a:pPr marL="0" indent="0">
              <a:lnSpc>
                <a:spcPct val="110000"/>
              </a:lnSpc>
              <a:buNone/>
            </a:pPr>
            <a:r>
              <a:rPr lang="en-US" sz="1800" dirty="0"/>
              <a:t>Rising house prices lead to less available housing stock and push people into private rental markets. The increasing demand drives up rents. Rising house prices therefore also mean fewer, less affordable rental properties</a:t>
            </a:r>
          </a:p>
          <a:p>
            <a:pPr marL="0" indent="0">
              <a:lnSpc>
                <a:spcPct val="110000"/>
              </a:lnSpc>
              <a:buNone/>
            </a:pPr>
            <a:endParaRPr lang="en-US" dirty="0"/>
          </a:p>
          <a:p>
            <a:pPr marL="0" indent="0">
              <a:lnSpc>
                <a:spcPct val="110000"/>
              </a:lnSpc>
              <a:buNone/>
            </a:pPr>
            <a:endParaRPr lang="en-US" dirty="0"/>
          </a:p>
        </p:txBody>
      </p:sp>
      <p:sp>
        <p:nvSpPr>
          <p:cNvPr id="4" name="Title 1">
            <a:extLst>
              <a:ext uri="{FF2B5EF4-FFF2-40B4-BE49-F238E27FC236}">
                <a16:creationId xmlns:a16="http://schemas.microsoft.com/office/drawing/2014/main" id="{0AC137B1-6F7C-4644-BF90-D281653C540E}"/>
              </a:ext>
            </a:extLst>
          </p:cNvPr>
          <p:cNvSpPr txBox="1">
            <a:spLocks/>
          </p:cNvSpPr>
          <p:nvPr/>
        </p:nvSpPr>
        <p:spPr>
          <a:xfrm>
            <a:off x="838200" y="2725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Homelessness and the global economy</a:t>
            </a:r>
          </a:p>
        </p:txBody>
      </p:sp>
      <p:pic>
        <p:nvPicPr>
          <p:cNvPr id="2" name="Picture 1">
            <a:extLst>
              <a:ext uri="{FF2B5EF4-FFF2-40B4-BE49-F238E27FC236}">
                <a16:creationId xmlns:a16="http://schemas.microsoft.com/office/drawing/2014/main" id="{508C15BB-2C71-BF41-B974-1EB1B2AC2A53}"/>
              </a:ext>
            </a:extLst>
          </p:cNvPr>
          <p:cNvPicPr>
            <a:picLocks noChangeAspect="1"/>
          </p:cNvPicPr>
          <p:nvPr/>
        </p:nvPicPr>
        <p:blipFill>
          <a:blip r:embed="rId2"/>
          <a:stretch>
            <a:fillRect/>
          </a:stretch>
        </p:blipFill>
        <p:spPr>
          <a:xfrm>
            <a:off x="4281018" y="1970026"/>
            <a:ext cx="6853145" cy="3492583"/>
          </a:xfrm>
          <a:prstGeom prst="rect">
            <a:avLst/>
          </a:prstGeom>
        </p:spPr>
      </p:pic>
    </p:spTree>
    <p:extLst>
      <p:ext uri="{BB962C8B-B14F-4D97-AF65-F5344CB8AC3E}">
        <p14:creationId xmlns:p14="http://schemas.microsoft.com/office/powerpoint/2010/main" val="3835213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AFBAC-3076-EA4A-B550-A9C3029310B6}"/>
              </a:ext>
            </a:extLst>
          </p:cNvPr>
          <p:cNvSpPr>
            <a:spLocks noGrp="1"/>
          </p:cNvSpPr>
          <p:nvPr>
            <p:ph type="title"/>
          </p:nvPr>
        </p:nvSpPr>
        <p:spPr>
          <a:xfrm>
            <a:off x="694765" y="185831"/>
            <a:ext cx="10515600" cy="1325563"/>
          </a:xfrm>
        </p:spPr>
        <p:txBody>
          <a:bodyPr>
            <a:normAutofit/>
          </a:bodyPr>
          <a:lstStyle/>
          <a:p>
            <a:r>
              <a:rPr lang="en-US" sz="3200" b="1" dirty="0"/>
              <a:t>Homelessness in a Global Economy</a:t>
            </a:r>
          </a:p>
        </p:txBody>
      </p:sp>
      <p:pic>
        <p:nvPicPr>
          <p:cNvPr id="4" name="Picture 3">
            <a:extLst>
              <a:ext uri="{FF2B5EF4-FFF2-40B4-BE49-F238E27FC236}">
                <a16:creationId xmlns:a16="http://schemas.microsoft.com/office/drawing/2014/main" id="{16903770-6F3A-574C-9988-39E79AD746B5}"/>
              </a:ext>
            </a:extLst>
          </p:cNvPr>
          <p:cNvPicPr>
            <a:picLocks noChangeAspect="1"/>
          </p:cNvPicPr>
          <p:nvPr/>
        </p:nvPicPr>
        <p:blipFill>
          <a:blip r:embed="rId2"/>
          <a:stretch>
            <a:fillRect/>
          </a:stretch>
        </p:blipFill>
        <p:spPr>
          <a:xfrm>
            <a:off x="1503829" y="1337982"/>
            <a:ext cx="9184341" cy="5166192"/>
          </a:xfrm>
          <a:prstGeom prst="rect">
            <a:avLst/>
          </a:prstGeom>
        </p:spPr>
      </p:pic>
    </p:spTree>
    <p:extLst>
      <p:ext uri="{BB962C8B-B14F-4D97-AF65-F5344CB8AC3E}">
        <p14:creationId xmlns:p14="http://schemas.microsoft.com/office/powerpoint/2010/main" val="3366025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00CCB2-5F15-9241-9FFD-E470F4ABA738}"/>
              </a:ext>
            </a:extLst>
          </p:cNvPr>
          <p:cNvSpPr>
            <a:spLocks noGrp="1"/>
          </p:cNvSpPr>
          <p:nvPr>
            <p:ph idx="1"/>
          </p:nvPr>
        </p:nvSpPr>
        <p:spPr>
          <a:xfrm>
            <a:off x="1030941" y="1598145"/>
            <a:ext cx="4988859" cy="5020329"/>
          </a:xfrm>
        </p:spPr>
        <p:txBody>
          <a:bodyPr>
            <a:normAutofit/>
          </a:bodyPr>
          <a:lstStyle/>
          <a:p>
            <a:pPr marL="0" indent="0">
              <a:lnSpc>
                <a:spcPct val="110000"/>
              </a:lnSpc>
              <a:buNone/>
            </a:pPr>
            <a:r>
              <a:rPr lang="en-US" sz="2400" dirty="0"/>
              <a:t>The result is a global (urban) housing crisis. </a:t>
            </a:r>
          </a:p>
          <a:p>
            <a:pPr>
              <a:lnSpc>
                <a:spcPct val="110000"/>
              </a:lnSpc>
            </a:pPr>
            <a:r>
              <a:rPr lang="en-US" sz="2400" dirty="0"/>
              <a:t>More than 1.8 billion people around the world do not have adequate housing </a:t>
            </a:r>
          </a:p>
          <a:p>
            <a:pPr>
              <a:lnSpc>
                <a:spcPct val="110000"/>
              </a:lnSpc>
            </a:pPr>
            <a:r>
              <a:rPr lang="en-US" sz="2400" dirty="0"/>
              <a:t>An estimated 15 million people are forcibly evicted every year</a:t>
            </a:r>
          </a:p>
          <a:p>
            <a:pPr>
              <a:lnSpc>
                <a:spcPct val="110000"/>
              </a:lnSpc>
            </a:pPr>
            <a:r>
              <a:rPr lang="en-US" sz="2400" dirty="0"/>
              <a:t>150 million are homeless </a:t>
            </a:r>
          </a:p>
          <a:p>
            <a:pPr marL="0" indent="0">
              <a:lnSpc>
                <a:spcPct val="110000"/>
              </a:lnSpc>
              <a:buNone/>
            </a:pPr>
            <a:r>
              <a:rPr lang="en-US" sz="2400" dirty="0"/>
              <a:t>(source: </a:t>
            </a:r>
            <a:r>
              <a:rPr lang="en-US" sz="2400" dirty="0" err="1"/>
              <a:t>Urbanet</a:t>
            </a:r>
            <a:r>
              <a:rPr lang="en-US" sz="2400" dirty="0"/>
              <a:t>)</a:t>
            </a:r>
          </a:p>
          <a:p>
            <a:pPr marL="0" indent="0">
              <a:lnSpc>
                <a:spcPct val="110000"/>
              </a:lnSpc>
              <a:buNone/>
            </a:pPr>
            <a:endParaRPr lang="en-US" dirty="0"/>
          </a:p>
          <a:p>
            <a:pPr marL="0" indent="0">
              <a:lnSpc>
                <a:spcPct val="110000"/>
              </a:lnSpc>
              <a:buNone/>
            </a:pPr>
            <a:endParaRPr lang="en-US" dirty="0"/>
          </a:p>
        </p:txBody>
      </p:sp>
      <p:sp>
        <p:nvSpPr>
          <p:cNvPr id="4" name="Title 1">
            <a:extLst>
              <a:ext uri="{FF2B5EF4-FFF2-40B4-BE49-F238E27FC236}">
                <a16:creationId xmlns:a16="http://schemas.microsoft.com/office/drawing/2014/main" id="{0AC137B1-6F7C-4644-BF90-D281653C540E}"/>
              </a:ext>
            </a:extLst>
          </p:cNvPr>
          <p:cNvSpPr txBox="1">
            <a:spLocks/>
          </p:cNvSpPr>
          <p:nvPr/>
        </p:nvSpPr>
        <p:spPr>
          <a:xfrm>
            <a:off x="838200" y="2725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Homelessness and the global economy</a:t>
            </a:r>
          </a:p>
        </p:txBody>
      </p:sp>
      <p:pic>
        <p:nvPicPr>
          <p:cNvPr id="5" name="Picture 4">
            <a:extLst>
              <a:ext uri="{FF2B5EF4-FFF2-40B4-BE49-F238E27FC236}">
                <a16:creationId xmlns:a16="http://schemas.microsoft.com/office/drawing/2014/main" id="{901827D9-97DF-744A-9E6C-DE3CA7436883}"/>
              </a:ext>
            </a:extLst>
          </p:cNvPr>
          <p:cNvPicPr>
            <a:picLocks noChangeAspect="1"/>
          </p:cNvPicPr>
          <p:nvPr/>
        </p:nvPicPr>
        <p:blipFill>
          <a:blip r:embed="rId2"/>
          <a:stretch>
            <a:fillRect/>
          </a:stretch>
        </p:blipFill>
        <p:spPr>
          <a:xfrm>
            <a:off x="6257365" y="1733550"/>
            <a:ext cx="5349761" cy="3573556"/>
          </a:xfrm>
          <a:prstGeom prst="rect">
            <a:avLst/>
          </a:prstGeom>
        </p:spPr>
      </p:pic>
    </p:spTree>
    <p:extLst>
      <p:ext uri="{BB962C8B-B14F-4D97-AF65-F5344CB8AC3E}">
        <p14:creationId xmlns:p14="http://schemas.microsoft.com/office/powerpoint/2010/main" val="1347002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AFBAC-3076-EA4A-B550-A9C3029310B6}"/>
              </a:ext>
            </a:extLst>
          </p:cNvPr>
          <p:cNvSpPr>
            <a:spLocks noGrp="1"/>
          </p:cNvSpPr>
          <p:nvPr>
            <p:ph type="title"/>
          </p:nvPr>
        </p:nvSpPr>
        <p:spPr/>
        <p:txBody>
          <a:bodyPr>
            <a:normAutofit/>
          </a:bodyPr>
          <a:lstStyle/>
          <a:p>
            <a:r>
              <a:rPr lang="en-US" sz="3200" b="1" dirty="0"/>
              <a:t>From global to local</a:t>
            </a:r>
          </a:p>
        </p:txBody>
      </p:sp>
      <p:sp>
        <p:nvSpPr>
          <p:cNvPr id="3" name="Content Placeholder 2">
            <a:extLst>
              <a:ext uri="{FF2B5EF4-FFF2-40B4-BE49-F238E27FC236}">
                <a16:creationId xmlns:a16="http://schemas.microsoft.com/office/drawing/2014/main" id="{D100CCB2-5F15-9241-9FFD-E470F4ABA738}"/>
              </a:ext>
            </a:extLst>
          </p:cNvPr>
          <p:cNvSpPr>
            <a:spLocks noGrp="1"/>
          </p:cNvSpPr>
          <p:nvPr>
            <p:ph idx="1"/>
          </p:nvPr>
        </p:nvSpPr>
        <p:spPr>
          <a:xfrm>
            <a:off x="838200" y="1421747"/>
            <a:ext cx="5347447" cy="4925265"/>
          </a:xfrm>
        </p:spPr>
        <p:txBody>
          <a:bodyPr>
            <a:normAutofit fontScale="62500" lnSpcReduction="20000"/>
          </a:bodyPr>
          <a:lstStyle/>
          <a:p>
            <a:pPr marL="0" indent="0">
              <a:buNone/>
            </a:pPr>
            <a:r>
              <a:rPr lang="en-US" sz="3400" dirty="0"/>
              <a:t>Example: Hong Kong</a:t>
            </a:r>
          </a:p>
          <a:p>
            <a:pPr marL="0" indent="0">
              <a:buNone/>
            </a:pPr>
            <a:endParaRPr lang="en-US" sz="3400" dirty="0"/>
          </a:p>
          <a:p>
            <a:pPr marL="0" indent="0">
              <a:buNone/>
            </a:pPr>
            <a:r>
              <a:rPr lang="en-US" sz="3400" dirty="0"/>
              <a:t>The monthly rent allowance from the Social Welfare Department is $2515</a:t>
            </a:r>
          </a:p>
          <a:p>
            <a:pPr marL="0" indent="0">
              <a:buNone/>
            </a:pPr>
            <a:r>
              <a:rPr lang="en-US" sz="3400" dirty="0"/>
              <a:t>the average cost of a </a:t>
            </a:r>
            <a:r>
              <a:rPr lang="en-US" sz="3400" dirty="0" err="1"/>
              <a:t>bedspace</a:t>
            </a:r>
            <a:r>
              <a:rPr lang="en-US" sz="3400" dirty="0"/>
              <a:t> in a 10.5 </a:t>
            </a:r>
            <a:r>
              <a:rPr lang="en-US" sz="3400" dirty="0" err="1"/>
              <a:t>sq</a:t>
            </a:r>
            <a:r>
              <a:rPr lang="en-US" sz="3400" dirty="0"/>
              <a:t> ft coffin home is $2,500</a:t>
            </a:r>
          </a:p>
          <a:p>
            <a:pPr marL="0" indent="0">
              <a:buNone/>
            </a:pPr>
            <a:r>
              <a:rPr lang="en-US" sz="3400" dirty="0"/>
              <a:t>The average waiting time for public rental housing is 5.6 years – for single males it is as much as 3-4 times longer. </a:t>
            </a:r>
          </a:p>
          <a:p>
            <a:pPr marL="0" indent="0">
              <a:buNone/>
            </a:pPr>
            <a:r>
              <a:rPr lang="en-US" sz="3400" dirty="0"/>
              <a:t>In the private rental market there is a chronic shortage of affordable housing.</a:t>
            </a:r>
          </a:p>
          <a:p>
            <a:pPr marL="0" indent="0">
              <a:buNone/>
            </a:pPr>
            <a:r>
              <a:rPr lang="en-US" sz="3400" dirty="0"/>
              <a:t>Unemployment reached a 15 year high in 2020 due to the pandemic, resulting in widespread job loss in Hong Kong and an increase homelessness.</a:t>
            </a:r>
          </a:p>
          <a:p>
            <a:pPr marL="0" indent="0">
              <a:buNone/>
            </a:pPr>
            <a:endParaRPr lang="en-US" sz="3400" dirty="0"/>
          </a:p>
          <a:p>
            <a:pPr marL="0" indent="0">
              <a:buNone/>
            </a:pPr>
            <a:r>
              <a:rPr lang="en-US" sz="2600" dirty="0"/>
              <a:t>(source: https://</a:t>
            </a:r>
            <a:r>
              <a:rPr lang="en-US" sz="2600" dirty="0" err="1"/>
              <a:t>impacthk.org</a:t>
            </a:r>
            <a:r>
              <a:rPr lang="en-US" sz="2600" dirty="0"/>
              <a:t>/)</a:t>
            </a:r>
          </a:p>
          <a:p>
            <a:pPr marL="0" indent="0">
              <a:buNone/>
            </a:pPr>
            <a:endParaRPr lang="en-US" dirty="0"/>
          </a:p>
        </p:txBody>
      </p:sp>
      <p:sp>
        <p:nvSpPr>
          <p:cNvPr id="8" name="TextBox 7">
            <a:extLst>
              <a:ext uri="{FF2B5EF4-FFF2-40B4-BE49-F238E27FC236}">
                <a16:creationId xmlns:a16="http://schemas.microsoft.com/office/drawing/2014/main" id="{DF6B8448-F274-0243-B73B-E85C1B76A885}"/>
              </a:ext>
            </a:extLst>
          </p:cNvPr>
          <p:cNvSpPr txBox="1"/>
          <p:nvPr/>
        </p:nvSpPr>
        <p:spPr>
          <a:xfrm>
            <a:off x="6795247" y="5337666"/>
            <a:ext cx="2545976" cy="261610"/>
          </a:xfrm>
          <a:prstGeom prst="rect">
            <a:avLst/>
          </a:prstGeom>
          <a:noFill/>
        </p:spPr>
        <p:txBody>
          <a:bodyPr wrap="square" rtlCol="0">
            <a:spAutoFit/>
          </a:bodyPr>
          <a:lstStyle/>
          <a:p>
            <a:r>
              <a:rPr lang="en-US" sz="1100" dirty="0"/>
              <a:t>NBC</a:t>
            </a:r>
          </a:p>
        </p:txBody>
      </p:sp>
      <p:pic>
        <p:nvPicPr>
          <p:cNvPr id="5" name="Picture 4">
            <a:extLst>
              <a:ext uri="{FF2B5EF4-FFF2-40B4-BE49-F238E27FC236}">
                <a16:creationId xmlns:a16="http://schemas.microsoft.com/office/drawing/2014/main" id="{9D46878E-FFE5-0D49-8201-729D7AC736C7}"/>
              </a:ext>
            </a:extLst>
          </p:cNvPr>
          <p:cNvPicPr>
            <a:picLocks noChangeAspect="1"/>
          </p:cNvPicPr>
          <p:nvPr/>
        </p:nvPicPr>
        <p:blipFill>
          <a:blip r:embed="rId2"/>
          <a:stretch>
            <a:fillRect/>
          </a:stretch>
        </p:blipFill>
        <p:spPr>
          <a:xfrm>
            <a:off x="6795247" y="1879087"/>
            <a:ext cx="5088088" cy="3400985"/>
          </a:xfrm>
          <a:prstGeom prst="rect">
            <a:avLst/>
          </a:prstGeom>
        </p:spPr>
      </p:pic>
    </p:spTree>
    <p:extLst>
      <p:ext uri="{BB962C8B-B14F-4D97-AF65-F5344CB8AC3E}">
        <p14:creationId xmlns:p14="http://schemas.microsoft.com/office/powerpoint/2010/main" val="2834970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AFBAC-3076-EA4A-B550-A9C3029310B6}"/>
              </a:ext>
            </a:extLst>
          </p:cNvPr>
          <p:cNvSpPr>
            <a:spLocks noGrp="1"/>
          </p:cNvSpPr>
          <p:nvPr>
            <p:ph type="title"/>
          </p:nvPr>
        </p:nvSpPr>
        <p:spPr/>
        <p:txBody>
          <a:bodyPr>
            <a:normAutofit/>
          </a:bodyPr>
          <a:lstStyle/>
          <a:p>
            <a:r>
              <a:rPr lang="en-US" sz="3200" b="1" dirty="0"/>
              <a:t>From global to local</a:t>
            </a:r>
          </a:p>
        </p:txBody>
      </p:sp>
      <p:sp>
        <p:nvSpPr>
          <p:cNvPr id="3" name="Content Placeholder 2">
            <a:extLst>
              <a:ext uri="{FF2B5EF4-FFF2-40B4-BE49-F238E27FC236}">
                <a16:creationId xmlns:a16="http://schemas.microsoft.com/office/drawing/2014/main" id="{D100CCB2-5F15-9241-9FFD-E470F4ABA738}"/>
              </a:ext>
            </a:extLst>
          </p:cNvPr>
          <p:cNvSpPr>
            <a:spLocks noGrp="1"/>
          </p:cNvSpPr>
          <p:nvPr>
            <p:ph idx="1"/>
          </p:nvPr>
        </p:nvSpPr>
        <p:spPr>
          <a:xfrm>
            <a:off x="838200" y="1690688"/>
            <a:ext cx="5957047" cy="4351338"/>
          </a:xfrm>
        </p:spPr>
        <p:txBody>
          <a:bodyPr>
            <a:normAutofit fontScale="92500" lnSpcReduction="20000"/>
          </a:bodyPr>
          <a:lstStyle/>
          <a:p>
            <a:pPr marL="0" indent="0">
              <a:buNone/>
            </a:pPr>
            <a:r>
              <a:rPr lang="en-US" sz="2400" dirty="0"/>
              <a:t>Example: Berlin</a:t>
            </a:r>
          </a:p>
          <a:p>
            <a:pPr marL="0" indent="0">
              <a:buNone/>
            </a:pPr>
            <a:endParaRPr lang="en-US" sz="2600" dirty="0"/>
          </a:p>
          <a:p>
            <a:pPr marL="0" indent="0">
              <a:buNone/>
            </a:pPr>
            <a:r>
              <a:rPr lang="en-US" sz="2600" dirty="0"/>
              <a:t>Berlin rents increased 85% between 2007 and 2019, </a:t>
            </a:r>
          </a:p>
          <a:p>
            <a:pPr marL="0" indent="0">
              <a:buNone/>
            </a:pPr>
            <a:r>
              <a:rPr lang="en-US" sz="2600" dirty="0"/>
              <a:t>80% of Berliners rent their homes</a:t>
            </a:r>
          </a:p>
          <a:p>
            <a:pPr marL="0" indent="0">
              <a:buNone/>
            </a:pPr>
            <a:r>
              <a:rPr lang="en-US" sz="2600" dirty="0"/>
              <a:t>Unemployment rose by 10.6% in Berlin in 2020</a:t>
            </a:r>
          </a:p>
          <a:p>
            <a:pPr marL="0" indent="0">
              <a:buNone/>
            </a:pPr>
            <a:r>
              <a:rPr lang="en-US" sz="2600" dirty="0"/>
              <a:t>The number of people who are homeless, including those in temporary accommodation, is over 30.000</a:t>
            </a:r>
          </a:p>
          <a:p>
            <a:pPr marL="0" indent="0">
              <a:buNone/>
            </a:pPr>
            <a:endParaRPr lang="en-US" sz="2600" dirty="0"/>
          </a:p>
          <a:p>
            <a:pPr marL="0" indent="0">
              <a:buNone/>
            </a:pPr>
            <a:r>
              <a:rPr lang="en-US" sz="2600" dirty="0"/>
              <a:t>In Jan 2020, the people of Berlin voted to expropriate commercial landlords. </a:t>
            </a:r>
          </a:p>
          <a:p>
            <a:pPr marL="0" indent="0">
              <a:buNone/>
            </a:pPr>
            <a:endParaRPr lang="en-US" dirty="0"/>
          </a:p>
          <a:p>
            <a:pPr marL="0" indent="0">
              <a:buNone/>
            </a:pPr>
            <a:endParaRPr lang="en-US" dirty="0"/>
          </a:p>
        </p:txBody>
      </p:sp>
      <p:pic>
        <p:nvPicPr>
          <p:cNvPr id="7" name="Picture 6">
            <a:extLst>
              <a:ext uri="{FF2B5EF4-FFF2-40B4-BE49-F238E27FC236}">
                <a16:creationId xmlns:a16="http://schemas.microsoft.com/office/drawing/2014/main" id="{732B96FF-EBC7-3248-8F2B-DD8C68FB33D5}"/>
              </a:ext>
            </a:extLst>
          </p:cNvPr>
          <p:cNvPicPr>
            <a:picLocks noChangeAspect="1"/>
          </p:cNvPicPr>
          <p:nvPr/>
        </p:nvPicPr>
        <p:blipFill>
          <a:blip r:embed="rId2"/>
          <a:stretch>
            <a:fillRect/>
          </a:stretch>
        </p:blipFill>
        <p:spPr>
          <a:xfrm>
            <a:off x="7502671" y="1416423"/>
            <a:ext cx="3861287" cy="4052048"/>
          </a:xfrm>
          <a:prstGeom prst="rect">
            <a:avLst/>
          </a:prstGeom>
        </p:spPr>
      </p:pic>
      <p:sp>
        <p:nvSpPr>
          <p:cNvPr id="8" name="TextBox 7">
            <a:extLst>
              <a:ext uri="{FF2B5EF4-FFF2-40B4-BE49-F238E27FC236}">
                <a16:creationId xmlns:a16="http://schemas.microsoft.com/office/drawing/2014/main" id="{DF6B8448-F274-0243-B73B-E85C1B76A885}"/>
              </a:ext>
            </a:extLst>
          </p:cNvPr>
          <p:cNvSpPr txBox="1"/>
          <p:nvPr/>
        </p:nvSpPr>
        <p:spPr>
          <a:xfrm>
            <a:off x="7502671" y="5468471"/>
            <a:ext cx="2545976" cy="261610"/>
          </a:xfrm>
          <a:prstGeom prst="rect">
            <a:avLst/>
          </a:prstGeom>
          <a:noFill/>
        </p:spPr>
        <p:txBody>
          <a:bodyPr wrap="square" rtlCol="0">
            <a:spAutoFit/>
          </a:bodyPr>
          <a:lstStyle/>
          <a:p>
            <a:r>
              <a:rPr lang="en-US" sz="1100" dirty="0"/>
              <a:t>The Guardian</a:t>
            </a:r>
          </a:p>
        </p:txBody>
      </p:sp>
    </p:spTree>
    <p:extLst>
      <p:ext uri="{BB962C8B-B14F-4D97-AF65-F5344CB8AC3E}">
        <p14:creationId xmlns:p14="http://schemas.microsoft.com/office/powerpoint/2010/main" val="1196777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AFBAC-3076-EA4A-B550-A9C3029310B6}"/>
              </a:ext>
            </a:extLst>
          </p:cNvPr>
          <p:cNvSpPr>
            <a:spLocks noGrp="1"/>
          </p:cNvSpPr>
          <p:nvPr>
            <p:ph type="title"/>
          </p:nvPr>
        </p:nvSpPr>
        <p:spPr/>
        <p:txBody>
          <a:bodyPr>
            <a:normAutofit/>
          </a:bodyPr>
          <a:lstStyle/>
          <a:p>
            <a:r>
              <a:rPr lang="en-US" sz="3200" b="1" dirty="0"/>
              <a:t>From global to local</a:t>
            </a:r>
          </a:p>
        </p:txBody>
      </p:sp>
      <p:sp>
        <p:nvSpPr>
          <p:cNvPr id="3" name="Content Placeholder 2">
            <a:extLst>
              <a:ext uri="{FF2B5EF4-FFF2-40B4-BE49-F238E27FC236}">
                <a16:creationId xmlns:a16="http://schemas.microsoft.com/office/drawing/2014/main" id="{D100CCB2-5F15-9241-9FFD-E470F4ABA738}"/>
              </a:ext>
            </a:extLst>
          </p:cNvPr>
          <p:cNvSpPr>
            <a:spLocks noGrp="1"/>
          </p:cNvSpPr>
          <p:nvPr>
            <p:ph idx="1"/>
          </p:nvPr>
        </p:nvSpPr>
        <p:spPr>
          <a:xfrm>
            <a:off x="838201" y="1690688"/>
            <a:ext cx="4953000" cy="4351338"/>
          </a:xfrm>
        </p:spPr>
        <p:txBody>
          <a:bodyPr>
            <a:normAutofit fontScale="92500"/>
          </a:bodyPr>
          <a:lstStyle/>
          <a:p>
            <a:pPr marL="0" indent="0">
              <a:buNone/>
            </a:pPr>
            <a:r>
              <a:rPr lang="en-US" sz="2400" dirty="0"/>
              <a:t>Example: Edinburgh</a:t>
            </a:r>
          </a:p>
          <a:p>
            <a:pPr marL="0" indent="0">
              <a:buNone/>
            </a:pPr>
            <a:r>
              <a:rPr lang="en-US" sz="2400" dirty="0"/>
              <a:t>Edinburgh is the least affordable city in Scotland </a:t>
            </a:r>
          </a:p>
          <a:p>
            <a:pPr marL="0" indent="0">
              <a:buNone/>
            </a:pPr>
            <a:r>
              <a:rPr lang="en-US" sz="2400" dirty="0"/>
              <a:t>The average rent has increased by 42.3 per cent between 2010 and 2018</a:t>
            </a:r>
          </a:p>
          <a:p>
            <a:pPr marL="0" indent="0">
              <a:buNone/>
            </a:pPr>
            <a:r>
              <a:rPr lang="en-US" sz="2400" dirty="0"/>
              <a:t>1/3</a:t>
            </a:r>
            <a:r>
              <a:rPr lang="en-US" sz="2400" baseline="30000" dirty="0"/>
              <a:t>rd</a:t>
            </a:r>
            <a:r>
              <a:rPr lang="en-US" sz="2400" dirty="0"/>
              <a:t> of Scottish short term rentals are in Edinburgh. Platforms such as </a:t>
            </a:r>
            <a:r>
              <a:rPr lang="en-US" sz="2400" dirty="0" err="1"/>
              <a:t>AirBnB</a:t>
            </a:r>
            <a:r>
              <a:rPr lang="en-US" sz="2400" dirty="0"/>
              <a:t> have been increasingly blamed for a lack of affordable housing for locals. </a:t>
            </a:r>
          </a:p>
          <a:p>
            <a:pPr marL="0" indent="0">
              <a:buNone/>
            </a:pPr>
            <a:r>
              <a:rPr lang="en-US" sz="2400" dirty="0"/>
              <a:t>In 2022, the Scottish Government introduced licensing for short-term-lets and is planning further restrictions. </a:t>
            </a: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53EE557E-C596-3649-9A99-7E6418DCEE81}"/>
              </a:ext>
            </a:extLst>
          </p:cNvPr>
          <p:cNvPicPr>
            <a:picLocks noChangeAspect="1"/>
          </p:cNvPicPr>
          <p:nvPr/>
        </p:nvPicPr>
        <p:blipFill>
          <a:blip r:embed="rId2"/>
          <a:stretch>
            <a:fillRect/>
          </a:stretch>
        </p:blipFill>
        <p:spPr>
          <a:xfrm>
            <a:off x="6669741" y="2042968"/>
            <a:ext cx="4684059" cy="3544385"/>
          </a:xfrm>
          <a:prstGeom prst="rect">
            <a:avLst/>
          </a:prstGeom>
        </p:spPr>
      </p:pic>
    </p:spTree>
    <p:extLst>
      <p:ext uri="{BB962C8B-B14F-4D97-AF65-F5344CB8AC3E}">
        <p14:creationId xmlns:p14="http://schemas.microsoft.com/office/powerpoint/2010/main" val="2789380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00CCB2-5F15-9241-9FFD-E470F4ABA738}"/>
              </a:ext>
            </a:extLst>
          </p:cNvPr>
          <p:cNvSpPr>
            <a:spLocks noGrp="1"/>
          </p:cNvSpPr>
          <p:nvPr>
            <p:ph idx="1"/>
          </p:nvPr>
        </p:nvSpPr>
        <p:spPr>
          <a:xfrm>
            <a:off x="784412" y="929154"/>
            <a:ext cx="10515600" cy="4351338"/>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sz="3200"/>
              <a:t>Thank you!</a:t>
            </a:r>
            <a:endParaRPr lang="en-US" sz="3200" dirty="0"/>
          </a:p>
        </p:txBody>
      </p:sp>
    </p:spTree>
    <p:extLst>
      <p:ext uri="{BB962C8B-B14F-4D97-AF65-F5344CB8AC3E}">
        <p14:creationId xmlns:p14="http://schemas.microsoft.com/office/powerpoint/2010/main" val="1370299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AFBAC-3076-EA4A-B550-A9C3029310B6}"/>
              </a:ext>
            </a:extLst>
          </p:cNvPr>
          <p:cNvSpPr>
            <a:spLocks noGrp="1"/>
          </p:cNvSpPr>
          <p:nvPr>
            <p:ph type="title"/>
          </p:nvPr>
        </p:nvSpPr>
        <p:spPr/>
        <p:txBody>
          <a:bodyPr>
            <a:normAutofit/>
          </a:bodyPr>
          <a:lstStyle/>
          <a:p>
            <a:r>
              <a:rPr lang="en-US" sz="3200" b="1" dirty="0"/>
              <a:t>Definition</a:t>
            </a:r>
          </a:p>
        </p:txBody>
      </p:sp>
      <p:sp>
        <p:nvSpPr>
          <p:cNvPr id="3" name="Content Placeholder 2">
            <a:extLst>
              <a:ext uri="{FF2B5EF4-FFF2-40B4-BE49-F238E27FC236}">
                <a16:creationId xmlns:a16="http://schemas.microsoft.com/office/drawing/2014/main" id="{D100CCB2-5F15-9241-9FFD-E470F4ABA738}"/>
              </a:ext>
            </a:extLst>
          </p:cNvPr>
          <p:cNvSpPr>
            <a:spLocks noGrp="1"/>
          </p:cNvSpPr>
          <p:nvPr>
            <p:ph idx="1"/>
          </p:nvPr>
        </p:nvSpPr>
        <p:spPr>
          <a:xfrm>
            <a:off x="838200" y="1588435"/>
            <a:ext cx="10515600" cy="4351338"/>
          </a:xfrm>
        </p:spPr>
        <p:txBody>
          <a:bodyPr>
            <a:normAutofit fontScale="92500" lnSpcReduction="20000"/>
          </a:bodyPr>
          <a:lstStyle/>
          <a:p>
            <a:pPr marL="0" indent="0">
              <a:buNone/>
            </a:pPr>
            <a:r>
              <a:rPr lang="en-US" b="1" dirty="0"/>
              <a:t>ETHOS - European Typology on Homelessness and Housing Exclusion</a:t>
            </a:r>
          </a:p>
          <a:p>
            <a:pPr marL="0" indent="0">
              <a:buNone/>
            </a:pPr>
            <a:endParaRPr lang="en-US" b="1" dirty="0"/>
          </a:p>
          <a:p>
            <a:r>
              <a:rPr lang="en-US" dirty="0"/>
              <a:t>rooflessness (without a shelter of any kind, sleeping rough)</a:t>
            </a:r>
          </a:p>
          <a:p>
            <a:r>
              <a:rPr lang="en-US" dirty="0" err="1"/>
              <a:t>houselessness</a:t>
            </a:r>
            <a:r>
              <a:rPr lang="en-US" dirty="0"/>
              <a:t> (with a place to sleep but temporary in institutions or shelter)</a:t>
            </a:r>
          </a:p>
          <a:p>
            <a:r>
              <a:rPr lang="en-US" dirty="0"/>
              <a:t>living in insecure housing (threatened with severe exclusion due to insecure tenancies, eviction, domestic violence)</a:t>
            </a:r>
          </a:p>
          <a:p>
            <a:r>
              <a:rPr lang="en-US" dirty="0"/>
              <a:t>living in inadequate housing (in caravans on illegal campsites, in unfit housing, in extreme overcrowding).</a:t>
            </a:r>
          </a:p>
          <a:p>
            <a:pPr marL="0" indent="0">
              <a:buNone/>
            </a:pPr>
            <a:endParaRPr lang="en-US" dirty="0"/>
          </a:p>
          <a:p>
            <a:pPr marL="0" indent="0">
              <a:buNone/>
            </a:pPr>
            <a:r>
              <a:rPr lang="en-US" dirty="0"/>
              <a:t>FEANTSA is the European Federation of National Organisations Working with the Homeless.  </a:t>
            </a:r>
            <a:r>
              <a:rPr lang="en-US" dirty="0">
                <a:hlinkClick r:id="rId2"/>
              </a:rPr>
              <a:t>https://www.feantsa.org/</a:t>
            </a: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85173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AFBAC-3076-EA4A-B550-A9C3029310B6}"/>
              </a:ext>
            </a:extLst>
          </p:cNvPr>
          <p:cNvSpPr>
            <a:spLocks noGrp="1"/>
          </p:cNvSpPr>
          <p:nvPr>
            <p:ph type="title"/>
          </p:nvPr>
        </p:nvSpPr>
        <p:spPr/>
        <p:txBody>
          <a:bodyPr>
            <a:normAutofit/>
          </a:bodyPr>
          <a:lstStyle/>
          <a:p>
            <a:r>
              <a:rPr lang="en-US" sz="3200" b="1" dirty="0"/>
              <a:t>How to talk about people who are homeless?</a:t>
            </a:r>
          </a:p>
        </p:txBody>
      </p:sp>
      <p:sp>
        <p:nvSpPr>
          <p:cNvPr id="3" name="Content Placeholder 2">
            <a:extLst>
              <a:ext uri="{FF2B5EF4-FFF2-40B4-BE49-F238E27FC236}">
                <a16:creationId xmlns:a16="http://schemas.microsoft.com/office/drawing/2014/main" id="{D100CCB2-5F15-9241-9FFD-E470F4ABA738}"/>
              </a:ext>
            </a:extLst>
          </p:cNvPr>
          <p:cNvSpPr>
            <a:spLocks noGrp="1"/>
          </p:cNvSpPr>
          <p:nvPr>
            <p:ph idx="1"/>
          </p:nvPr>
        </p:nvSpPr>
        <p:spPr>
          <a:xfrm>
            <a:off x="838200" y="1588435"/>
            <a:ext cx="10515600" cy="4351338"/>
          </a:xfrm>
        </p:spPr>
        <p:txBody>
          <a:bodyPr>
            <a:normAutofit fontScale="77500" lnSpcReduction="20000"/>
          </a:bodyPr>
          <a:lstStyle/>
          <a:p>
            <a:pPr marL="0" indent="0">
              <a:buNone/>
            </a:pPr>
            <a:r>
              <a:rPr lang="en-US" dirty="0"/>
              <a:t>“Homeless people”</a:t>
            </a:r>
          </a:p>
          <a:p>
            <a:pPr marL="0" indent="0">
              <a:buNone/>
            </a:pPr>
            <a:r>
              <a:rPr lang="en-US" dirty="0"/>
              <a:t>“The roofless”</a:t>
            </a:r>
          </a:p>
          <a:p>
            <a:pPr marL="0" indent="0">
              <a:buNone/>
            </a:pPr>
            <a:r>
              <a:rPr lang="en-US" dirty="0"/>
              <a:t>“People who are homeless”</a:t>
            </a:r>
          </a:p>
          <a:p>
            <a:pPr marL="0" indent="0">
              <a:buNone/>
            </a:pPr>
            <a:r>
              <a:rPr lang="en-US" dirty="0"/>
              <a:t>“People experiencing homelessness”</a:t>
            </a:r>
          </a:p>
          <a:p>
            <a:pPr marL="0" indent="0">
              <a:buNone/>
            </a:pPr>
            <a:r>
              <a:rPr lang="en-US" dirty="0"/>
              <a:t>“People affected by homelessness”</a:t>
            </a:r>
          </a:p>
          <a:p>
            <a:pPr marL="0" indent="0">
              <a:buNone/>
            </a:pPr>
            <a:r>
              <a:rPr lang="en-US" dirty="0"/>
              <a:t>“Unhoused people”</a:t>
            </a:r>
          </a:p>
          <a:p>
            <a:pPr marL="0" indent="0">
              <a:buNone/>
            </a:pPr>
            <a:r>
              <a:rPr lang="en-US" dirty="0"/>
              <a:t>….</a:t>
            </a:r>
          </a:p>
          <a:p>
            <a:pPr marL="0" indent="0">
              <a:buNone/>
            </a:pPr>
            <a:endParaRPr lang="en-US" dirty="0"/>
          </a:p>
          <a:p>
            <a:pPr marL="0" indent="0">
              <a:lnSpc>
                <a:spcPct val="120000"/>
              </a:lnSpc>
              <a:spcBef>
                <a:spcPts val="0"/>
              </a:spcBef>
              <a:buNone/>
            </a:pPr>
            <a:r>
              <a:rPr lang="en-US" dirty="0"/>
              <a:t>Using different expressions is usually a well-intentioned attempt at expressing respect. However, these terms have also been criticized for sugarcoating or distorting the situation.</a:t>
            </a:r>
          </a:p>
          <a:p>
            <a:pPr marL="0" indent="0">
              <a:lnSpc>
                <a:spcPct val="120000"/>
              </a:lnSpc>
              <a:spcBef>
                <a:spcPts val="0"/>
              </a:spcBef>
              <a:buNone/>
            </a:pPr>
            <a:r>
              <a:rPr lang="en-US" dirty="0"/>
              <a:t> </a:t>
            </a:r>
          </a:p>
          <a:p>
            <a:pPr marL="0" indent="0">
              <a:lnSpc>
                <a:spcPct val="120000"/>
              </a:lnSpc>
              <a:spcBef>
                <a:spcPts val="0"/>
              </a:spcBef>
              <a:buNone/>
            </a:pPr>
            <a:r>
              <a:rPr lang="en-US" dirty="0"/>
              <a:t>Calling someone “homeless” is not an insult (unless they specifically tell you so). </a:t>
            </a:r>
          </a:p>
          <a:p>
            <a:pPr marL="0" indent="0">
              <a:buNone/>
            </a:pPr>
            <a:endParaRPr lang="en-US" dirty="0"/>
          </a:p>
        </p:txBody>
      </p:sp>
    </p:spTree>
    <p:extLst>
      <p:ext uri="{BB962C8B-B14F-4D97-AF65-F5344CB8AC3E}">
        <p14:creationId xmlns:p14="http://schemas.microsoft.com/office/powerpoint/2010/main" val="3800907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AFBAC-3076-EA4A-B550-A9C3029310B6}"/>
              </a:ext>
            </a:extLst>
          </p:cNvPr>
          <p:cNvSpPr>
            <a:spLocks noGrp="1"/>
          </p:cNvSpPr>
          <p:nvPr>
            <p:ph type="title"/>
          </p:nvPr>
        </p:nvSpPr>
        <p:spPr/>
        <p:txBody>
          <a:bodyPr>
            <a:normAutofit/>
          </a:bodyPr>
          <a:lstStyle/>
          <a:p>
            <a:r>
              <a:rPr lang="en-US" sz="3200" b="1" dirty="0"/>
              <a:t>Homelessness globally</a:t>
            </a:r>
          </a:p>
        </p:txBody>
      </p:sp>
      <p:pic>
        <p:nvPicPr>
          <p:cNvPr id="6" name="Picture 5">
            <a:extLst>
              <a:ext uri="{FF2B5EF4-FFF2-40B4-BE49-F238E27FC236}">
                <a16:creationId xmlns:a16="http://schemas.microsoft.com/office/drawing/2014/main" id="{60B59C5E-637E-C145-AC83-09D6D5C212BE}"/>
              </a:ext>
            </a:extLst>
          </p:cNvPr>
          <p:cNvPicPr>
            <a:picLocks noChangeAspect="1"/>
          </p:cNvPicPr>
          <p:nvPr/>
        </p:nvPicPr>
        <p:blipFill>
          <a:blip r:embed="rId2"/>
          <a:stretch>
            <a:fillRect/>
          </a:stretch>
        </p:blipFill>
        <p:spPr>
          <a:xfrm>
            <a:off x="1207994" y="1323041"/>
            <a:ext cx="9776012" cy="5156846"/>
          </a:xfrm>
          <a:prstGeom prst="rect">
            <a:avLst/>
          </a:prstGeom>
        </p:spPr>
      </p:pic>
    </p:spTree>
    <p:extLst>
      <p:ext uri="{BB962C8B-B14F-4D97-AF65-F5344CB8AC3E}">
        <p14:creationId xmlns:p14="http://schemas.microsoft.com/office/powerpoint/2010/main" val="3698071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AFBAC-3076-EA4A-B550-A9C3029310B6}"/>
              </a:ext>
            </a:extLst>
          </p:cNvPr>
          <p:cNvSpPr>
            <a:spLocks noGrp="1"/>
          </p:cNvSpPr>
          <p:nvPr>
            <p:ph type="title"/>
          </p:nvPr>
        </p:nvSpPr>
        <p:spPr/>
        <p:txBody>
          <a:bodyPr>
            <a:normAutofit/>
          </a:bodyPr>
          <a:lstStyle/>
          <a:p>
            <a:r>
              <a:rPr lang="en-US" sz="3200" b="1" dirty="0"/>
              <a:t>Global homelessness in numbers</a:t>
            </a:r>
          </a:p>
        </p:txBody>
      </p:sp>
      <p:pic>
        <p:nvPicPr>
          <p:cNvPr id="8" name="Picture 7">
            <a:extLst>
              <a:ext uri="{FF2B5EF4-FFF2-40B4-BE49-F238E27FC236}">
                <a16:creationId xmlns:a16="http://schemas.microsoft.com/office/drawing/2014/main" id="{6EA61D8C-54B3-A34C-9FBA-7D9FA0E3C5B3}"/>
              </a:ext>
            </a:extLst>
          </p:cNvPr>
          <p:cNvPicPr>
            <a:picLocks noChangeAspect="1"/>
          </p:cNvPicPr>
          <p:nvPr/>
        </p:nvPicPr>
        <p:blipFill>
          <a:blip r:embed="rId2"/>
          <a:stretch>
            <a:fillRect/>
          </a:stretch>
        </p:blipFill>
        <p:spPr>
          <a:xfrm>
            <a:off x="7583767" y="365125"/>
            <a:ext cx="3926915" cy="6066090"/>
          </a:xfrm>
          <a:prstGeom prst="rect">
            <a:avLst/>
          </a:prstGeom>
        </p:spPr>
      </p:pic>
      <p:pic>
        <p:nvPicPr>
          <p:cNvPr id="9" name="Picture 8">
            <a:extLst>
              <a:ext uri="{FF2B5EF4-FFF2-40B4-BE49-F238E27FC236}">
                <a16:creationId xmlns:a16="http://schemas.microsoft.com/office/drawing/2014/main" id="{70391AD2-9837-9249-A82D-AAA65F3057B9}"/>
              </a:ext>
            </a:extLst>
          </p:cNvPr>
          <p:cNvPicPr>
            <a:picLocks noChangeAspect="1"/>
          </p:cNvPicPr>
          <p:nvPr/>
        </p:nvPicPr>
        <p:blipFill>
          <a:blip r:embed="rId3"/>
          <a:stretch>
            <a:fillRect/>
          </a:stretch>
        </p:blipFill>
        <p:spPr>
          <a:xfrm>
            <a:off x="968189" y="1473948"/>
            <a:ext cx="5791200" cy="4957267"/>
          </a:xfrm>
          <a:prstGeom prst="rect">
            <a:avLst/>
          </a:prstGeom>
          <a:ln>
            <a:solidFill>
              <a:schemeClr val="tx1"/>
            </a:solidFill>
          </a:ln>
        </p:spPr>
      </p:pic>
    </p:spTree>
    <p:extLst>
      <p:ext uri="{BB962C8B-B14F-4D97-AF65-F5344CB8AC3E}">
        <p14:creationId xmlns:p14="http://schemas.microsoft.com/office/powerpoint/2010/main" val="4214811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AFBAC-3076-EA4A-B550-A9C3029310B6}"/>
              </a:ext>
            </a:extLst>
          </p:cNvPr>
          <p:cNvSpPr>
            <a:spLocks noGrp="1"/>
          </p:cNvSpPr>
          <p:nvPr>
            <p:ph type="title"/>
          </p:nvPr>
        </p:nvSpPr>
        <p:spPr/>
        <p:txBody>
          <a:bodyPr>
            <a:normAutofit/>
          </a:bodyPr>
          <a:lstStyle/>
          <a:p>
            <a:r>
              <a:rPr lang="en-US" sz="3200" b="1" dirty="0"/>
              <a:t>Global homelessness in numbers II</a:t>
            </a:r>
          </a:p>
        </p:txBody>
      </p:sp>
      <p:pic>
        <p:nvPicPr>
          <p:cNvPr id="3" name="Picture 2">
            <a:extLst>
              <a:ext uri="{FF2B5EF4-FFF2-40B4-BE49-F238E27FC236}">
                <a16:creationId xmlns:a16="http://schemas.microsoft.com/office/drawing/2014/main" id="{C606676B-A08C-4A44-BE5D-8CCFAEC5476E}"/>
              </a:ext>
            </a:extLst>
          </p:cNvPr>
          <p:cNvPicPr>
            <a:picLocks noChangeAspect="1"/>
          </p:cNvPicPr>
          <p:nvPr/>
        </p:nvPicPr>
        <p:blipFill>
          <a:blip r:embed="rId2"/>
          <a:stretch>
            <a:fillRect/>
          </a:stretch>
        </p:blipFill>
        <p:spPr>
          <a:xfrm>
            <a:off x="2599765" y="1450437"/>
            <a:ext cx="6992470" cy="4935861"/>
          </a:xfrm>
          <a:prstGeom prst="rect">
            <a:avLst/>
          </a:prstGeom>
          <a:ln>
            <a:solidFill>
              <a:schemeClr val="tx1"/>
            </a:solidFill>
          </a:ln>
        </p:spPr>
      </p:pic>
    </p:spTree>
    <p:extLst>
      <p:ext uri="{BB962C8B-B14F-4D97-AF65-F5344CB8AC3E}">
        <p14:creationId xmlns:p14="http://schemas.microsoft.com/office/powerpoint/2010/main" val="439033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AFBAC-3076-EA4A-B550-A9C3029310B6}"/>
              </a:ext>
            </a:extLst>
          </p:cNvPr>
          <p:cNvSpPr>
            <a:spLocks noGrp="1"/>
          </p:cNvSpPr>
          <p:nvPr>
            <p:ph type="title"/>
          </p:nvPr>
        </p:nvSpPr>
        <p:spPr/>
        <p:txBody>
          <a:bodyPr>
            <a:normAutofit/>
          </a:bodyPr>
          <a:lstStyle/>
          <a:p>
            <a:r>
              <a:rPr lang="en-US" sz="3200" b="1" dirty="0"/>
              <a:t>Is homelessness on the rise?</a:t>
            </a:r>
          </a:p>
        </p:txBody>
      </p:sp>
      <p:pic>
        <p:nvPicPr>
          <p:cNvPr id="6" name="Picture 5">
            <a:extLst>
              <a:ext uri="{FF2B5EF4-FFF2-40B4-BE49-F238E27FC236}">
                <a16:creationId xmlns:a16="http://schemas.microsoft.com/office/drawing/2014/main" id="{0D317B9F-1FCD-FA41-BB71-5555EF5FDDDF}"/>
              </a:ext>
            </a:extLst>
          </p:cNvPr>
          <p:cNvPicPr>
            <a:picLocks noChangeAspect="1"/>
          </p:cNvPicPr>
          <p:nvPr/>
        </p:nvPicPr>
        <p:blipFill>
          <a:blip r:embed="rId2"/>
          <a:stretch>
            <a:fillRect/>
          </a:stretch>
        </p:blipFill>
        <p:spPr>
          <a:xfrm>
            <a:off x="2595094" y="1470211"/>
            <a:ext cx="7001811" cy="4942455"/>
          </a:xfrm>
          <a:prstGeom prst="rect">
            <a:avLst/>
          </a:prstGeom>
          <a:ln>
            <a:solidFill>
              <a:schemeClr val="tx1"/>
            </a:solidFill>
          </a:ln>
        </p:spPr>
      </p:pic>
    </p:spTree>
    <p:extLst>
      <p:ext uri="{BB962C8B-B14F-4D97-AF65-F5344CB8AC3E}">
        <p14:creationId xmlns:p14="http://schemas.microsoft.com/office/powerpoint/2010/main" val="2309478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AFBAC-3076-EA4A-B550-A9C3029310B6}"/>
              </a:ext>
            </a:extLst>
          </p:cNvPr>
          <p:cNvSpPr>
            <a:spLocks noGrp="1"/>
          </p:cNvSpPr>
          <p:nvPr>
            <p:ph type="title"/>
          </p:nvPr>
        </p:nvSpPr>
        <p:spPr/>
        <p:txBody>
          <a:bodyPr>
            <a:normAutofit/>
          </a:bodyPr>
          <a:lstStyle/>
          <a:p>
            <a:r>
              <a:rPr lang="en-US" sz="3200" b="1" dirty="0"/>
              <a:t>Counting homelessness</a:t>
            </a:r>
          </a:p>
        </p:txBody>
      </p:sp>
      <p:sp>
        <p:nvSpPr>
          <p:cNvPr id="3" name="TextBox 2">
            <a:extLst>
              <a:ext uri="{FF2B5EF4-FFF2-40B4-BE49-F238E27FC236}">
                <a16:creationId xmlns:a16="http://schemas.microsoft.com/office/drawing/2014/main" id="{7DEA87CE-CD92-224B-A6D9-95CB4B82889A}"/>
              </a:ext>
            </a:extLst>
          </p:cNvPr>
          <p:cNvSpPr txBox="1"/>
          <p:nvPr/>
        </p:nvSpPr>
        <p:spPr>
          <a:xfrm>
            <a:off x="838200" y="1690688"/>
            <a:ext cx="10367682" cy="4031873"/>
          </a:xfrm>
          <a:prstGeom prst="rect">
            <a:avLst/>
          </a:prstGeom>
          <a:noFill/>
        </p:spPr>
        <p:txBody>
          <a:bodyPr wrap="square" rtlCol="0">
            <a:spAutoFit/>
          </a:bodyPr>
          <a:lstStyle/>
          <a:p>
            <a:r>
              <a:rPr lang="en-US" sz="2000" dirty="0"/>
              <a:t>One challenge of estimating the extent of homelessness world wide is that different countries use different ways of measuring.</a:t>
            </a:r>
          </a:p>
          <a:p>
            <a:endParaRPr lang="en-US" sz="2000" dirty="0"/>
          </a:p>
          <a:p>
            <a:r>
              <a:rPr lang="en-US" sz="2000" dirty="0"/>
              <a:t>The simplest way of measuring is to count the number of rough sleepers found on the streets on a given night of the year (e.g. London). However, this may miss the ‘hidden homeless’, those in housing precarity, or those who intentionally avoid being spotted sleeping rough. </a:t>
            </a:r>
          </a:p>
          <a:p>
            <a:endParaRPr lang="en-US" sz="2000" dirty="0"/>
          </a:p>
          <a:p>
            <a:r>
              <a:rPr lang="en-US" sz="2000" dirty="0"/>
              <a:t>Another option is to use the numbers of those legally entitled to government support due to homelessness. This method misses those who are homeless but do not have a legal claim to help, such as undocumented migrants. In some locations, narrow definitions of who is entitled to help (e.g. “priority need” in England) also make numbers unrealistically low. </a:t>
            </a:r>
          </a:p>
          <a:p>
            <a:endParaRPr lang="en-US" dirty="0"/>
          </a:p>
          <a:p>
            <a:endParaRPr lang="en-US" dirty="0"/>
          </a:p>
        </p:txBody>
      </p:sp>
    </p:spTree>
    <p:extLst>
      <p:ext uri="{BB962C8B-B14F-4D97-AF65-F5344CB8AC3E}">
        <p14:creationId xmlns:p14="http://schemas.microsoft.com/office/powerpoint/2010/main" val="4142654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3186</TotalTime>
  <Words>1202</Words>
  <Application>Microsoft Macintosh PowerPoint</Application>
  <PresentationFormat>Widescreen</PresentationFormat>
  <Paragraphs>104</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Bradley Hand</vt:lpstr>
      <vt:lpstr>Calibri</vt:lpstr>
      <vt:lpstr>Calibri Light</vt:lpstr>
      <vt:lpstr>Office Theme</vt:lpstr>
      <vt:lpstr>PowerPoint Presentation</vt:lpstr>
      <vt:lpstr>Homelessness in a Global Economy</vt:lpstr>
      <vt:lpstr>Definition</vt:lpstr>
      <vt:lpstr>How to talk about people who are homeless?</vt:lpstr>
      <vt:lpstr>Homelessness globally</vt:lpstr>
      <vt:lpstr>Global homelessness in numbers</vt:lpstr>
      <vt:lpstr>Global homelessness in numbers II</vt:lpstr>
      <vt:lpstr>Is homelessness on the rise?</vt:lpstr>
      <vt:lpstr>Counting homelessness</vt:lpstr>
      <vt:lpstr>New York..</vt:lpstr>
      <vt:lpstr>…Rio…</vt:lpstr>
      <vt:lpstr>…Tokyo</vt:lpstr>
      <vt:lpstr>Causes of homelessness</vt:lpstr>
      <vt:lpstr>Homelessness and the global economy</vt:lpstr>
      <vt:lpstr>PowerPoint Presentation</vt:lpstr>
      <vt:lpstr>PowerPoint Presentation</vt:lpstr>
      <vt:lpstr>PowerPoint Presentation</vt:lpstr>
      <vt:lpstr>PowerPoint Presentation</vt:lpstr>
      <vt:lpstr>PowerPoint Presentation</vt:lpstr>
      <vt:lpstr>PowerPoint Presentation</vt:lpstr>
      <vt:lpstr>From global to local</vt:lpstr>
      <vt:lpstr>From global to local</vt:lpstr>
      <vt:lpstr>From global to local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Grohmann</dc:creator>
  <cp:lastModifiedBy>Steph Grohmann</cp:lastModifiedBy>
  <cp:revision>31</cp:revision>
  <dcterms:created xsi:type="dcterms:W3CDTF">2023-01-15T11:26:47Z</dcterms:created>
  <dcterms:modified xsi:type="dcterms:W3CDTF">2024-04-23T17:25:05Z</dcterms:modified>
</cp:coreProperties>
</file>