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79" r:id="rId4"/>
    <p:sldId id="259" r:id="rId5"/>
    <p:sldId id="260" r:id="rId6"/>
    <p:sldId id="280" r:id="rId7"/>
    <p:sldId id="288" r:id="rId8"/>
    <p:sldId id="314" r:id="rId9"/>
    <p:sldId id="320" r:id="rId10"/>
    <p:sldId id="321" r:id="rId11"/>
    <p:sldId id="322" r:id="rId12"/>
    <p:sldId id="324" r:id="rId13"/>
    <p:sldId id="325" r:id="rId14"/>
    <p:sldId id="326" r:id="rId15"/>
    <p:sldId id="327" r:id="rId16"/>
    <p:sldId id="328" r:id="rId17"/>
    <p:sldId id="329" r:id="rId18"/>
    <p:sldId id="331" r:id="rId19"/>
    <p:sldId id="332" r:id="rId20"/>
    <p:sldId id="333" r:id="rId21"/>
    <p:sldId id="334" r:id="rId22"/>
    <p:sldId id="278"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9"/>
  </p:normalViewPr>
  <p:slideViewPr>
    <p:cSldViewPr>
      <p:cViewPr>
        <p:scale>
          <a:sx n="85" d="100"/>
          <a:sy n="85" d="100"/>
        </p:scale>
        <p:origin x="1592" y="5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90734-5C5B-DD4A-A7B2-9C0F7FAA705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B9EE2A5A-A1C7-6443-BA34-C0262BBA9784}">
      <dgm:prSet/>
      <dgm:spPr>
        <a:solidFill>
          <a:schemeClr val="accent1">
            <a:lumMod val="75000"/>
          </a:schemeClr>
        </a:solidFill>
      </dgm:spPr>
      <dgm:t>
        <a:bodyPr/>
        <a:lstStyle/>
        <a:p>
          <a:pPr algn="l"/>
          <a:r>
            <a:rPr lang="de-AT" b="0" i="0" noProof="0" dirty="0">
              <a:solidFill>
                <a:schemeClr val="bg1"/>
              </a:solidFill>
            </a:rPr>
            <a:t>Epidemiologische Studien: Untersuchungen von Krankheitsmustern und -ursachen in Bevölkerungen, um Risikofaktoren zu identifizieren und öffentliche Gesundheitsstrategien zu entwickeln.</a:t>
          </a:r>
          <a:endParaRPr lang="de-AT" noProof="0" dirty="0">
            <a:solidFill>
              <a:schemeClr val="bg1"/>
            </a:solidFill>
          </a:endParaRPr>
        </a:p>
      </dgm:t>
    </dgm:pt>
    <dgm:pt modelId="{B8E71A99-7884-2245-839C-C87B627012A0}" type="parTrans" cxnId="{8DEEA129-A2E8-DE46-B878-8BFE1EC2C1E5}">
      <dgm:prSet/>
      <dgm:spPr/>
      <dgm:t>
        <a:bodyPr/>
        <a:lstStyle/>
        <a:p>
          <a:endParaRPr lang="en-GB"/>
        </a:p>
      </dgm:t>
    </dgm:pt>
    <dgm:pt modelId="{528EB828-807E-5943-AAA5-83A1F72A9600}" type="sibTrans" cxnId="{8DEEA129-A2E8-DE46-B878-8BFE1EC2C1E5}">
      <dgm:prSet/>
      <dgm:spPr/>
      <dgm:t>
        <a:bodyPr/>
        <a:lstStyle/>
        <a:p>
          <a:endParaRPr lang="en-GB"/>
        </a:p>
      </dgm:t>
    </dgm:pt>
    <dgm:pt modelId="{DBF5E2B1-92A3-3D45-9D23-AFE4A0C90F90}">
      <dgm:prSet/>
      <dgm:spPr>
        <a:solidFill>
          <a:schemeClr val="accent1">
            <a:lumMod val="75000"/>
          </a:schemeClr>
        </a:solidFill>
      </dgm:spPr>
      <dgm:t>
        <a:bodyPr/>
        <a:lstStyle/>
        <a:p>
          <a:pPr algn="l"/>
          <a:r>
            <a:rPr lang="de-DE" b="0" i="0" noProof="0" dirty="0">
              <a:solidFill>
                <a:schemeClr val="bg1"/>
              </a:solidFill>
            </a:rPr>
            <a:t>Umfragen und Fragebögen: Erfassung von Daten zu Gesundheitsverhalten, Lebensqualität, Wissen über Krankheiten und Präventionsmaßnahmen durch Befragung von Personen oder Gruppen.</a:t>
          </a:r>
          <a:endParaRPr lang="de-DE" noProof="0" dirty="0">
            <a:solidFill>
              <a:schemeClr val="bg1"/>
            </a:solidFill>
          </a:endParaRPr>
        </a:p>
      </dgm:t>
    </dgm:pt>
    <dgm:pt modelId="{9CB7A6D6-1B5A-F847-BBEB-21DC82A34DDB}" type="parTrans" cxnId="{0DDD5065-2F18-E243-ACC5-6A1BA37AB2CC}">
      <dgm:prSet/>
      <dgm:spPr/>
      <dgm:t>
        <a:bodyPr/>
        <a:lstStyle/>
        <a:p>
          <a:endParaRPr lang="en-GB"/>
        </a:p>
      </dgm:t>
    </dgm:pt>
    <dgm:pt modelId="{537EF940-F9D6-F846-AA08-A96D491976C4}" type="sibTrans" cxnId="{0DDD5065-2F18-E243-ACC5-6A1BA37AB2CC}">
      <dgm:prSet/>
      <dgm:spPr/>
      <dgm:t>
        <a:bodyPr/>
        <a:lstStyle/>
        <a:p>
          <a:endParaRPr lang="en-GB"/>
        </a:p>
      </dgm:t>
    </dgm:pt>
    <dgm:pt modelId="{9C041A22-EC35-9540-8285-2D5DD51979A5}">
      <dgm:prSet/>
      <dgm:spPr>
        <a:solidFill>
          <a:schemeClr val="accent1">
            <a:lumMod val="75000"/>
          </a:schemeClr>
        </a:solidFill>
      </dgm:spPr>
      <dgm:t>
        <a:bodyPr/>
        <a:lstStyle/>
        <a:p>
          <a:pPr algn="l"/>
          <a:r>
            <a:rPr lang="de-DE" b="0" i="0" noProof="0" dirty="0"/>
            <a:t>Qualitative Forschung: Erforschung von Einstellungen, Meinungen und Erfahrungen im Zusammenhang mit Gesundheitsthemen durch Interviews, Fokusgruppen oder Inhaltsanalysen von Texten.</a:t>
          </a:r>
          <a:endParaRPr lang="de-DE" noProof="0" dirty="0"/>
        </a:p>
      </dgm:t>
    </dgm:pt>
    <dgm:pt modelId="{83168D0D-748B-EC42-AD99-6616570B0621}" type="parTrans" cxnId="{FFA0AD51-9BBF-FA46-AFCA-541D13A7276D}">
      <dgm:prSet/>
      <dgm:spPr/>
      <dgm:t>
        <a:bodyPr/>
        <a:lstStyle/>
        <a:p>
          <a:endParaRPr lang="en-GB"/>
        </a:p>
      </dgm:t>
    </dgm:pt>
    <dgm:pt modelId="{A477078D-CEF6-9D46-AA34-CA4A84A5AAB2}" type="sibTrans" cxnId="{FFA0AD51-9BBF-FA46-AFCA-541D13A7276D}">
      <dgm:prSet/>
      <dgm:spPr/>
      <dgm:t>
        <a:bodyPr/>
        <a:lstStyle/>
        <a:p>
          <a:endParaRPr lang="en-GB"/>
        </a:p>
      </dgm:t>
    </dgm:pt>
    <dgm:pt modelId="{AE70B857-615D-DF47-87A2-AD4F525899CF}">
      <dgm:prSet/>
      <dgm:spPr>
        <a:solidFill>
          <a:schemeClr val="accent1">
            <a:lumMod val="75000"/>
          </a:schemeClr>
        </a:solidFill>
      </dgm:spPr>
      <dgm:t>
        <a:bodyPr/>
        <a:lstStyle/>
        <a:p>
          <a:pPr algn="l"/>
          <a:r>
            <a:rPr lang="de-DE" b="0" i="0" noProof="0" dirty="0"/>
            <a:t>Gesundheitsökonomische Analysen: Bewertung der Kosten und Nutzen von Gesundheitsinterventionen, Gesundheitssystemen oder Gesundheitspolitiken.</a:t>
          </a:r>
          <a:endParaRPr lang="de-DE" noProof="0" dirty="0"/>
        </a:p>
      </dgm:t>
    </dgm:pt>
    <dgm:pt modelId="{17151E57-C14E-C544-9A5F-0D6B23159341}" type="parTrans" cxnId="{2F041F22-6F9C-5646-8FF2-31F96179A7C1}">
      <dgm:prSet/>
      <dgm:spPr/>
      <dgm:t>
        <a:bodyPr/>
        <a:lstStyle/>
        <a:p>
          <a:endParaRPr lang="en-GB"/>
        </a:p>
      </dgm:t>
    </dgm:pt>
    <dgm:pt modelId="{B94FB828-E807-114D-83F7-4484A1011AC8}" type="sibTrans" cxnId="{2F041F22-6F9C-5646-8FF2-31F96179A7C1}">
      <dgm:prSet/>
      <dgm:spPr/>
      <dgm:t>
        <a:bodyPr/>
        <a:lstStyle/>
        <a:p>
          <a:endParaRPr lang="en-GB"/>
        </a:p>
      </dgm:t>
    </dgm:pt>
    <dgm:pt modelId="{3BBAD242-332B-D84E-B49F-326AEA857B29}">
      <dgm:prSet/>
      <dgm:spPr>
        <a:solidFill>
          <a:schemeClr val="accent1">
            <a:lumMod val="75000"/>
          </a:schemeClr>
        </a:solidFill>
      </dgm:spPr>
      <dgm:t>
        <a:bodyPr/>
        <a:lstStyle/>
        <a:p>
          <a:pPr algn="l"/>
          <a:r>
            <a:rPr lang="de-DE" b="0" i="0" noProof="0" dirty="0"/>
            <a:t>Policy-Analysen: Untersuchung von Gesundheitspolitiken auf nationaler, regionaler oder lokaler Ebene sowie deren Auswirkungen auf die Bevölkerungsgesundheit.</a:t>
          </a:r>
          <a:endParaRPr lang="de-DE" noProof="0" dirty="0"/>
        </a:p>
      </dgm:t>
    </dgm:pt>
    <dgm:pt modelId="{6BA5D524-13AA-DE49-9AC5-4F4F208E926A}" type="parTrans" cxnId="{296742D2-C094-2441-BB67-FAEBA37441B7}">
      <dgm:prSet/>
      <dgm:spPr/>
      <dgm:t>
        <a:bodyPr/>
        <a:lstStyle/>
        <a:p>
          <a:endParaRPr lang="en-GB"/>
        </a:p>
      </dgm:t>
    </dgm:pt>
    <dgm:pt modelId="{4AFF8201-FE5C-6942-9BE9-A7BBD02F671E}" type="sibTrans" cxnId="{296742D2-C094-2441-BB67-FAEBA37441B7}">
      <dgm:prSet/>
      <dgm:spPr/>
      <dgm:t>
        <a:bodyPr/>
        <a:lstStyle/>
        <a:p>
          <a:endParaRPr lang="en-GB"/>
        </a:p>
      </dgm:t>
    </dgm:pt>
    <dgm:pt modelId="{B5BD9D64-E8BF-BE45-85F0-B385B7E27C34}">
      <dgm:prSet/>
      <dgm:spPr>
        <a:solidFill>
          <a:schemeClr val="accent1">
            <a:lumMod val="75000"/>
          </a:schemeClr>
        </a:solidFill>
      </dgm:spPr>
      <dgm:t>
        <a:bodyPr/>
        <a:lstStyle/>
        <a:p>
          <a:pPr algn="l"/>
          <a:r>
            <a:rPr lang="de-DE" b="0" i="0" noProof="0" dirty="0"/>
            <a:t>Community-basierte Interventionen: Entwicklung und Implementierung von Gesundheitsförderungsprogrammen und Präventionsstrategien in Gemeinschaften oder bestimmten Bevölkerungsgruppen.</a:t>
          </a:r>
          <a:endParaRPr lang="de-DE" noProof="0" dirty="0"/>
        </a:p>
      </dgm:t>
    </dgm:pt>
    <dgm:pt modelId="{CF020DEA-A309-C24E-9060-A49A3B0A1412}" type="parTrans" cxnId="{AFE81484-1F44-1449-981F-8EE83AC2C509}">
      <dgm:prSet/>
      <dgm:spPr/>
      <dgm:t>
        <a:bodyPr/>
        <a:lstStyle/>
        <a:p>
          <a:endParaRPr lang="en-GB"/>
        </a:p>
      </dgm:t>
    </dgm:pt>
    <dgm:pt modelId="{11FF28E4-C6A6-7D4B-95FC-14CC62328FA8}" type="sibTrans" cxnId="{AFE81484-1F44-1449-981F-8EE83AC2C509}">
      <dgm:prSet/>
      <dgm:spPr/>
      <dgm:t>
        <a:bodyPr/>
        <a:lstStyle/>
        <a:p>
          <a:endParaRPr lang="en-GB"/>
        </a:p>
      </dgm:t>
    </dgm:pt>
    <dgm:pt modelId="{CB9FAC83-0A6C-1648-95FF-C17F6A4432A9}">
      <dgm:prSet/>
      <dgm:spPr>
        <a:solidFill>
          <a:schemeClr val="accent1">
            <a:lumMod val="75000"/>
          </a:schemeClr>
        </a:solidFill>
      </dgm:spPr>
      <dgm:t>
        <a:bodyPr/>
        <a:lstStyle/>
        <a:p>
          <a:pPr algn="l"/>
          <a:r>
            <a:rPr lang="de-DE" b="0" i="0" noProof="0" dirty="0"/>
            <a:t>Umwelt- und Arbeitsplatzgesundheitsforschung: Untersuchung von Umweltfaktoren und Arbeitsbedingungen, die die Gesundheit beeinflussen können, sowie Entwicklung von Maßnahmen zur Risikominderung.</a:t>
          </a:r>
          <a:endParaRPr lang="de-DE" noProof="0" dirty="0"/>
        </a:p>
      </dgm:t>
    </dgm:pt>
    <dgm:pt modelId="{A8417DBD-25BF-F24C-8351-8833DAAECCB1}" type="parTrans" cxnId="{C85346A0-CF4A-2B48-9BE7-6F1B95E434C0}">
      <dgm:prSet/>
      <dgm:spPr/>
      <dgm:t>
        <a:bodyPr/>
        <a:lstStyle/>
        <a:p>
          <a:endParaRPr lang="en-GB"/>
        </a:p>
      </dgm:t>
    </dgm:pt>
    <dgm:pt modelId="{5FD2B448-0696-764F-8F9E-E991EAED28F4}" type="sibTrans" cxnId="{C85346A0-CF4A-2B48-9BE7-6F1B95E434C0}">
      <dgm:prSet/>
      <dgm:spPr/>
      <dgm:t>
        <a:bodyPr/>
        <a:lstStyle/>
        <a:p>
          <a:endParaRPr lang="en-GB"/>
        </a:p>
      </dgm:t>
    </dgm:pt>
    <dgm:pt modelId="{C07A1F3B-26E8-FC4E-9A53-46BE7F33B0E0}">
      <dgm:prSet/>
      <dgm:spPr>
        <a:solidFill>
          <a:schemeClr val="accent1">
            <a:lumMod val="75000"/>
          </a:schemeClr>
        </a:solidFill>
      </dgm:spPr>
      <dgm:t>
        <a:bodyPr/>
        <a:lstStyle/>
        <a:p>
          <a:pPr algn="l"/>
          <a:r>
            <a:rPr lang="de-DE" b="0" i="0" noProof="0" dirty="0"/>
            <a:t>Datenanalysen und Gesundheitsinformatik: Verwendung von großen Datenmengen und Informationstechnologie zur Analyse von Gesundheitsdaten und Identifizierung von Trends oder Mustern in der Gesundheit von Bevölkerungsgruppen</a:t>
          </a:r>
          <a:r>
            <a:rPr lang="en-GB" b="0" i="0" dirty="0"/>
            <a:t>.</a:t>
          </a:r>
          <a:endParaRPr lang="en-AT" dirty="0"/>
        </a:p>
      </dgm:t>
    </dgm:pt>
    <dgm:pt modelId="{9F890771-7835-3B4F-A2F5-21FC46A06824}" type="parTrans" cxnId="{86C4A250-E456-A14B-B078-112BEC24B94A}">
      <dgm:prSet/>
      <dgm:spPr/>
      <dgm:t>
        <a:bodyPr/>
        <a:lstStyle/>
        <a:p>
          <a:endParaRPr lang="en-GB"/>
        </a:p>
      </dgm:t>
    </dgm:pt>
    <dgm:pt modelId="{2F2E9254-E3F1-0242-81FF-76624A0BE501}" type="sibTrans" cxnId="{86C4A250-E456-A14B-B078-112BEC24B94A}">
      <dgm:prSet/>
      <dgm:spPr/>
      <dgm:t>
        <a:bodyPr/>
        <a:lstStyle/>
        <a:p>
          <a:endParaRPr lang="en-GB"/>
        </a:p>
      </dgm:t>
    </dgm:pt>
    <dgm:pt modelId="{5A05373E-DC7F-C04B-8021-55D3CFA87067}" type="pres">
      <dgm:prSet presAssocID="{33390734-5C5B-DD4A-A7B2-9C0F7FAA7054}" presName="linearFlow" presStyleCnt="0">
        <dgm:presLayoutVars>
          <dgm:dir/>
          <dgm:resizeHandles val="exact"/>
        </dgm:presLayoutVars>
      </dgm:prSet>
      <dgm:spPr/>
    </dgm:pt>
    <dgm:pt modelId="{A89C767B-57A0-5944-B82A-97D6262A3471}" type="pres">
      <dgm:prSet presAssocID="{B9EE2A5A-A1C7-6443-BA34-C0262BBA9784}" presName="composite" presStyleCnt="0"/>
      <dgm:spPr/>
    </dgm:pt>
    <dgm:pt modelId="{2F7876CA-59AD-1F48-9E39-850C2A61C1F8}" type="pres">
      <dgm:prSet presAssocID="{B9EE2A5A-A1C7-6443-BA34-C0262BBA9784}" presName="imgShp" presStyleLbl="fgImgPlace1" presStyleIdx="0" presStyleCnt="8"/>
      <dgm:spPr>
        <a:solidFill>
          <a:schemeClr val="accent1">
            <a:lumMod val="40000"/>
            <a:lumOff val="60000"/>
          </a:schemeClr>
        </a:solidFill>
      </dgm:spPr>
    </dgm:pt>
    <dgm:pt modelId="{65C4F675-FB02-1C46-BD26-A7F935CC4630}" type="pres">
      <dgm:prSet presAssocID="{B9EE2A5A-A1C7-6443-BA34-C0262BBA9784}" presName="txShp" presStyleLbl="node1" presStyleIdx="0" presStyleCnt="8">
        <dgm:presLayoutVars>
          <dgm:bulletEnabled val="1"/>
        </dgm:presLayoutVars>
      </dgm:prSet>
      <dgm:spPr/>
    </dgm:pt>
    <dgm:pt modelId="{EEA61664-CA41-7D4F-BD06-2750B5855C0B}" type="pres">
      <dgm:prSet presAssocID="{528EB828-807E-5943-AAA5-83A1F72A9600}" presName="spacing" presStyleCnt="0"/>
      <dgm:spPr/>
    </dgm:pt>
    <dgm:pt modelId="{23FBA443-8BC2-E04E-839B-D616C780DE06}" type="pres">
      <dgm:prSet presAssocID="{DBF5E2B1-92A3-3D45-9D23-AFE4A0C90F90}" presName="composite" presStyleCnt="0"/>
      <dgm:spPr/>
    </dgm:pt>
    <dgm:pt modelId="{0D826D25-93C4-8D4E-8E6C-069F17F15CCC}" type="pres">
      <dgm:prSet presAssocID="{DBF5E2B1-92A3-3D45-9D23-AFE4A0C90F90}" presName="imgShp" presStyleLbl="fgImgPlace1" presStyleIdx="1" presStyleCnt="8"/>
      <dgm:spPr>
        <a:solidFill>
          <a:schemeClr val="accent1">
            <a:lumMod val="40000"/>
            <a:lumOff val="60000"/>
          </a:schemeClr>
        </a:solidFill>
      </dgm:spPr>
    </dgm:pt>
    <dgm:pt modelId="{B4582425-54D2-6C48-B244-C75FFAB0E586}" type="pres">
      <dgm:prSet presAssocID="{DBF5E2B1-92A3-3D45-9D23-AFE4A0C90F90}" presName="txShp" presStyleLbl="node1" presStyleIdx="1" presStyleCnt="8">
        <dgm:presLayoutVars>
          <dgm:bulletEnabled val="1"/>
        </dgm:presLayoutVars>
      </dgm:prSet>
      <dgm:spPr/>
    </dgm:pt>
    <dgm:pt modelId="{00720799-4164-D047-AAEC-DAE2F71C0938}" type="pres">
      <dgm:prSet presAssocID="{537EF940-F9D6-F846-AA08-A96D491976C4}" presName="spacing" presStyleCnt="0"/>
      <dgm:spPr/>
    </dgm:pt>
    <dgm:pt modelId="{2FB8AB84-1346-FD4B-A592-F524081C1C44}" type="pres">
      <dgm:prSet presAssocID="{9C041A22-EC35-9540-8285-2D5DD51979A5}" presName="composite" presStyleCnt="0"/>
      <dgm:spPr/>
    </dgm:pt>
    <dgm:pt modelId="{D8F8C13E-186D-3445-9503-8BF313576915}" type="pres">
      <dgm:prSet presAssocID="{9C041A22-EC35-9540-8285-2D5DD51979A5}" presName="imgShp" presStyleLbl="fgImgPlace1" presStyleIdx="2" presStyleCnt="8"/>
      <dgm:spPr>
        <a:solidFill>
          <a:schemeClr val="accent1">
            <a:lumMod val="40000"/>
            <a:lumOff val="60000"/>
          </a:schemeClr>
        </a:solidFill>
      </dgm:spPr>
    </dgm:pt>
    <dgm:pt modelId="{1C6467EF-3ED7-1C4C-A61C-98C3DC684051}" type="pres">
      <dgm:prSet presAssocID="{9C041A22-EC35-9540-8285-2D5DD51979A5}" presName="txShp" presStyleLbl="node1" presStyleIdx="2" presStyleCnt="8">
        <dgm:presLayoutVars>
          <dgm:bulletEnabled val="1"/>
        </dgm:presLayoutVars>
      </dgm:prSet>
      <dgm:spPr/>
    </dgm:pt>
    <dgm:pt modelId="{F049B00E-D85C-134F-8B42-C010631864F1}" type="pres">
      <dgm:prSet presAssocID="{A477078D-CEF6-9D46-AA34-CA4A84A5AAB2}" presName="spacing" presStyleCnt="0"/>
      <dgm:spPr/>
    </dgm:pt>
    <dgm:pt modelId="{AB21AE4A-F37E-E745-A445-6E3B8CD7168C}" type="pres">
      <dgm:prSet presAssocID="{AE70B857-615D-DF47-87A2-AD4F525899CF}" presName="composite" presStyleCnt="0"/>
      <dgm:spPr/>
    </dgm:pt>
    <dgm:pt modelId="{6660C383-5B0B-9145-A8A8-2A18A3BFC208}" type="pres">
      <dgm:prSet presAssocID="{AE70B857-615D-DF47-87A2-AD4F525899CF}" presName="imgShp" presStyleLbl="fgImgPlace1" presStyleIdx="3" presStyleCnt="8"/>
      <dgm:spPr>
        <a:solidFill>
          <a:schemeClr val="accent1">
            <a:lumMod val="40000"/>
            <a:lumOff val="60000"/>
          </a:schemeClr>
        </a:solidFill>
      </dgm:spPr>
    </dgm:pt>
    <dgm:pt modelId="{2AB06539-BE4E-B349-8B7F-E0D988637C38}" type="pres">
      <dgm:prSet presAssocID="{AE70B857-615D-DF47-87A2-AD4F525899CF}" presName="txShp" presStyleLbl="node1" presStyleIdx="3" presStyleCnt="8">
        <dgm:presLayoutVars>
          <dgm:bulletEnabled val="1"/>
        </dgm:presLayoutVars>
      </dgm:prSet>
      <dgm:spPr/>
    </dgm:pt>
    <dgm:pt modelId="{A197E237-49D5-164C-A52B-B4A0C448E23B}" type="pres">
      <dgm:prSet presAssocID="{B94FB828-E807-114D-83F7-4484A1011AC8}" presName="spacing" presStyleCnt="0"/>
      <dgm:spPr/>
    </dgm:pt>
    <dgm:pt modelId="{5E52BEAA-8655-7A48-8687-DFEA1B01C3BA}" type="pres">
      <dgm:prSet presAssocID="{3BBAD242-332B-D84E-B49F-326AEA857B29}" presName="composite" presStyleCnt="0"/>
      <dgm:spPr/>
    </dgm:pt>
    <dgm:pt modelId="{A07EDB82-F54B-6349-94E7-3BA11BC1C6FC}" type="pres">
      <dgm:prSet presAssocID="{3BBAD242-332B-D84E-B49F-326AEA857B29}" presName="imgShp" presStyleLbl="fgImgPlace1" presStyleIdx="4" presStyleCnt="8"/>
      <dgm:spPr>
        <a:solidFill>
          <a:schemeClr val="accent1">
            <a:lumMod val="40000"/>
            <a:lumOff val="60000"/>
          </a:schemeClr>
        </a:solidFill>
      </dgm:spPr>
    </dgm:pt>
    <dgm:pt modelId="{749740A3-12D1-834F-A5DA-335778DC73DF}" type="pres">
      <dgm:prSet presAssocID="{3BBAD242-332B-D84E-B49F-326AEA857B29}" presName="txShp" presStyleLbl="node1" presStyleIdx="4" presStyleCnt="8">
        <dgm:presLayoutVars>
          <dgm:bulletEnabled val="1"/>
        </dgm:presLayoutVars>
      </dgm:prSet>
      <dgm:spPr/>
    </dgm:pt>
    <dgm:pt modelId="{6AA9ED8A-6E53-8F4B-89A3-7FE4D0706FB3}" type="pres">
      <dgm:prSet presAssocID="{4AFF8201-FE5C-6942-9BE9-A7BBD02F671E}" presName="spacing" presStyleCnt="0"/>
      <dgm:spPr/>
    </dgm:pt>
    <dgm:pt modelId="{4E01E2C0-8ADE-B44E-B1C3-91D4F2ED6E38}" type="pres">
      <dgm:prSet presAssocID="{B5BD9D64-E8BF-BE45-85F0-B385B7E27C34}" presName="composite" presStyleCnt="0"/>
      <dgm:spPr/>
    </dgm:pt>
    <dgm:pt modelId="{DF8A96ED-04E6-F94D-AFF9-32E1DB5D11CD}" type="pres">
      <dgm:prSet presAssocID="{B5BD9D64-E8BF-BE45-85F0-B385B7E27C34}" presName="imgShp" presStyleLbl="fgImgPlace1" presStyleIdx="5" presStyleCnt="8"/>
      <dgm:spPr>
        <a:solidFill>
          <a:schemeClr val="accent1">
            <a:lumMod val="40000"/>
            <a:lumOff val="60000"/>
          </a:schemeClr>
        </a:solidFill>
      </dgm:spPr>
    </dgm:pt>
    <dgm:pt modelId="{86F1158F-012A-AB45-9D11-53452AD0CB22}" type="pres">
      <dgm:prSet presAssocID="{B5BD9D64-E8BF-BE45-85F0-B385B7E27C34}" presName="txShp" presStyleLbl="node1" presStyleIdx="5" presStyleCnt="8">
        <dgm:presLayoutVars>
          <dgm:bulletEnabled val="1"/>
        </dgm:presLayoutVars>
      </dgm:prSet>
      <dgm:spPr/>
    </dgm:pt>
    <dgm:pt modelId="{E937A763-FD18-9343-86AA-95118C0D0302}" type="pres">
      <dgm:prSet presAssocID="{11FF28E4-C6A6-7D4B-95FC-14CC62328FA8}" presName="spacing" presStyleCnt="0"/>
      <dgm:spPr/>
    </dgm:pt>
    <dgm:pt modelId="{3A63E9CD-D005-0D41-ABBE-62792F72083F}" type="pres">
      <dgm:prSet presAssocID="{CB9FAC83-0A6C-1648-95FF-C17F6A4432A9}" presName="composite" presStyleCnt="0"/>
      <dgm:spPr/>
    </dgm:pt>
    <dgm:pt modelId="{171134A0-3D63-C54B-9076-6AC27DAB486C}" type="pres">
      <dgm:prSet presAssocID="{CB9FAC83-0A6C-1648-95FF-C17F6A4432A9}" presName="imgShp" presStyleLbl="fgImgPlace1" presStyleIdx="6" presStyleCnt="8"/>
      <dgm:spPr>
        <a:solidFill>
          <a:schemeClr val="accent1">
            <a:lumMod val="40000"/>
            <a:lumOff val="60000"/>
          </a:schemeClr>
        </a:solidFill>
      </dgm:spPr>
    </dgm:pt>
    <dgm:pt modelId="{DB487B51-2C0D-7943-8ED1-2A71A50456F3}" type="pres">
      <dgm:prSet presAssocID="{CB9FAC83-0A6C-1648-95FF-C17F6A4432A9}" presName="txShp" presStyleLbl="node1" presStyleIdx="6" presStyleCnt="8">
        <dgm:presLayoutVars>
          <dgm:bulletEnabled val="1"/>
        </dgm:presLayoutVars>
      </dgm:prSet>
      <dgm:spPr/>
    </dgm:pt>
    <dgm:pt modelId="{FA89420B-671F-0243-B52E-A25C13A42BC3}" type="pres">
      <dgm:prSet presAssocID="{5FD2B448-0696-764F-8F9E-E991EAED28F4}" presName="spacing" presStyleCnt="0"/>
      <dgm:spPr/>
    </dgm:pt>
    <dgm:pt modelId="{AE753D96-D096-7D4E-8F1B-437005FC1AAD}" type="pres">
      <dgm:prSet presAssocID="{C07A1F3B-26E8-FC4E-9A53-46BE7F33B0E0}" presName="composite" presStyleCnt="0"/>
      <dgm:spPr/>
    </dgm:pt>
    <dgm:pt modelId="{99406D84-952C-CC4A-8866-AEB3E8E29C81}" type="pres">
      <dgm:prSet presAssocID="{C07A1F3B-26E8-FC4E-9A53-46BE7F33B0E0}" presName="imgShp" presStyleLbl="fgImgPlace1" presStyleIdx="7" presStyleCnt="8"/>
      <dgm:spPr>
        <a:solidFill>
          <a:schemeClr val="accent1">
            <a:lumMod val="40000"/>
            <a:lumOff val="60000"/>
          </a:schemeClr>
        </a:solidFill>
      </dgm:spPr>
    </dgm:pt>
    <dgm:pt modelId="{7C2F3D7D-9EA4-F54C-9563-91B08B49F07D}" type="pres">
      <dgm:prSet presAssocID="{C07A1F3B-26E8-FC4E-9A53-46BE7F33B0E0}" presName="txShp" presStyleLbl="node1" presStyleIdx="7" presStyleCnt="8">
        <dgm:presLayoutVars>
          <dgm:bulletEnabled val="1"/>
        </dgm:presLayoutVars>
      </dgm:prSet>
      <dgm:spPr/>
    </dgm:pt>
  </dgm:ptLst>
  <dgm:cxnLst>
    <dgm:cxn modelId="{2F041F22-6F9C-5646-8FF2-31F96179A7C1}" srcId="{33390734-5C5B-DD4A-A7B2-9C0F7FAA7054}" destId="{AE70B857-615D-DF47-87A2-AD4F525899CF}" srcOrd="3" destOrd="0" parTransId="{17151E57-C14E-C544-9A5F-0D6B23159341}" sibTransId="{B94FB828-E807-114D-83F7-4484A1011AC8}"/>
    <dgm:cxn modelId="{8DEEA129-A2E8-DE46-B878-8BFE1EC2C1E5}" srcId="{33390734-5C5B-DD4A-A7B2-9C0F7FAA7054}" destId="{B9EE2A5A-A1C7-6443-BA34-C0262BBA9784}" srcOrd="0" destOrd="0" parTransId="{B8E71A99-7884-2245-839C-C87B627012A0}" sibTransId="{528EB828-807E-5943-AAA5-83A1F72A9600}"/>
    <dgm:cxn modelId="{4000152E-2C53-CC47-9291-767D1523706F}" type="presOf" srcId="{C07A1F3B-26E8-FC4E-9A53-46BE7F33B0E0}" destId="{7C2F3D7D-9EA4-F54C-9563-91B08B49F07D}" srcOrd="0" destOrd="0" presId="urn:microsoft.com/office/officeart/2005/8/layout/vList3"/>
    <dgm:cxn modelId="{F576134E-8A5F-8549-A3C3-DEBCB49702D4}" type="presOf" srcId="{B9EE2A5A-A1C7-6443-BA34-C0262BBA9784}" destId="{65C4F675-FB02-1C46-BD26-A7F935CC4630}" srcOrd="0" destOrd="0" presId="urn:microsoft.com/office/officeart/2005/8/layout/vList3"/>
    <dgm:cxn modelId="{86C4A250-E456-A14B-B078-112BEC24B94A}" srcId="{33390734-5C5B-DD4A-A7B2-9C0F7FAA7054}" destId="{C07A1F3B-26E8-FC4E-9A53-46BE7F33B0E0}" srcOrd="7" destOrd="0" parTransId="{9F890771-7835-3B4F-A2F5-21FC46A06824}" sibTransId="{2F2E9254-E3F1-0242-81FF-76624A0BE501}"/>
    <dgm:cxn modelId="{FFA0AD51-9BBF-FA46-AFCA-541D13A7276D}" srcId="{33390734-5C5B-DD4A-A7B2-9C0F7FAA7054}" destId="{9C041A22-EC35-9540-8285-2D5DD51979A5}" srcOrd="2" destOrd="0" parTransId="{83168D0D-748B-EC42-AD99-6616570B0621}" sibTransId="{A477078D-CEF6-9D46-AA34-CA4A84A5AAB2}"/>
    <dgm:cxn modelId="{4C8DD855-6163-0941-B20E-3E269B8D8683}" type="presOf" srcId="{33390734-5C5B-DD4A-A7B2-9C0F7FAA7054}" destId="{5A05373E-DC7F-C04B-8021-55D3CFA87067}" srcOrd="0" destOrd="0" presId="urn:microsoft.com/office/officeart/2005/8/layout/vList3"/>
    <dgm:cxn modelId="{F77F8E5C-C9B4-A747-994E-233F1BBD40F1}" type="presOf" srcId="{9C041A22-EC35-9540-8285-2D5DD51979A5}" destId="{1C6467EF-3ED7-1C4C-A61C-98C3DC684051}" srcOrd="0" destOrd="0" presId="urn:microsoft.com/office/officeart/2005/8/layout/vList3"/>
    <dgm:cxn modelId="{0DDD5065-2F18-E243-ACC5-6A1BA37AB2CC}" srcId="{33390734-5C5B-DD4A-A7B2-9C0F7FAA7054}" destId="{DBF5E2B1-92A3-3D45-9D23-AFE4A0C90F90}" srcOrd="1" destOrd="0" parTransId="{9CB7A6D6-1B5A-F847-BBEB-21DC82A34DDB}" sibTransId="{537EF940-F9D6-F846-AA08-A96D491976C4}"/>
    <dgm:cxn modelId="{AFE81484-1F44-1449-981F-8EE83AC2C509}" srcId="{33390734-5C5B-DD4A-A7B2-9C0F7FAA7054}" destId="{B5BD9D64-E8BF-BE45-85F0-B385B7E27C34}" srcOrd="5" destOrd="0" parTransId="{CF020DEA-A309-C24E-9060-A49A3B0A1412}" sibTransId="{11FF28E4-C6A6-7D4B-95FC-14CC62328FA8}"/>
    <dgm:cxn modelId="{AFA48894-410D-0949-B24D-C63EC83731BD}" type="presOf" srcId="{DBF5E2B1-92A3-3D45-9D23-AFE4A0C90F90}" destId="{B4582425-54D2-6C48-B244-C75FFAB0E586}" srcOrd="0" destOrd="0" presId="urn:microsoft.com/office/officeart/2005/8/layout/vList3"/>
    <dgm:cxn modelId="{C85346A0-CF4A-2B48-9BE7-6F1B95E434C0}" srcId="{33390734-5C5B-DD4A-A7B2-9C0F7FAA7054}" destId="{CB9FAC83-0A6C-1648-95FF-C17F6A4432A9}" srcOrd="6" destOrd="0" parTransId="{A8417DBD-25BF-F24C-8351-8833DAAECCB1}" sibTransId="{5FD2B448-0696-764F-8F9E-E991EAED28F4}"/>
    <dgm:cxn modelId="{1C7FE2B2-0C79-534F-87CD-AEA0464D1299}" type="presOf" srcId="{3BBAD242-332B-D84E-B49F-326AEA857B29}" destId="{749740A3-12D1-834F-A5DA-335778DC73DF}" srcOrd="0" destOrd="0" presId="urn:microsoft.com/office/officeart/2005/8/layout/vList3"/>
    <dgm:cxn modelId="{958E45D1-3E2F-0D4D-A962-19537654C6D7}" type="presOf" srcId="{CB9FAC83-0A6C-1648-95FF-C17F6A4432A9}" destId="{DB487B51-2C0D-7943-8ED1-2A71A50456F3}" srcOrd="0" destOrd="0" presId="urn:microsoft.com/office/officeart/2005/8/layout/vList3"/>
    <dgm:cxn modelId="{296742D2-C094-2441-BB67-FAEBA37441B7}" srcId="{33390734-5C5B-DD4A-A7B2-9C0F7FAA7054}" destId="{3BBAD242-332B-D84E-B49F-326AEA857B29}" srcOrd="4" destOrd="0" parTransId="{6BA5D524-13AA-DE49-9AC5-4F4F208E926A}" sibTransId="{4AFF8201-FE5C-6942-9BE9-A7BBD02F671E}"/>
    <dgm:cxn modelId="{9DB935D9-64D8-EB42-B97E-350FFC211F1C}" type="presOf" srcId="{B5BD9D64-E8BF-BE45-85F0-B385B7E27C34}" destId="{86F1158F-012A-AB45-9D11-53452AD0CB22}" srcOrd="0" destOrd="0" presId="urn:microsoft.com/office/officeart/2005/8/layout/vList3"/>
    <dgm:cxn modelId="{6B5F6DDE-F29E-724C-BEF7-FFAD81B9DC49}" type="presOf" srcId="{AE70B857-615D-DF47-87A2-AD4F525899CF}" destId="{2AB06539-BE4E-B349-8B7F-E0D988637C38}" srcOrd="0" destOrd="0" presId="urn:microsoft.com/office/officeart/2005/8/layout/vList3"/>
    <dgm:cxn modelId="{BFCA8779-81A6-DE41-9705-9267A0C31A53}" type="presParOf" srcId="{5A05373E-DC7F-C04B-8021-55D3CFA87067}" destId="{A89C767B-57A0-5944-B82A-97D6262A3471}" srcOrd="0" destOrd="0" presId="urn:microsoft.com/office/officeart/2005/8/layout/vList3"/>
    <dgm:cxn modelId="{BA2D4F5A-213D-6942-B630-A364A54CD9C4}" type="presParOf" srcId="{A89C767B-57A0-5944-B82A-97D6262A3471}" destId="{2F7876CA-59AD-1F48-9E39-850C2A61C1F8}" srcOrd="0" destOrd="0" presId="urn:microsoft.com/office/officeart/2005/8/layout/vList3"/>
    <dgm:cxn modelId="{1F354DF7-63CA-A843-9C36-1C41BA8B72D6}" type="presParOf" srcId="{A89C767B-57A0-5944-B82A-97D6262A3471}" destId="{65C4F675-FB02-1C46-BD26-A7F935CC4630}" srcOrd="1" destOrd="0" presId="urn:microsoft.com/office/officeart/2005/8/layout/vList3"/>
    <dgm:cxn modelId="{56B019EC-CE11-2F41-B15D-342D04C3349A}" type="presParOf" srcId="{5A05373E-DC7F-C04B-8021-55D3CFA87067}" destId="{EEA61664-CA41-7D4F-BD06-2750B5855C0B}" srcOrd="1" destOrd="0" presId="urn:microsoft.com/office/officeart/2005/8/layout/vList3"/>
    <dgm:cxn modelId="{39EDD7D1-061D-A346-85C2-66E3AF5AB046}" type="presParOf" srcId="{5A05373E-DC7F-C04B-8021-55D3CFA87067}" destId="{23FBA443-8BC2-E04E-839B-D616C780DE06}" srcOrd="2" destOrd="0" presId="urn:microsoft.com/office/officeart/2005/8/layout/vList3"/>
    <dgm:cxn modelId="{244ADA00-43B4-7C46-8002-510810FEB7BC}" type="presParOf" srcId="{23FBA443-8BC2-E04E-839B-D616C780DE06}" destId="{0D826D25-93C4-8D4E-8E6C-069F17F15CCC}" srcOrd="0" destOrd="0" presId="urn:microsoft.com/office/officeart/2005/8/layout/vList3"/>
    <dgm:cxn modelId="{B599992A-A9E6-C343-A4AF-6C22FBE37E91}" type="presParOf" srcId="{23FBA443-8BC2-E04E-839B-D616C780DE06}" destId="{B4582425-54D2-6C48-B244-C75FFAB0E586}" srcOrd="1" destOrd="0" presId="urn:microsoft.com/office/officeart/2005/8/layout/vList3"/>
    <dgm:cxn modelId="{AF78C096-889F-2B47-806B-87DA30BC5A19}" type="presParOf" srcId="{5A05373E-DC7F-C04B-8021-55D3CFA87067}" destId="{00720799-4164-D047-AAEC-DAE2F71C0938}" srcOrd="3" destOrd="0" presId="urn:microsoft.com/office/officeart/2005/8/layout/vList3"/>
    <dgm:cxn modelId="{79C87DE8-B824-9745-831C-C820B474F96B}" type="presParOf" srcId="{5A05373E-DC7F-C04B-8021-55D3CFA87067}" destId="{2FB8AB84-1346-FD4B-A592-F524081C1C44}" srcOrd="4" destOrd="0" presId="urn:microsoft.com/office/officeart/2005/8/layout/vList3"/>
    <dgm:cxn modelId="{C7C3A775-3854-4847-8B6D-6AEE7FF55B2F}" type="presParOf" srcId="{2FB8AB84-1346-FD4B-A592-F524081C1C44}" destId="{D8F8C13E-186D-3445-9503-8BF313576915}" srcOrd="0" destOrd="0" presId="urn:microsoft.com/office/officeart/2005/8/layout/vList3"/>
    <dgm:cxn modelId="{4214D96A-4374-524A-8863-0B27C0763FA5}" type="presParOf" srcId="{2FB8AB84-1346-FD4B-A592-F524081C1C44}" destId="{1C6467EF-3ED7-1C4C-A61C-98C3DC684051}" srcOrd="1" destOrd="0" presId="urn:microsoft.com/office/officeart/2005/8/layout/vList3"/>
    <dgm:cxn modelId="{6450F631-F691-1B4B-AB20-70A8A488BC2D}" type="presParOf" srcId="{5A05373E-DC7F-C04B-8021-55D3CFA87067}" destId="{F049B00E-D85C-134F-8B42-C010631864F1}" srcOrd="5" destOrd="0" presId="urn:microsoft.com/office/officeart/2005/8/layout/vList3"/>
    <dgm:cxn modelId="{5CBAC5A1-8762-D743-B30C-DC17681709F6}" type="presParOf" srcId="{5A05373E-DC7F-C04B-8021-55D3CFA87067}" destId="{AB21AE4A-F37E-E745-A445-6E3B8CD7168C}" srcOrd="6" destOrd="0" presId="urn:microsoft.com/office/officeart/2005/8/layout/vList3"/>
    <dgm:cxn modelId="{A1B75221-749D-634F-A106-5CC2EC6E8342}" type="presParOf" srcId="{AB21AE4A-F37E-E745-A445-6E3B8CD7168C}" destId="{6660C383-5B0B-9145-A8A8-2A18A3BFC208}" srcOrd="0" destOrd="0" presId="urn:microsoft.com/office/officeart/2005/8/layout/vList3"/>
    <dgm:cxn modelId="{FC00EBFB-E8A7-B245-9D29-CA90831C6DAD}" type="presParOf" srcId="{AB21AE4A-F37E-E745-A445-6E3B8CD7168C}" destId="{2AB06539-BE4E-B349-8B7F-E0D988637C38}" srcOrd="1" destOrd="0" presId="urn:microsoft.com/office/officeart/2005/8/layout/vList3"/>
    <dgm:cxn modelId="{B56E37C7-8A2F-1340-900F-11E43D310CC5}" type="presParOf" srcId="{5A05373E-DC7F-C04B-8021-55D3CFA87067}" destId="{A197E237-49D5-164C-A52B-B4A0C448E23B}" srcOrd="7" destOrd="0" presId="urn:microsoft.com/office/officeart/2005/8/layout/vList3"/>
    <dgm:cxn modelId="{662F3AB2-C8CE-D549-B009-1CACED980D88}" type="presParOf" srcId="{5A05373E-DC7F-C04B-8021-55D3CFA87067}" destId="{5E52BEAA-8655-7A48-8687-DFEA1B01C3BA}" srcOrd="8" destOrd="0" presId="urn:microsoft.com/office/officeart/2005/8/layout/vList3"/>
    <dgm:cxn modelId="{924B5FE1-EEE4-0D4A-B568-904BE134CB99}" type="presParOf" srcId="{5E52BEAA-8655-7A48-8687-DFEA1B01C3BA}" destId="{A07EDB82-F54B-6349-94E7-3BA11BC1C6FC}" srcOrd="0" destOrd="0" presId="urn:microsoft.com/office/officeart/2005/8/layout/vList3"/>
    <dgm:cxn modelId="{D5CBA1AE-7ADE-F243-8B0B-D0F0C4A2F818}" type="presParOf" srcId="{5E52BEAA-8655-7A48-8687-DFEA1B01C3BA}" destId="{749740A3-12D1-834F-A5DA-335778DC73DF}" srcOrd="1" destOrd="0" presId="urn:microsoft.com/office/officeart/2005/8/layout/vList3"/>
    <dgm:cxn modelId="{500F673C-89B0-4349-B5CB-A24CE1DEB95A}" type="presParOf" srcId="{5A05373E-DC7F-C04B-8021-55D3CFA87067}" destId="{6AA9ED8A-6E53-8F4B-89A3-7FE4D0706FB3}" srcOrd="9" destOrd="0" presId="urn:microsoft.com/office/officeart/2005/8/layout/vList3"/>
    <dgm:cxn modelId="{BB6F44B8-8263-8145-A50D-FEAAF14A9282}" type="presParOf" srcId="{5A05373E-DC7F-C04B-8021-55D3CFA87067}" destId="{4E01E2C0-8ADE-B44E-B1C3-91D4F2ED6E38}" srcOrd="10" destOrd="0" presId="urn:microsoft.com/office/officeart/2005/8/layout/vList3"/>
    <dgm:cxn modelId="{69511D84-F019-6E4F-B6FD-5322178F4B5A}" type="presParOf" srcId="{4E01E2C0-8ADE-B44E-B1C3-91D4F2ED6E38}" destId="{DF8A96ED-04E6-F94D-AFF9-32E1DB5D11CD}" srcOrd="0" destOrd="0" presId="urn:microsoft.com/office/officeart/2005/8/layout/vList3"/>
    <dgm:cxn modelId="{652E5E38-8041-D742-8617-B3C87E8DA177}" type="presParOf" srcId="{4E01E2C0-8ADE-B44E-B1C3-91D4F2ED6E38}" destId="{86F1158F-012A-AB45-9D11-53452AD0CB22}" srcOrd="1" destOrd="0" presId="urn:microsoft.com/office/officeart/2005/8/layout/vList3"/>
    <dgm:cxn modelId="{D7ECCBE3-3EFA-BD45-B5E5-680013E49189}" type="presParOf" srcId="{5A05373E-DC7F-C04B-8021-55D3CFA87067}" destId="{E937A763-FD18-9343-86AA-95118C0D0302}" srcOrd="11" destOrd="0" presId="urn:microsoft.com/office/officeart/2005/8/layout/vList3"/>
    <dgm:cxn modelId="{B0A10769-07E0-9146-BE88-A96EAC5AEC47}" type="presParOf" srcId="{5A05373E-DC7F-C04B-8021-55D3CFA87067}" destId="{3A63E9CD-D005-0D41-ABBE-62792F72083F}" srcOrd="12" destOrd="0" presId="urn:microsoft.com/office/officeart/2005/8/layout/vList3"/>
    <dgm:cxn modelId="{62F69A69-1B16-2649-81EE-B7FEE60BC585}" type="presParOf" srcId="{3A63E9CD-D005-0D41-ABBE-62792F72083F}" destId="{171134A0-3D63-C54B-9076-6AC27DAB486C}" srcOrd="0" destOrd="0" presId="urn:microsoft.com/office/officeart/2005/8/layout/vList3"/>
    <dgm:cxn modelId="{91032FF1-E910-5447-BFB5-E5B7AA88A0E7}" type="presParOf" srcId="{3A63E9CD-D005-0D41-ABBE-62792F72083F}" destId="{DB487B51-2C0D-7943-8ED1-2A71A50456F3}" srcOrd="1" destOrd="0" presId="urn:microsoft.com/office/officeart/2005/8/layout/vList3"/>
    <dgm:cxn modelId="{A29E2BD2-CC95-DE4B-A839-B7E20533B169}" type="presParOf" srcId="{5A05373E-DC7F-C04B-8021-55D3CFA87067}" destId="{FA89420B-671F-0243-B52E-A25C13A42BC3}" srcOrd="13" destOrd="0" presId="urn:microsoft.com/office/officeart/2005/8/layout/vList3"/>
    <dgm:cxn modelId="{948ECE96-805B-0843-BBB1-5D401D87713A}" type="presParOf" srcId="{5A05373E-DC7F-C04B-8021-55D3CFA87067}" destId="{AE753D96-D096-7D4E-8F1B-437005FC1AAD}" srcOrd="14" destOrd="0" presId="urn:microsoft.com/office/officeart/2005/8/layout/vList3"/>
    <dgm:cxn modelId="{1C9F9542-C9B8-F340-97CD-445CFA2258B7}" type="presParOf" srcId="{AE753D96-D096-7D4E-8F1B-437005FC1AAD}" destId="{99406D84-952C-CC4A-8866-AEB3E8E29C81}" srcOrd="0" destOrd="0" presId="urn:microsoft.com/office/officeart/2005/8/layout/vList3"/>
    <dgm:cxn modelId="{5ADFE94E-C13F-724C-A56F-8029684DCF8B}" type="presParOf" srcId="{AE753D96-D096-7D4E-8F1B-437005FC1AAD}" destId="{7C2F3D7D-9EA4-F54C-9563-91B08B49F07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4F675-FB02-1C46-BD26-A7F935CC4630}">
      <dsp:nvSpPr>
        <dsp:cNvPr id="0" name=""/>
        <dsp:cNvSpPr/>
      </dsp:nvSpPr>
      <dsp:spPr>
        <a:xfrm rot="10800000">
          <a:off x="2810686" y="985"/>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AT" sz="1600" b="0" i="0" kern="1200" noProof="0" dirty="0">
              <a:solidFill>
                <a:schemeClr val="bg1"/>
              </a:solidFill>
            </a:rPr>
            <a:t>Epidemiologische Studien: Untersuchungen von Krankheitsmustern und -ursachen in Bevölkerungen, um Risikofaktoren zu identifizieren und öffentliche Gesundheitsstrategien zu entwickeln.</a:t>
          </a:r>
          <a:endParaRPr lang="de-AT" sz="1600" kern="1200" noProof="0" dirty="0">
            <a:solidFill>
              <a:schemeClr val="bg1"/>
            </a:solidFill>
          </a:endParaRPr>
        </a:p>
      </dsp:txBody>
      <dsp:txXfrm rot="10800000">
        <a:off x="2953801" y="985"/>
        <a:ext cx="10447542" cy="572459"/>
      </dsp:txXfrm>
    </dsp:sp>
    <dsp:sp modelId="{2F7876CA-59AD-1F48-9E39-850C2A61C1F8}">
      <dsp:nvSpPr>
        <dsp:cNvPr id="0" name=""/>
        <dsp:cNvSpPr/>
      </dsp:nvSpPr>
      <dsp:spPr>
        <a:xfrm>
          <a:off x="2524456" y="985"/>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82425-54D2-6C48-B244-C75FFAB0E586}">
      <dsp:nvSpPr>
        <dsp:cNvPr id="0" name=""/>
        <dsp:cNvSpPr/>
      </dsp:nvSpPr>
      <dsp:spPr>
        <a:xfrm rot="10800000">
          <a:off x="2810686" y="724761"/>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solidFill>
                <a:schemeClr val="bg1"/>
              </a:solidFill>
            </a:rPr>
            <a:t>Umfragen und Fragebögen: Erfassung von Daten zu Gesundheitsverhalten, Lebensqualität, Wissen über Krankheiten und Präventionsmaßnahmen durch Befragung von Personen oder Gruppen.</a:t>
          </a:r>
          <a:endParaRPr lang="de-DE" sz="1600" kern="1200" noProof="0" dirty="0">
            <a:solidFill>
              <a:schemeClr val="bg1"/>
            </a:solidFill>
          </a:endParaRPr>
        </a:p>
      </dsp:txBody>
      <dsp:txXfrm rot="10800000">
        <a:off x="2953801" y="724761"/>
        <a:ext cx="10447542" cy="572459"/>
      </dsp:txXfrm>
    </dsp:sp>
    <dsp:sp modelId="{0D826D25-93C4-8D4E-8E6C-069F17F15CCC}">
      <dsp:nvSpPr>
        <dsp:cNvPr id="0" name=""/>
        <dsp:cNvSpPr/>
      </dsp:nvSpPr>
      <dsp:spPr>
        <a:xfrm>
          <a:off x="2524456" y="724761"/>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467EF-3ED7-1C4C-A61C-98C3DC684051}">
      <dsp:nvSpPr>
        <dsp:cNvPr id="0" name=""/>
        <dsp:cNvSpPr/>
      </dsp:nvSpPr>
      <dsp:spPr>
        <a:xfrm rot="10800000">
          <a:off x="2810686" y="1448536"/>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t>Qualitative Forschung: Erforschung von Einstellungen, Meinungen und Erfahrungen im Zusammenhang mit Gesundheitsthemen durch Interviews, Fokusgruppen oder Inhaltsanalysen von Texten.</a:t>
          </a:r>
          <a:endParaRPr lang="de-DE" sz="1600" kern="1200" noProof="0" dirty="0"/>
        </a:p>
      </dsp:txBody>
      <dsp:txXfrm rot="10800000">
        <a:off x="2953801" y="1448536"/>
        <a:ext cx="10447542" cy="572459"/>
      </dsp:txXfrm>
    </dsp:sp>
    <dsp:sp modelId="{D8F8C13E-186D-3445-9503-8BF313576915}">
      <dsp:nvSpPr>
        <dsp:cNvPr id="0" name=""/>
        <dsp:cNvSpPr/>
      </dsp:nvSpPr>
      <dsp:spPr>
        <a:xfrm>
          <a:off x="2524456" y="1448536"/>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06539-BE4E-B349-8B7F-E0D988637C38}">
      <dsp:nvSpPr>
        <dsp:cNvPr id="0" name=""/>
        <dsp:cNvSpPr/>
      </dsp:nvSpPr>
      <dsp:spPr>
        <a:xfrm rot="10800000">
          <a:off x="2810686" y="2172312"/>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t>Gesundheitsökonomische Analysen: Bewertung der Kosten und Nutzen von Gesundheitsinterventionen, Gesundheitssystemen oder Gesundheitspolitiken.</a:t>
          </a:r>
          <a:endParaRPr lang="de-DE" sz="1600" kern="1200" noProof="0" dirty="0"/>
        </a:p>
      </dsp:txBody>
      <dsp:txXfrm rot="10800000">
        <a:off x="2953801" y="2172312"/>
        <a:ext cx="10447542" cy="572459"/>
      </dsp:txXfrm>
    </dsp:sp>
    <dsp:sp modelId="{6660C383-5B0B-9145-A8A8-2A18A3BFC208}">
      <dsp:nvSpPr>
        <dsp:cNvPr id="0" name=""/>
        <dsp:cNvSpPr/>
      </dsp:nvSpPr>
      <dsp:spPr>
        <a:xfrm>
          <a:off x="2524456" y="2172312"/>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740A3-12D1-834F-A5DA-335778DC73DF}">
      <dsp:nvSpPr>
        <dsp:cNvPr id="0" name=""/>
        <dsp:cNvSpPr/>
      </dsp:nvSpPr>
      <dsp:spPr>
        <a:xfrm rot="10800000">
          <a:off x="2810686" y="2896087"/>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t>Policy-Analysen: Untersuchung von Gesundheitspolitiken auf nationaler, regionaler oder lokaler Ebene sowie deren Auswirkungen auf die Bevölkerungsgesundheit.</a:t>
          </a:r>
          <a:endParaRPr lang="de-DE" sz="1600" kern="1200" noProof="0" dirty="0"/>
        </a:p>
      </dsp:txBody>
      <dsp:txXfrm rot="10800000">
        <a:off x="2953801" y="2896087"/>
        <a:ext cx="10447542" cy="572459"/>
      </dsp:txXfrm>
    </dsp:sp>
    <dsp:sp modelId="{A07EDB82-F54B-6349-94E7-3BA11BC1C6FC}">
      <dsp:nvSpPr>
        <dsp:cNvPr id="0" name=""/>
        <dsp:cNvSpPr/>
      </dsp:nvSpPr>
      <dsp:spPr>
        <a:xfrm>
          <a:off x="2524456" y="2896087"/>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1158F-012A-AB45-9D11-53452AD0CB22}">
      <dsp:nvSpPr>
        <dsp:cNvPr id="0" name=""/>
        <dsp:cNvSpPr/>
      </dsp:nvSpPr>
      <dsp:spPr>
        <a:xfrm rot="10800000">
          <a:off x="2810686" y="3619863"/>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t>Community-basierte Interventionen: Entwicklung und Implementierung von Gesundheitsförderungsprogrammen und Präventionsstrategien in Gemeinschaften oder bestimmten Bevölkerungsgruppen.</a:t>
          </a:r>
          <a:endParaRPr lang="de-DE" sz="1600" kern="1200" noProof="0" dirty="0"/>
        </a:p>
      </dsp:txBody>
      <dsp:txXfrm rot="10800000">
        <a:off x="2953801" y="3619863"/>
        <a:ext cx="10447542" cy="572459"/>
      </dsp:txXfrm>
    </dsp:sp>
    <dsp:sp modelId="{DF8A96ED-04E6-F94D-AFF9-32E1DB5D11CD}">
      <dsp:nvSpPr>
        <dsp:cNvPr id="0" name=""/>
        <dsp:cNvSpPr/>
      </dsp:nvSpPr>
      <dsp:spPr>
        <a:xfrm>
          <a:off x="2524456" y="3619863"/>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87B51-2C0D-7943-8ED1-2A71A50456F3}">
      <dsp:nvSpPr>
        <dsp:cNvPr id="0" name=""/>
        <dsp:cNvSpPr/>
      </dsp:nvSpPr>
      <dsp:spPr>
        <a:xfrm rot="10800000">
          <a:off x="2810686" y="4343639"/>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t>Umwelt- und Arbeitsplatzgesundheitsforschung: Untersuchung von Umweltfaktoren und Arbeitsbedingungen, die die Gesundheit beeinflussen können, sowie Entwicklung von Maßnahmen zur Risikominderung.</a:t>
          </a:r>
          <a:endParaRPr lang="de-DE" sz="1600" kern="1200" noProof="0" dirty="0"/>
        </a:p>
      </dsp:txBody>
      <dsp:txXfrm rot="10800000">
        <a:off x="2953801" y="4343639"/>
        <a:ext cx="10447542" cy="572459"/>
      </dsp:txXfrm>
    </dsp:sp>
    <dsp:sp modelId="{171134A0-3D63-C54B-9076-6AC27DAB486C}">
      <dsp:nvSpPr>
        <dsp:cNvPr id="0" name=""/>
        <dsp:cNvSpPr/>
      </dsp:nvSpPr>
      <dsp:spPr>
        <a:xfrm>
          <a:off x="2524456" y="4343639"/>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F3D7D-9EA4-F54C-9563-91B08B49F07D}">
      <dsp:nvSpPr>
        <dsp:cNvPr id="0" name=""/>
        <dsp:cNvSpPr/>
      </dsp:nvSpPr>
      <dsp:spPr>
        <a:xfrm rot="10800000">
          <a:off x="2810686" y="5067414"/>
          <a:ext cx="10590657" cy="572459"/>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39" tIns="60960" rIns="113792" bIns="60960" numCol="1" spcCol="1270" anchor="ctr" anchorCtr="0">
          <a:noAutofit/>
        </a:bodyPr>
        <a:lstStyle/>
        <a:p>
          <a:pPr marL="0" lvl="0" indent="0" algn="l" defTabSz="711200">
            <a:lnSpc>
              <a:spcPct val="90000"/>
            </a:lnSpc>
            <a:spcBef>
              <a:spcPct val="0"/>
            </a:spcBef>
            <a:spcAft>
              <a:spcPct val="35000"/>
            </a:spcAft>
            <a:buNone/>
          </a:pPr>
          <a:r>
            <a:rPr lang="de-DE" sz="1600" b="0" i="0" kern="1200" noProof="0" dirty="0"/>
            <a:t>Datenanalysen und Gesundheitsinformatik: Verwendung von großen Datenmengen und Informationstechnologie zur Analyse von Gesundheitsdaten und Identifizierung von Trends oder Mustern in der Gesundheit von Bevölkerungsgruppen</a:t>
          </a:r>
          <a:r>
            <a:rPr lang="en-GB" sz="1600" b="0" i="0" kern="1200" dirty="0"/>
            <a:t>.</a:t>
          </a:r>
          <a:endParaRPr lang="en-AT" sz="1600" kern="1200" dirty="0"/>
        </a:p>
      </dsp:txBody>
      <dsp:txXfrm rot="10800000">
        <a:off x="2953801" y="5067414"/>
        <a:ext cx="10447542" cy="572459"/>
      </dsp:txXfrm>
    </dsp:sp>
    <dsp:sp modelId="{99406D84-952C-CC4A-8866-AEB3E8E29C81}">
      <dsp:nvSpPr>
        <dsp:cNvPr id="0" name=""/>
        <dsp:cNvSpPr/>
      </dsp:nvSpPr>
      <dsp:spPr>
        <a:xfrm>
          <a:off x="2524456" y="5067414"/>
          <a:ext cx="572459" cy="57245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BA36A5B-816E-0D41-A309-7B5ADF7175AB}" type="datetimeFigureOut">
              <a:rPr lang="en-AT" smtClean="0"/>
              <a:t>14.04.24</a:t>
            </a:fld>
            <a:endParaRPr lang="en-AT"/>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33D0458-3926-754B-929C-DE99E36C3A8B}" type="slidenum">
              <a:rPr lang="en-AT" smtClean="0"/>
              <a:t>‹#›</a:t>
            </a:fld>
            <a:endParaRPr lang="en-AT"/>
          </a:p>
        </p:txBody>
      </p:sp>
    </p:spTree>
    <p:extLst>
      <p:ext uri="{BB962C8B-B14F-4D97-AF65-F5344CB8AC3E}">
        <p14:creationId xmlns:p14="http://schemas.microsoft.com/office/powerpoint/2010/main" val="5309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a:t>
            </a:fld>
            <a:endParaRPr lang="en-US"/>
          </a:p>
        </p:txBody>
      </p:sp>
    </p:spTree>
    <p:extLst>
      <p:ext uri="{BB962C8B-B14F-4D97-AF65-F5344CB8AC3E}">
        <p14:creationId xmlns:p14="http://schemas.microsoft.com/office/powerpoint/2010/main" val="42104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14</a:t>
            </a:fld>
            <a:endParaRPr lang="en-US"/>
          </a:p>
        </p:txBody>
      </p:sp>
    </p:spTree>
    <p:extLst>
      <p:ext uri="{BB962C8B-B14F-4D97-AF65-F5344CB8AC3E}">
        <p14:creationId xmlns:p14="http://schemas.microsoft.com/office/powerpoint/2010/main" val="195244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15</a:t>
            </a:fld>
            <a:endParaRPr lang="en-US"/>
          </a:p>
        </p:txBody>
      </p:sp>
    </p:spTree>
    <p:extLst>
      <p:ext uri="{BB962C8B-B14F-4D97-AF65-F5344CB8AC3E}">
        <p14:creationId xmlns:p14="http://schemas.microsoft.com/office/powerpoint/2010/main" val="72809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16</a:t>
            </a:fld>
            <a:endParaRPr lang="en-US"/>
          </a:p>
        </p:txBody>
      </p:sp>
    </p:spTree>
    <p:extLst>
      <p:ext uri="{BB962C8B-B14F-4D97-AF65-F5344CB8AC3E}">
        <p14:creationId xmlns:p14="http://schemas.microsoft.com/office/powerpoint/2010/main" val="187793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17</a:t>
            </a:fld>
            <a:endParaRPr lang="en-US"/>
          </a:p>
        </p:txBody>
      </p:sp>
    </p:spTree>
    <p:extLst>
      <p:ext uri="{BB962C8B-B14F-4D97-AF65-F5344CB8AC3E}">
        <p14:creationId xmlns:p14="http://schemas.microsoft.com/office/powerpoint/2010/main" val="2415090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18</a:t>
            </a:fld>
            <a:endParaRPr lang="en-US"/>
          </a:p>
        </p:txBody>
      </p:sp>
    </p:spTree>
    <p:extLst>
      <p:ext uri="{BB962C8B-B14F-4D97-AF65-F5344CB8AC3E}">
        <p14:creationId xmlns:p14="http://schemas.microsoft.com/office/powerpoint/2010/main" val="131889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19</a:t>
            </a:fld>
            <a:endParaRPr lang="en-US"/>
          </a:p>
        </p:txBody>
      </p:sp>
    </p:spTree>
    <p:extLst>
      <p:ext uri="{BB962C8B-B14F-4D97-AF65-F5344CB8AC3E}">
        <p14:creationId xmlns:p14="http://schemas.microsoft.com/office/powerpoint/2010/main" val="375736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20</a:t>
            </a:fld>
            <a:endParaRPr lang="en-US"/>
          </a:p>
        </p:txBody>
      </p:sp>
    </p:spTree>
    <p:extLst>
      <p:ext uri="{BB962C8B-B14F-4D97-AF65-F5344CB8AC3E}">
        <p14:creationId xmlns:p14="http://schemas.microsoft.com/office/powerpoint/2010/main" val="4175798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21</a:t>
            </a:fld>
            <a:endParaRPr lang="en-US"/>
          </a:p>
        </p:txBody>
      </p:sp>
    </p:spTree>
    <p:extLst>
      <p:ext uri="{BB962C8B-B14F-4D97-AF65-F5344CB8AC3E}">
        <p14:creationId xmlns:p14="http://schemas.microsoft.com/office/powerpoint/2010/main" val="306309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6</a:t>
            </a:fld>
            <a:endParaRPr lang="en-US"/>
          </a:p>
        </p:txBody>
      </p:sp>
    </p:spTree>
    <p:extLst>
      <p:ext uri="{BB962C8B-B14F-4D97-AF65-F5344CB8AC3E}">
        <p14:creationId xmlns:p14="http://schemas.microsoft.com/office/powerpoint/2010/main" val="70425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7</a:t>
            </a:fld>
            <a:endParaRPr lang="en-US"/>
          </a:p>
        </p:txBody>
      </p:sp>
    </p:spTree>
    <p:extLst>
      <p:ext uri="{BB962C8B-B14F-4D97-AF65-F5344CB8AC3E}">
        <p14:creationId xmlns:p14="http://schemas.microsoft.com/office/powerpoint/2010/main" val="235106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8</a:t>
            </a:fld>
            <a:endParaRPr lang="en-US"/>
          </a:p>
        </p:txBody>
      </p:sp>
    </p:spTree>
    <p:extLst>
      <p:ext uri="{BB962C8B-B14F-4D97-AF65-F5344CB8AC3E}">
        <p14:creationId xmlns:p14="http://schemas.microsoft.com/office/powerpoint/2010/main" val="427041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9</a:t>
            </a:fld>
            <a:endParaRPr lang="en-US"/>
          </a:p>
        </p:txBody>
      </p:sp>
    </p:spTree>
    <p:extLst>
      <p:ext uri="{BB962C8B-B14F-4D97-AF65-F5344CB8AC3E}">
        <p14:creationId xmlns:p14="http://schemas.microsoft.com/office/powerpoint/2010/main" val="311527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10</a:t>
            </a:fld>
            <a:endParaRPr lang="en-US"/>
          </a:p>
        </p:txBody>
      </p:sp>
    </p:spTree>
    <p:extLst>
      <p:ext uri="{BB962C8B-B14F-4D97-AF65-F5344CB8AC3E}">
        <p14:creationId xmlns:p14="http://schemas.microsoft.com/office/powerpoint/2010/main" val="64819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11</a:t>
            </a:fld>
            <a:endParaRPr lang="en-US"/>
          </a:p>
        </p:txBody>
      </p:sp>
    </p:spTree>
    <p:extLst>
      <p:ext uri="{BB962C8B-B14F-4D97-AF65-F5344CB8AC3E}">
        <p14:creationId xmlns:p14="http://schemas.microsoft.com/office/powerpoint/2010/main" val="274819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12</a:t>
            </a:fld>
            <a:endParaRPr lang="en-US"/>
          </a:p>
        </p:txBody>
      </p:sp>
    </p:spTree>
    <p:extLst>
      <p:ext uri="{BB962C8B-B14F-4D97-AF65-F5344CB8AC3E}">
        <p14:creationId xmlns:p14="http://schemas.microsoft.com/office/powerpoint/2010/main" val="313977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13</a:t>
            </a:fld>
            <a:endParaRPr lang="en-US"/>
          </a:p>
        </p:txBody>
      </p:sp>
    </p:spTree>
    <p:extLst>
      <p:ext uri="{BB962C8B-B14F-4D97-AF65-F5344CB8AC3E}">
        <p14:creationId xmlns:p14="http://schemas.microsoft.com/office/powerpoint/2010/main" val="114639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5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5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5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CF84-1CD6-0448-B71F-DB6E932F1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651495-46BA-2A4E-AD1F-04769747E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9EE03-4409-444A-A9BE-DC851911E338}"/>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7C78290B-6B5B-5444-B835-32C493477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DB903-6B30-BD4A-88DC-80D49508ECA4}"/>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3727690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3389" y="1371600"/>
            <a:ext cx="5787390" cy="406400"/>
          </a:xfrm>
          <a:prstGeom prst="rect">
            <a:avLst/>
          </a:prstGeom>
        </p:spPr>
        <p:txBody>
          <a:bodyPr wrap="square" lIns="0" tIns="0" rIns="0" bIns="0">
            <a:spAutoFit/>
          </a:bodyPr>
          <a:lstStyle>
            <a:lvl1pPr>
              <a:defRPr sz="2500" b="1" i="0">
                <a:solidFill>
                  <a:schemeClr val="tx1"/>
                </a:solidFill>
                <a:latin typeface="Arial"/>
                <a:cs typeface="Arial"/>
              </a:defRPr>
            </a:lvl1pPr>
          </a:lstStyle>
          <a:p>
            <a:endParaRPr/>
          </a:p>
        </p:txBody>
      </p:sp>
      <p:sp>
        <p:nvSpPr>
          <p:cNvPr id="3" name="Holder 3"/>
          <p:cNvSpPr>
            <a:spLocks noGrp="1"/>
          </p:cNvSpPr>
          <p:nvPr>
            <p:ph type="body" idx="1"/>
          </p:nvPr>
        </p:nvSpPr>
        <p:spPr>
          <a:xfrm>
            <a:off x="750563" y="1562100"/>
            <a:ext cx="8822690" cy="1503045"/>
          </a:xfrm>
          <a:prstGeom prst="rect">
            <a:avLst/>
          </a:prstGeom>
        </p:spPr>
        <p:txBody>
          <a:bodyPr wrap="square" lIns="0" tIns="0" rIns="0" bIns="0">
            <a:spAutoFit/>
          </a:bodyPr>
          <a:lstStyle>
            <a:lvl1pPr>
              <a:defRPr sz="25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4/14/24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9100" y="368300"/>
            <a:ext cx="5791200" cy="1231900"/>
          </a:xfrm>
          <a:prstGeom prst="rect">
            <a:avLst/>
          </a:prstGeom>
        </p:spPr>
      </p:pic>
      <p:sp>
        <p:nvSpPr>
          <p:cNvPr id="4" name="object 4"/>
          <p:cNvSpPr txBox="1"/>
          <p:nvPr/>
        </p:nvSpPr>
        <p:spPr>
          <a:xfrm>
            <a:off x="2057400" y="2899833"/>
            <a:ext cx="8534400" cy="1289456"/>
          </a:xfrm>
          <a:prstGeom prst="rect">
            <a:avLst/>
          </a:prstGeom>
        </p:spPr>
        <p:txBody>
          <a:bodyPr vert="horz" wrap="square" lIns="0" tIns="12065" rIns="0" bIns="0" rtlCol="0">
            <a:spAutoFit/>
          </a:bodyPr>
          <a:lstStyle/>
          <a:p>
            <a:pPr marL="12700" marR="5080" indent="297180">
              <a:lnSpc>
                <a:spcPct val="100400"/>
              </a:lnSpc>
              <a:spcBef>
                <a:spcPts val="95"/>
              </a:spcBef>
            </a:pPr>
            <a:r>
              <a:rPr lang="de-AT" sz="4150" b="1" spc="-75" dirty="0">
                <a:solidFill>
                  <a:srgbClr val="2F5597"/>
                </a:solidFill>
                <a:latin typeface="Arial"/>
                <a:cs typeface="Arial"/>
              </a:rPr>
              <a:t>Forschungsethik in der nicht-klinischen Gesundheitsforschung</a:t>
            </a:r>
            <a:endParaRPr sz="4150" dirty="0">
              <a:latin typeface="Arial"/>
              <a:cs typeface="Arial"/>
            </a:endParaRPr>
          </a:p>
        </p:txBody>
      </p:sp>
      <p:sp>
        <p:nvSpPr>
          <p:cNvPr id="5" name="object 5"/>
          <p:cNvSpPr txBox="1"/>
          <p:nvPr/>
        </p:nvSpPr>
        <p:spPr>
          <a:xfrm>
            <a:off x="3690086" y="4555066"/>
            <a:ext cx="5022850" cy="887422"/>
          </a:xfrm>
          <a:prstGeom prst="rect">
            <a:avLst/>
          </a:prstGeom>
        </p:spPr>
        <p:txBody>
          <a:bodyPr vert="horz" wrap="square" lIns="0" tIns="99060" rIns="0" bIns="0" rtlCol="0">
            <a:spAutoFit/>
          </a:bodyPr>
          <a:lstStyle/>
          <a:p>
            <a:pPr marL="5080" algn="ctr">
              <a:lnSpc>
                <a:spcPct val="100000"/>
              </a:lnSpc>
              <a:spcBef>
                <a:spcPts val="1370"/>
              </a:spcBef>
            </a:pPr>
            <a:r>
              <a:rPr sz="3300" dirty="0">
                <a:latin typeface="Arial"/>
                <a:cs typeface="Arial"/>
              </a:rPr>
              <a:t>Dr</a:t>
            </a:r>
            <a:r>
              <a:rPr sz="3300" spc="-150" dirty="0">
                <a:latin typeface="Arial"/>
                <a:cs typeface="Arial"/>
              </a:rPr>
              <a:t> </a:t>
            </a:r>
            <a:r>
              <a:rPr sz="3300" spc="-25" dirty="0">
                <a:latin typeface="Arial"/>
                <a:cs typeface="Arial"/>
              </a:rPr>
              <a:t>Steph</a:t>
            </a:r>
            <a:r>
              <a:rPr sz="3300" spc="-185" dirty="0">
                <a:latin typeface="Arial"/>
                <a:cs typeface="Arial"/>
              </a:rPr>
              <a:t> </a:t>
            </a:r>
            <a:r>
              <a:rPr sz="3300" spc="-10" dirty="0">
                <a:latin typeface="Arial"/>
                <a:cs typeface="Arial"/>
              </a:rPr>
              <a:t>Grohmann</a:t>
            </a:r>
            <a:endParaRPr sz="3300" dirty="0">
              <a:latin typeface="Arial"/>
              <a:cs typeface="Arial"/>
            </a:endParaRPr>
          </a:p>
          <a:p>
            <a:pPr algn="ctr">
              <a:lnSpc>
                <a:spcPct val="100000"/>
              </a:lnSpc>
              <a:spcBef>
                <a:spcPts val="190"/>
              </a:spcBef>
            </a:pPr>
            <a:r>
              <a:rPr sz="1650" spc="-20" dirty="0">
                <a:latin typeface="Arial"/>
                <a:cs typeface="Arial"/>
              </a:rPr>
              <a:t>Senior</a:t>
            </a:r>
            <a:r>
              <a:rPr sz="1650" spc="-60" dirty="0">
                <a:latin typeface="Arial"/>
                <a:cs typeface="Arial"/>
              </a:rPr>
              <a:t> </a:t>
            </a:r>
            <a:r>
              <a:rPr sz="1650" spc="-20" dirty="0">
                <a:latin typeface="Arial"/>
                <a:cs typeface="Arial"/>
              </a:rPr>
              <a:t>Program</a:t>
            </a:r>
            <a:r>
              <a:rPr sz="1650" spc="-85" dirty="0">
                <a:latin typeface="Arial"/>
                <a:cs typeface="Arial"/>
              </a:rPr>
              <a:t> </a:t>
            </a:r>
            <a:r>
              <a:rPr sz="1650" spc="-25" dirty="0">
                <a:latin typeface="Arial"/>
                <a:cs typeface="Arial"/>
              </a:rPr>
              <a:t>Manager</a:t>
            </a:r>
            <a:r>
              <a:rPr sz="1650" spc="-55" dirty="0">
                <a:latin typeface="Arial"/>
                <a:cs typeface="Arial"/>
              </a:rPr>
              <a:t> </a:t>
            </a:r>
            <a:r>
              <a:rPr sz="1650" spc="-10" dirty="0">
                <a:latin typeface="Arial"/>
                <a:cs typeface="Arial"/>
              </a:rPr>
              <a:t>Ethics</a:t>
            </a:r>
            <a:r>
              <a:rPr sz="1650" spc="-70" dirty="0">
                <a:latin typeface="Arial"/>
                <a:cs typeface="Arial"/>
              </a:rPr>
              <a:t> </a:t>
            </a:r>
            <a:r>
              <a:rPr sz="1650" dirty="0">
                <a:latin typeface="Arial"/>
                <a:cs typeface="Arial"/>
              </a:rPr>
              <a:t>and</a:t>
            </a:r>
            <a:r>
              <a:rPr sz="1650" spc="-75" dirty="0">
                <a:latin typeface="Arial"/>
                <a:cs typeface="Arial"/>
              </a:rPr>
              <a:t> </a:t>
            </a:r>
            <a:r>
              <a:rPr sz="1650" spc="-10" dirty="0">
                <a:latin typeface="Arial"/>
                <a:cs typeface="Arial"/>
              </a:rPr>
              <a:t>Integrity</a:t>
            </a:r>
            <a:endParaRPr sz="165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Nicht-klinische</a:t>
            </a:r>
            <a:r>
              <a:rPr lang="en-US" sz="3200" b="1" dirty="0"/>
              <a:t> </a:t>
            </a:r>
            <a:r>
              <a:rPr lang="en-US" sz="3200" b="1" dirty="0" err="1"/>
              <a:t>Gesundheitsforschung</a:t>
            </a:r>
            <a:endParaRPr lang="en-US" sz="3200" b="1" dirty="0"/>
          </a:p>
        </p:txBody>
      </p:sp>
      <p:sp>
        <p:nvSpPr>
          <p:cNvPr id="3" name="TextBox 2">
            <a:extLst>
              <a:ext uri="{FF2B5EF4-FFF2-40B4-BE49-F238E27FC236}">
                <a16:creationId xmlns:a16="http://schemas.microsoft.com/office/drawing/2014/main" id="{AC568D8D-C154-6A45-730B-C84F7F1D6331}"/>
              </a:ext>
            </a:extLst>
          </p:cNvPr>
          <p:cNvSpPr txBox="1"/>
          <p:nvPr/>
        </p:nvSpPr>
        <p:spPr>
          <a:xfrm>
            <a:off x="888562" y="1440704"/>
            <a:ext cx="10700463" cy="4533292"/>
          </a:xfrm>
          <a:prstGeom prst="rect">
            <a:avLst/>
          </a:prstGeom>
          <a:noFill/>
        </p:spPr>
        <p:txBody>
          <a:bodyPr wrap="square" rtlCol="0">
            <a:spAutoFit/>
          </a:bodyPr>
          <a:lstStyle/>
          <a:p>
            <a:pPr>
              <a:lnSpc>
                <a:spcPct val="115000"/>
              </a:lnSpc>
            </a:pPr>
            <a:r>
              <a:rPr lang="en-GB" dirty="0" err="1">
                <a:solidFill>
                  <a:srgbClr val="0D0D0D"/>
                </a:solidFill>
                <a:latin typeface="+mj-lt"/>
              </a:rPr>
              <a:t>w</a:t>
            </a:r>
            <a:r>
              <a:rPr lang="en-GB" b="0" i="0" dirty="0" err="1">
                <a:solidFill>
                  <a:srgbClr val="0D0D0D"/>
                </a:solidFill>
                <a:effectLst/>
                <a:latin typeface="+mj-lt"/>
              </a:rPr>
              <a:t>issenschaftliche</a:t>
            </a:r>
            <a:r>
              <a:rPr lang="en-GB" b="0" i="0" dirty="0">
                <a:solidFill>
                  <a:srgbClr val="0D0D0D"/>
                </a:solidFill>
                <a:effectLst/>
                <a:latin typeface="+mj-lt"/>
              </a:rPr>
              <a:t> </a:t>
            </a:r>
            <a:r>
              <a:rPr lang="en-GB" b="0" i="0" dirty="0" err="1">
                <a:solidFill>
                  <a:srgbClr val="0D0D0D"/>
                </a:solidFill>
                <a:effectLst/>
                <a:latin typeface="+mj-lt"/>
              </a:rPr>
              <a:t>Untersuchungen</a:t>
            </a:r>
            <a:r>
              <a:rPr lang="en-GB" b="0" i="0" dirty="0">
                <a:solidFill>
                  <a:srgbClr val="0D0D0D"/>
                </a:solidFill>
                <a:effectLst/>
                <a:latin typeface="+mj-lt"/>
              </a:rPr>
              <a:t>, die:</a:t>
            </a:r>
          </a:p>
          <a:p>
            <a:pPr>
              <a:lnSpc>
                <a:spcPct val="115000"/>
              </a:lnSpc>
            </a:pPr>
            <a:r>
              <a:rPr lang="en-GB" b="0" i="0" dirty="0">
                <a:solidFill>
                  <a:srgbClr val="0D0D0D"/>
                </a:solidFill>
                <a:effectLst/>
                <a:latin typeface="+mj-lt"/>
              </a:rPr>
              <a:t>- </a:t>
            </a:r>
            <a:r>
              <a:rPr lang="en-GB" b="0" i="0" dirty="0" err="1">
                <a:solidFill>
                  <a:srgbClr val="0D0D0D"/>
                </a:solidFill>
                <a:effectLst/>
                <a:latin typeface="+mj-lt"/>
              </a:rPr>
              <a:t>außerhalb</a:t>
            </a:r>
            <a:r>
              <a:rPr lang="en-GB" b="0" i="0" dirty="0">
                <a:solidFill>
                  <a:srgbClr val="0D0D0D"/>
                </a:solidFill>
                <a:effectLst/>
                <a:latin typeface="+mj-lt"/>
              </a:rPr>
              <a:t> des </a:t>
            </a:r>
            <a:r>
              <a:rPr lang="en-GB" b="0" i="0" dirty="0" err="1">
                <a:solidFill>
                  <a:srgbClr val="0D0D0D"/>
                </a:solidFill>
                <a:effectLst/>
                <a:latin typeface="+mj-lt"/>
              </a:rPr>
              <a:t>klinischen</a:t>
            </a:r>
            <a:r>
              <a:rPr lang="en-GB" b="0" i="0" dirty="0">
                <a:solidFill>
                  <a:srgbClr val="0D0D0D"/>
                </a:solidFill>
                <a:effectLst/>
                <a:latin typeface="+mj-lt"/>
              </a:rPr>
              <a:t> </a:t>
            </a:r>
            <a:r>
              <a:rPr lang="en-GB" b="0" i="0" dirty="0" err="1">
                <a:solidFill>
                  <a:srgbClr val="0D0D0D"/>
                </a:solidFill>
                <a:effectLst/>
                <a:latin typeface="+mj-lt"/>
              </a:rPr>
              <a:t>Umfelds</a:t>
            </a:r>
            <a:r>
              <a:rPr lang="en-GB" b="0" i="0" dirty="0">
                <a:solidFill>
                  <a:srgbClr val="0D0D0D"/>
                </a:solidFill>
                <a:effectLst/>
                <a:latin typeface="+mj-lt"/>
              </a:rPr>
              <a:t> </a:t>
            </a:r>
            <a:r>
              <a:rPr lang="en-GB" b="0" i="0" dirty="0" err="1">
                <a:solidFill>
                  <a:srgbClr val="0D0D0D"/>
                </a:solidFill>
                <a:effectLst/>
                <a:latin typeface="+mj-lt"/>
              </a:rPr>
              <a:t>durchgeführt</a:t>
            </a:r>
            <a:r>
              <a:rPr lang="en-GB" b="0" i="0" dirty="0">
                <a:solidFill>
                  <a:srgbClr val="0D0D0D"/>
                </a:solidFill>
                <a:effectLst/>
                <a:latin typeface="+mj-lt"/>
              </a:rPr>
              <a:t> </a:t>
            </a:r>
            <a:r>
              <a:rPr lang="en-GB" b="0" i="0" dirty="0" err="1">
                <a:solidFill>
                  <a:srgbClr val="0D0D0D"/>
                </a:solidFill>
                <a:effectLst/>
                <a:latin typeface="+mj-lt"/>
              </a:rPr>
              <a:t>werden</a:t>
            </a:r>
            <a:r>
              <a:rPr lang="en-GB" b="0" i="0" dirty="0">
                <a:solidFill>
                  <a:srgbClr val="0D0D0D"/>
                </a:solidFill>
                <a:effectLst/>
                <a:latin typeface="+mj-lt"/>
              </a:rPr>
              <a:t> </a:t>
            </a:r>
          </a:p>
          <a:p>
            <a:pPr>
              <a:lnSpc>
                <a:spcPct val="115000"/>
              </a:lnSpc>
            </a:pPr>
            <a:r>
              <a:rPr lang="en-GB" b="0" i="0" dirty="0">
                <a:solidFill>
                  <a:srgbClr val="0D0D0D"/>
                </a:solidFill>
                <a:effectLst/>
                <a:latin typeface="+mj-lt"/>
              </a:rPr>
              <a:t>- </a:t>
            </a:r>
            <a:r>
              <a:rPr lang="en-GB" b="0" i="0" dirty="0" err="1">
                <a:solidFill>
                  <a:srgbClr val="0D0D0D"/>
                </a:solidFill>
                <a:effectLst/>
                <a:latin typeface="+mj-lt"/>
              </a:rPr>
              <a:t>sich</a:t>
            </a:r>
            <a:r>
              <a:rPr lang="en-GB" b="0" i="0" dirty="0">
                <a:solidFill>
                  <a:srgbClr val="0D0D0D"/>
                </a:solidFill>
                <a:effectLst/>
                <a:latin typeface="+mj-lt"/>
              </a:rPr>
              <a:t> </a:t>
            </a:r>
            <a:r>
              <a:rPr lang="en-GB" b="0" i="0" dirty="0" err="1">
                <a:solidFill>
                  <a:srgbClr val="0D0D0D"/>
                </a:solidFill>
                <a:effectLst/>
                <a:latin typeface="+mj-lt"/>
              </a:rPr>
              <a:t>nicht</a:t>
            </a:r>
            <a:r>
              <a:rPr lang="en-GB" b="0" i="0" dirty="0">
                <a:solidFill>
                  <a:srgbClr val="0D0D0D"/>
                </a:solidFill>
                <a:effectLst/>
                <a:latin typeface="+mj-lt"/>
              </a:rPr>
              <a:t> </a:t>
            </a:r>
            <a:r>
              <a:rPr lang="en-GB" b="0" i="0" dirty="0" err="1">
                <a:solidFill>
                  <a:srgbClr val="0D0D0D"/>
                </a:solidFill>
                <a:effectLst/>
                <a:latin typeface="+mj-lt"/>
              </a:rPr>
              <a:t>unmittelbar</a:t>
            </a:r>
            <a:r>
              <a:rPr lang="en-GB" b="0" i="0" dirty="0">
                <a:solidFill>
                  <a:srgbClr val="0D0D0D"/>
                </a:solidFill>
                <a:effectLst/>
                <a:latin typeface="+mj-lt"/>
              </a:rPr>
              <a:t> auf die Diagnose, </a:t>
            </a:r>
            <a:r>
              <a:rPr lang="en-GB" b="0" i="0" dirty="0" err="1">
                <a:solidFill>
                  <a:srgbClr val="0D0D0D"/>
                </a:solidFill>
                <a:effectLst/>
                <a:latin typeface="+mj-lt"/>
              </a:rPr>
              <a:t>Behandlung</a:t>
            </a:r>
            <a:r>
              <a:rPr lang="en-GB" b="0" i="0" dirty="0">
                <a:solidFill>
                  <a:srgbClr val="0D0D0D"/>
                </a:solidFill>
                <a:effectLst/>
                <a:latin typeface="+mj-lt"/>
              </a:rPr>
              <a:t> </a:t>
            </a:r>
            <a:r>
              <a:rPr lang="en-GB" b="0" i="0" dirty="0" err="1">
                <a:solidFill>
                  <a:srgbClr val="0D0D0D"/>
                </a:solidFill>
                <a:effectLst/>
                <a:latin typeface="+mj-lt"/>
              </a:rPr>
              <a:t>oder</a:t>
            </a:r>
            <a:r>
              <a:rPr lang="en-GB" b="0" i="0" dirty="0">
                <a:solidFill>
                  <a:srgbClr val="0D0D0D"/>
                </a:solidFill>
                <a:effectLst/>
                <a:latin typeface="+mj-lt"/>
              </a:rPr>
              <a:t> </a:t>
            </a:r>
            <a:r>
              <a:rPr lang="en-GB" b="0" i="0" dirty="0" err="1">
                <a:solidFill>
                  <a:srgbClr val="0D0D0D"/>
                </a:solidFill>
                <a:effectLst/>
                <a:latin typeface="+mj-lt"/>
              </a:rPr>
              <a:t>Prävention</a:t>
            </a:r>
            <a:r>
              <a:rPr lang="en-GB" b="0" i="0" dirty="0">
                <a:solidFill>
                  <a:srgbClr val="0D0D0D"/>
                </a:solidFill>
                <a:effectLst/>
                <a:latin typeface="+mj-lt"/>
              </a:rPr>
              <a:t> von </a:t>
            </a:r>
            <a:r>
              <a:rPr lang="en-GB" b="0" i="0" dirty="0" err="1">
                <a:solidFill>
                  <a:srgbClr val="0D0D0D"/>
                </a:solidFill>
                <a:effectLst/>
                <a:latin typeface="+mj-lt"/>
              </a:rPr>
              <a:t>Krankheiten</a:t>
            </a:r>
            <a:r>
              <a:rPr lang="en-GB" b="0" i="0" dirty="0">
                <a:solidFill>
                  <a:srgbClr val="0D0D0D"/>
                </a:solidFill>
                <a:effectLst/>
                <a:latin typeface="+mj-lt"/>
              </a:rPr>
              <a:t> am </a:t>
            </a:r>
            <a:r>
              <a:rPr lang="en-GB" b="0" i="0" dirty="0" err="1">
                <a:solidFill>
                  <a:srgbClr val="0D0D0D"/>
                </a:solidFill>
                <a:effectLst/>
                <a:latin typeface="+mj-lt"/>
              </a:rPr>
              <a:t>Patienten</a:t>
            </a:r>
            <a:r>
              <a:rPr lang="en-GB" b="0" i="0" dirty="0">
                <a:solidFill>
                  <a:srgbClr val="0D0D0D"/>
                </a:solidFill>
                <a:effectLst/>
                <a:latin typeface="+mj-lt"/>
              </a:rPr>
              <a:t> </a:t>
            </a:r>
            <a:r>
              <a:rPr lang="en-GB" b="0" i="0" dirty="0" err="1">
                <a:solidFill>
                  <a:srgbClr val="0D0D0D"/>
                </a:solidFill>
                <a:effectLst/>
                <a:latin typeface="+mj-lt"/>
              </a:rPr>
              <a:t>beziehen</a:t>
            </a:r>
            <a:r>
              <a:rPr lang="en-GB" b="0" i="0" dirty="0">
                <a:solidFill>
                  <a:srgbClr val="0D0D0D"/>
                </a:solidFill>
                <a:effectLst/>
                <a:latin typeface="+mj-lt"/>
              </a:rPr>
              <a:t>. </a:t>
            </a:r>
          </a:p>
          <a:p>
            <a:pPr>
              <a:lnSpc>
                <a:spcPct val="115000"/>
              </a:lnSpc>
            </a:pPr>
            <a:endParaRPr lang="en-GB" dirty="0">
              <a:solidFill>
                <a:srgbClr val="0D0D0D"/>
              </a:solidFill>
              <a:latin typeface="+mj-lt"/>
            </a:endParaRPr>
          </a:p>
          <a:p>
            <a:pPr>
              <a:lnSpc>
                <a:spcPct val="115000"/>
              </a:lnSpc>
            </a:pPr>
            <a:r>
              <a:rPr lang="en-GB" dirty="0" err="1">
                <a:solidFill>
                  <a:srgbClr val="0D0D0D"/>
                </a:solidFill>
                <a:latin typeface="+mj-lt"/>
              </a:rPr>
              <a:t>z.B</a:t>
            </a:r>
            <a:r>
              <a:rPr lang="en-GB" dirty="0">
                <a:solidFill>
                  <a:srgbClr val="0D0D0D"/>
                </a:solidFill>
                <a:latin typeface="+mj-lt"/>
              </a:rPr>
              <a:t>: </a:t>
            </a:r>
          </a:p>
          <a:p>
            <a:pPr marL="285750" indent="-285750">
              <a:lnSpc>
                <a:spcPct val="115000"/>
              </a:lnSpc>
              <a:buFont typeface="Arial" panose="020B0604020202020204" pitchFamily="34" charset="0"/>
              <a:buChar char="•"/>
            </a:pPr>
            <a:r>
              <a:rPr lang="en-GB" dirty="0" err="1">
                <a:solidFill>
                  <a:srgbClr val="0D0D0D"/>
                </a:solidFill>
                <a:latin typeface="+mj-lt"/>
              </a:rPr>
              <a:t>Ö</a:t>
            </a:r>
            <a:r>
              <a:rPr lang="en-GB" b="0" i="0" dirty="0" err="1">
                <a:solidFill>
                  <a:srgbClr val="0D0D0D"/>
                </a:solidFill>
                <a:effectLst/>
                <a:latin typeface="+mj-lt"/>
              </a:rPr>
              <a:t>ffentliche</a:t>
            </a:r>
            <a:r>
              <a:rPr lang="en-GB" b="0" i="0" dirty="0">
                <a:solidFill>
                  <a:srgbClr val="0D0D0D"/>
                </a:solidFill>
                <a:effectLst/>
                <a:latin typeface="+mj-lt"/>
              </a:rPr>
              <a:t> Gesundheit (Public Health)</a:t>
            </a:r>
          </a:p>
          <a:p>
            <a:pPr marL="285750" indent="-285750">
              <a:lnSpc>
                <a:spcPct val="115000"/>
              </a:lnSpc>
              <a:buFont typeface="Arial" panose="020B0604020202020204" pitchFamily="34" charset="0"/>
              <a:buChar char="•"/>
            </a:pPr>
            <a:r>
              <a:rPr lang="en-GB" b="0" i="0" dirty="0" err="1">
                <a:solidFill>
                  <a:srgbClr val="0D0D0D"/>
                </a:solidFill>
                <a:effectLst/>
                <a:latin typeface="+mj-lt"/>
              </a:rPr>
              <a:t>Krankheitsprävention</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Gesundheitsförderung</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Gesundheitspolitik</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Lebensqualität</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Gesundheitsverhalten</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Epidemiologie</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Gesundheitssysteme</a:t>
            </a:r>
            <a:r>
              <a:rPr lang="en-GB" b="0" i="0" dirty="0">
                <a:solidFill>
                  <a:srgbClr val="0D0D0D"/>
                </a:solidFill>
                <a:effectLst/>
                <a:latin typeface="+mj-lt"/>
              </a:rPr>
              <a:t> </a:t>
            </a:r>
          </a:p>
          <a:p>
            <a:pPr marL="285750" indent="-285750">
              <a:lnSpc>
                <a:spcPct val="115000"/>
              </a:lnSpc>
              <a:buFont typeface="Arial" panose="020B0604020202020204" pitchFamily="34" charset="0"/>
              <a:buChar char="•"/>
            </a:pPr>
            <a:r>
              <a:rPr lang="en-GB" b="0" i="0" dirty="0" err="1">
                <a:solidFill>
                  <a:srgbClr val="0D0D0D"/>
                </a:solidFill>
                <a:effectLst/>
                <a:latin typeface="+mj-lt"/>
              </a:rPr>
              <a:t>Gesundheitsförderung</a:t>
            </a:r>
            <a:r>
              <a:rPr lang="en-GB" b="0" i="0" dirty="0">
                <a:solidFill>
                  <a:srgbClr val="0D0D0D"/>
                </a:solidFill>
                <a:effectLst/>
                <a:latin typeface="+mj-lt"/>
              </a:rPr>
              <a:t> am </a:t>
            </a:r>
            <a:r>
              <a:rPr lang="en-GB" b="0" i="0" dirty="0" err="1">
                <a:solidFill>
                  <a:srgbClr val="0D0D0D"/>
                </a:solidFill>
                <a:effectLst/>
                <a:latin typeface="+mj-lt"/>
              </a:rPr>
              <a:t>Arbeitsplatz</a:t>
            </a:r>
            <a:endParaRPr lang="en-AT" dirty="0">
              <a:latin typeface="+mj-lt"/>
            </a:endParaRPr>
          </a:p>
        </p:txBody>
      </p:sp>
      <p:pic>
        <p:nvPicPr>
          <p:cNvPr id="4" name="object 3">
            <a:extLst>
              <a:ext uri="{FF2B5EF4-FFF2-40B4-BE49-F238E27FC236}">
                <a16:creationId xmlns:a16="http://schemas.microsoft.com/office/drawing/2014/main" id="{133A7DB9-1970-31DD-3E22-DF51E517A427}"/>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407042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graphicFrame>
        <p:nvGraphicFramePr>
          <p:cNvPr id="6" name="Diagram 5">
            <a:extLst>
              <a:ext uri="{FF2B5EF4-FFF2-40B4-BE49-F238E27FC236}">
                <a16:creationId xmlns:a16="http://schemas.microsoft.com/office/drawing/2014/main" id="{107F387D-7CC3-BBE8-51B8-A8C9D4F3C0B7}"/>
              </a:ext>
            </a:extLst>
          </p:cNvPr>
          <p:cNvGraphicFramePr/>
          <p:nvPr>
            <p:extLst>
              <p:ext uri="{D42A27DB-BD31-4B8C-83A1-F6EECF244321}">
                <p14:modId xmlns:p14="http://schemas.microsoft.com/office/powerpoint/2010/main" val="3967718563"/>
              </p:ext>
            </p:extLst>
          </p:nvPr>
        </p:nvGraphicFramePr>
        <p:xfrm>
          <a:off x="-1981200" y="608570"/>
          <a:ext cx="15925800" cy="5640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1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414728"/>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Nicht-klinische</a:t>
            </a:r>
            <a:r>
              <a:rPr lang="en-US" sz="3200" b="1" dirty="0"/>
              <a:t> </a:t>
            </a:r>
            <a:r>
              <a:rPr lang="en-US" sz="3200" b="1" dirty="0" err="1"/>
              <a:t>Gesundheitsforschung</a:t>
            </a:r>
            <a:r>
              <a:rPr lang="en-US" sz="3200" b="1" dirty="0"/>
              <a:t> </a:t>
            </a:r>
            <a:r>
              <a:rPr lang="en-US" sz="3200" b="1" dirty="0" err="1"/>
              <a:t>mit</a:t>
            </a:r>
            <a:r>
              <a:rPr lang="en-US" sz="3200" b="1" dirty="0"/>
              <a:t>/am Menschen</a:t>
            </a:r>
          </a:p>
        </p:txBody>
      </p:sp>
      <p:sp>
        <p:nvSpPr>
          <p:cNvPr id="3" name="TextBox 2">
            <a:extLst>
              <a:ext uri="{FF2B5EF4-FFF2-40B4-BE49-F238E27FC236}">
                <a16:creationId xmlns:a16="http://schemas.microsoft.com/office/drawing/2014/main" id="{AC568D8D-C154-6A45-730B-C84F7F1D6331}"/>
              </a:ext>
            </a:extLst>
          </p:cNvPr>
          <p:cNvSpPr txBox="1"/>
          <p:nvPr/>
        </p:nvSpPr>
        <p:spPr>
          <a:xfrm>
            <a:off x="820017" y="1600200"/>
            <a:ext cx="10700463" cy="3964932"/>
          </a:xfrm>
          <a:prstGeom prst="rect">
            <a:avLst/>
          </a:prstGeom>
          <a:noFill/>
        </p:spPr>
        <p:txBody>
          <a:bodyPr wrap="square" rtlCol="0">
            <a:spAutoFit/>
          </a:bodyPr>
          <a:lstStyle/>
          <a:p>
            <a:pPr>
              <a:lnSpc>
                <a:spcPct val="115000"/>
              </a:lnSpc>
            </a:pPr>
            <a:r>
              <a:rPr lang="en-GB" sz="2000" dirty="0">
                <a:solidFill>
                  <a:srgbClr val="0D0D0D"/>
                </a:solidFill>
                <a:latin typeface="+mn-lt"/>
              </a:rPr>
              <a:t>Wo </a:t>
            </a:r>
            <a:r>
              <a:rPr lang="en-GB" sz="2000" dirty="0" err="1">
                <a:solidFill>
                  <a:srgbClr val="0D0D0D"/>
                </a:solidFill>
                <a:latin typeface="+mn-lt"/>
              </a:rPr>
              <a:t>Daten</a:t>
            </a:r>
            <a:r>
              <a:rPr lang="en-GB" sz="2000" dirty="0">
                <a:solidFill>
                  <a:srgbClr val="0D0D0D"/>
                </a:solidFill>
                <a:latin typeface="+mn-lt"/>
              </a:rPr>
              <a:t> </a:t>
            </a:r>
            <a:r>
              <a:rPr lang="en-GB" sz="2000" dirty="0" err="1">
                <a:solidFill>
                  <a:srgbClr val="0D0D0D"/>
                </a:solidFill>
                <a:latin typeface="+mn-lt"/>
              </a:rPr>
              <a:t>direkt</a:t>
            </a:r>
            <a:r>
              <a:rPr lang="en-GB" sz="2000" dirty="0">
                <a:solidFill>
                  <a:srgbClr val="0D0D0D"/>
                </a:solidFill>
                <a:latin typeface="+mn-lt"/>
              </a:rPr>
              <a:t> von und </a:t>
            </a:r>
            <a:r>
              <a:rPr lang="en-GB" sz="2000" dirty="0" err="1">
                <a:solidFill>
                  <a:srgbClr val="0D0D0D"/>
                </a:solidFill>
                <a:latin typeface="+mn-lt"/>
              </a:rPr>
              <a:t>mit</a:t>
            </a:r>
            <a:r>
              <a:rPr lang="en-GB" sz="2000" dirty="0">
                <a:solidFill>
                  <a:srgbClr val="0D0D0D"/>
                </a:solidFill>
                <a:latin typeface="+mn-lt"/>
              </a:rPr>
              <a:t> Menschen </a:t>
            </a:r>
            <a:r>
              <a:rPr lang="en-GB" sz="2000" dirty="0" err="1">
                <a:solidFill>
                  <a:srgbClr val="0D0D0D"/>
                </a:solidFill>
                <a:latin typeface="+mn-lt"/>
              </a:rPr>
              <a:t>erhoben</a:t>
            </a:r>
            <a:r>
              <a:rPr lang="en-GB" sz="2000" dirty="0">
                <a:solidFill>
                  <a:srgbClr val="0D0D0D"/>
                </a:solidFill>
                <a:latin typeface="+mn-lt"/>
              </a:rPr>
              <a:t> </a:t>
            </a:r>
            <a:r>
              <a:rPr lang="en-GB" sz="2000" dirty="0" err="1">
                <a:solidFill>
                  <a:srgbClr val="0D0D0D"/>
                </a:solidFill>
                <a:latin typeface="+mn-lt"/>
              </a:rPr>
              <a:t>werden</a:t>
            </a:r>
            <a:r>
              <a:rPr lang="en-GB" sz="2000" dirty="0">
                <a:solidFill>
                  <a:srgbClr val="0D0D0D"/>
                </a:solidFill>
                <a:latin typeface="+mn-lt"/>
              </a:rPr>
              <a:t> </a:t>
            </a:r>
            <a:r>
              <a:rPr lang="en-GB" sz="2000" dirty="0" err="1">
                <a:solidFill>
                  <a:srgbClr val="0D0D0D"/>
                </a:solidFill>
                <a:latin typeface="+mn-lt"/>
              </a:rPr>
              <a:t>kommen</a:t>
            </a:r>
            <a:r>
              <a:rPr lang="en-GB" sz="2000" dirty="0">
                <a:solidFill>
                  <a:srgbClr val="0D0D0D"/>
                </a:solidFill>
                <a:latin typeface="+mn-lt"/>
              </a:rPr>
              <a:t> </a:t>
            </a:r>
            <a:r>
              <a:rPr lang="en-GB" sz="2000" dirty="0" err="1">
                <a:solidFill>
                  <a:srgbClr val="0D0D0D"/>
                </a:solidFill>
                <a:latin typeface="+mn-lt"/>
              </a:rPr>
              <a:t>zumeist</a:t>
            </a:r>
            <a:r>
              <a:rPr lang="en-GB" sz="2000" dirty="0">
                <a:solidFill>
                  <a:srgbClr val="0D0D0D"/>
                </a:solidFill>
                <a:latin typeface="+mn-lt"/>
              </a:rPr>
              <a:t> </a:t>
            </a:r>
            <a:r>
              <a:rPr lang="en-GB" sz="2000" dirty="0" err="1">
                <a:solidFill>
                  <a:srgbClr val="0D0D0D"/>
                </a:solidFill>
                <a:latin typeface="+mn-lt"/>
              </a:rPr>
              <a:t>sozialwissenschaftliche</a:t>
            </a:r>
            <a:r>
              <a:rPr lang="en-GB" sz="2000" dirty="0">
                <a:solidFill>
                  <a:srgbClr val="0D0D0D"/>
                </a:solidFill>
                <a:latin typeface="+mn-lt"/>
              </a:rPr>
              <a:t> </a:t>
            </a:r>
            <a:r>
              <a:rPr lang="en-GB" sz="2000" dirty="0" err="1">
                <a:solidFill>
                  <a:srgbClr val="0D0D0D"/>
                </a:solidFill>
                <a:latin typeface="+mn-lt"/>
              </a:rPr>
              <a:t>Methoden</a:t>
            </a:r>
            <a:r>
              <a:rPr lang="en-GB" sz="2000" dirty="0">
                <a:solidFill>
                  <a:srgbClr val="0D0D0D"/>
                </a:solidFill>
                <a:latin typeface="+mn-lt"/>
              </a:rPr>
              <a:t> </a:t>
            </a:r>
            <a:r>
              <a:rPr lang="en-GB" sz="2000" dirty="0" err="1">
                <a:solidFill>
                  <a:srgbClr val="0D0D0D"/>
                </a:solidFill>
                <a:latin typeface="+mn-lt"/>
              </a:rPr>
              <a:t>zum</a:t>
            </a:r>
            <a:r>
              <a:rPr lang="en-GB" sz="2000" dirty="0">
                <a:solidFill>
                  <a:srgbClr val="0D0D0D"/>
                </a:solidFill>
                <a:latin typeface="+mn-lt"/>
              </a:rPr>
              <a:t> </a:t>
            </a:r>
            <a:r>
              <a:rPr lang="en-GB" sz="2000" dirty="0" err="1">
                <a:solidFill>
                  <a:srgbClr val="0D0D0D"/>
                </a:solidFill>
                <a:latin typeface="+mn-lt"/>
              </a:rPr>
              <a:t>Einsatz</a:t>
            </a:r>
            <a:r>
              <a:rPr lang="en-GB" sz="2000" dirty="0">
                <a:solidFill>
                  <a:srgbClr val="0D0D0D"/>
                </a:solidFill>
                <a:latin typeface="+mn-lt"/>
              </a:rPr>
              <a:t>, </a:t>
            </a:r>
            <a:r>
              <a:rPr lang="en-GB" sz="2000" dirty="0" err="1">
                <a:solidFill>
                  <a:srgbClr val="0D0D0D"/>
                </a:solidFill>
                <a:latin typeface="+mn-lt"/>
              </a:rPr>
              <a:t>z.B.</a:t>
            </a:r>
            <a:r>
              <a:rPr lang="en-GB" sz="2000" dirty="0">
                <a:solidFill>
                  <a:srgbClr val="0D0D0D"/>
                </a:solidFill>
                <a:latin typeface="+mn-lt"/>
              </a:rPr>
              <a:t> </a:t>
            </a:r>
          </a:p>
          <a:p>
            <a:pPr>
              <a:lnSpc>
                <a:spcPct val="115000"/>
              </a:lnSpc>
            </a:pPr>
            <a:endParaRPr lang="en-GB" sz="2000" dirty="0">
              <a:solidFill>
                <a:srgbClr val="0D0D0D"/>
              </a:solidFill>
              <a:latin typeface="+mn-lt"/>
            </a:endParaRPr>
          </a:p>
          <a:p>
            <a:pPr>
              <a:lnSpc>
                <a:spcPct val="115000"/>
              </a:lnSpc>
            </a:pPr>
            <a:r>
              <a:rPr lang="en-GB" sz="2000" u="sng" dirty="0">
                <a:solidFill>
                  <a:srgbClr val="0D0D0D"/>
                </a:solidFill>
                <a:latin typeface="+mn-lt"/>
              </a:rPr>
              <a:t>Quantitative </a:t>
            </a:r>
            <a:r>
              <a:rPr lang="en-GB" sz="2000" u="sng" dirty="0" err="1">
                <a:solidFill>
                  <a:srgbClr val="0D0D0D"/>
                </a:solidFill>
                <a:latin typeface="+mn-lt"/>
              </a:rPr>
              <a:t>Methoden</a:t>
            </a:r>
            <a:r>
              <a:rPr lang="en-GB" sz="2000" u="sng" dirty="0">
                <a:solidFill>
                  <a:srgbClr val="0D0D0D"/>
                </a:solidFill>
                <a:latin typeface="+mn-lt"/>
              </a:rPr>
              <a:t>: </a:t>
            </a:r>
            <a:r>
              <a:rPr lang="en-GB" sz="2000" dirty="0">
                <a:solidFill>
                  <a:srgbClr val="0D0D0D"/>
                </a:solidFill>
                <a:latin typeface="+mn-lt"/>
              </a:rPr>
              <a:t>	</a:t>
            </a:r>
            <a:r>
              <a:rPr lang="en-GB" sz="2000" dirty="0" err="1">
                <a:solidFill>
                  <a:srgbClr val="0D0D0D"/>
                </a:solidFill>
                <a:latin typeface="+mn-lt"/>
              </a:rPr>
              <a:t>Umfragen</a:t>
            </a:r>
            <a:r>
              <a:rPr lang="en-GB" sz="2000" dirty="0">
                <a:solidFill>
                  <a:srgbClr val="0D0D0D"/>
                </a:solidFill>
                <a:latin typeface="+mn-lt"/>
              </a:rPr>
              <a:t>, </a:t>
            </a:r>
            <a:r>
              <a:rPr lang="en-GB" sz="2000" dirty="0" err="1">
                <a:solidFill>
                  <a:srgbClr val="0D0D0D"/>
                </a:solidFill>
                <a:latin typeface="+mn-lt"/>
              </a:rPr>
              <a:t>Befragungen</a:t>
            </a:r>
            <a:r>
              <a:rPr lang="en-GB" sz="2000" dirty="0">
                <a:solidFill>
                  <a:srgbClr val="0D0D0D"/>
                </a:solidFill>
                <a:latin typeface="+mn-lt"/>
              </a:rPr>
              <a:t> (surveys), </a:t>
            </a:r>
            <a:r>
              <a:rPr lang="en-GB" sz="2000" dirty="0" err="1">
                <a:solidFill>
                  <a:srgbClr val="0D0D0D"/>
                </a:solidFill>
                <a:latin typeface="+mn-lt"/>
              </a:rPr>
              <a:t>Onlineumfragen</a:t>
            </a:r>
            <a:r>
              <a:rPr lang="en-GB" sz="2000" dirty="0">
                <a:solidFill>
                  <a:srgbClr val="0D0D0D"/>
                </a:solidFill>
                <a:latin typeface="+mn-lt"/>
              </a:rPr>
              <a:t>…</a:t>
            </a:r>
          </a:p>
          <a:p>
            <a:pPr>
              <a:lnSpc>
                <a:spcPct val="115000"/>
              </a:lnSpc>
            </a:pPr>
            <a:r>
              <a:rPr lang="en-GB" sz="2000" dirty="0">
                <a:solidFill>
                  <a:srgbClr val="0D0D0D"/>
                </a:solidFill>
                <a:latin typeface="+mn-lt"/>
              </a:rPr>
              <a:t>			Fixes Set an </a:t>
            </a:r>
            <a:r>
              <a:rPr lang="en-GB" sz="2000" dirty="0" err="1">
                <a:solidFill>
                  <a:srgbClr val="0D0D0D"/>
                </a:solidFill>
                <a:latin typeface="+mn-lt"/>
              </a:rPr>
              <a:t>Fragen</a:t>
            </a:r>
            <a:r>
              <a:rPr lang="en-GB" sz="2000" dirty="0">
                <a:solidFill>
                  <a:srgbClr val="0D0D0D"/>
                </a:solidFill>
                <a:latin typeface="+mn-lt"/>
              </a:rPr>
              <a:t>, </a:t>
            </a:r>
            <a:r>
              <a:rPr lang="en-GB" sz="2000" dirty="0" err="1">
                <a:solidFill>
                  <a:srgbClr val="0D0D0D"/>
                </a:solidFill>
                <a:latin typeface="+mn-lt"/>
              </a:rPr>
              <a:t>Auswertung</a:t>
            </a:r>
            <a:r>
              <a:rPr lang="en-GB" sz="2000" dirty="0">
                <a:solidFill>
                  <a:srgbClr val="0D0D0D"/>
                </a:solidFill>
                <a:latin typeface="+mn-lt"/>
              </a:rPr>
              <a:t> </a:t>
            </a:r>
            <a:r>
              <a:rPr lang="en-GB" sz="2000" dirty="0" err="1">
                <a:solidFill>
                  <a:srgbClr val="0D0D0D"/>
                </a:solidFill>
                <a:latin typeface="+mn-lt"/>
              </a:rPr>
              <a:t>qualitativ</a:t>
            </a:r>
            <a:r>
              <a:rPr lang="en-GB" sz="2000" dirty="0">
                <a:solidFill>
                  <a:srgbClr val="0D0D0D"/>
                </a:solidFill>
                <a:latin typeface="+mn-lt"/>
              </a:rPr>
              <a:t> </a:t>
            </a:r>
            <a:r>
              <a:rPr lang="en-GB" sz="2000" dirty="0" err="1">
                <a:solidFill>
                  <a:srgbClr val="0D0D0D"/>
                </a:solidFill>
                <a:latin typeface="+mn-lt"/>
              </a:rPr>
              <a:t>oder</a:t>
            </a:r>
            <a:r>
              <a:rPr lang="en-GB" sz="2000" dirty="0">
                <a:solidFill>
                  <a:srgbClr val="0D0D0D"/>
                </a:solidFill>
                <a:latin typeface="+mn-lt"/>
              </a:rPr>
              <a:t> </a:t>
            </a:r>
            <a:r>
              <a:rPr lang="en-GB" sz="2000" dirty="0" err="1">
                <a:solidFill>
                  <a:srgbClr val="0D0D0D"/>
                </a:solidFill>
                <a:latin typeface="+mn-lt"/>
              </a:rPr>
              <a:t>quantitativ</a:t>
            </a:r>
            <a:r>
              <a:rPr lang="en-GB" sz="2000" dirty="0">
                <a:solidFill>
                  <a:srgbClr val="0D0D0D"/>
                </a:solidFill>
                <a:latin typeface="+mn-lt"/>
              </a:rPr>
              <a:t>	</a:t>
            </a:r>
          </a:p>
          <a:p>
            <a:pPr>
              <a:lnSpc>
                <a:spcPct val="115000"/>
              </a:lnSpc>
            </a:pPr>
            <a:endParaRPr lang="en-GB" sz="2000" dirty="0">
              <a:solidFill>
                <a:srgbClr val="0D0D0D"/>
              </a:solidFill>
              <a:latin typeface="+mn-lt"/>
            </a:endParaRPr>
          </a:p>
          <a:p>
            <a:pPr>
              <a:lnSpc>
                <a:spcPct val="115000"/>
              </a:lnSpc>
            </a:pPr>
            <a:r>
              <a:rPr lang="en-GB" sz="2000" u="sng" dirty="0">
                <a:solidFill>
                  <a:srgbClr val="0D0D0D"/>
                </a:solidFill>
                <a:latin typeface="+mn-lt"/>
              </a:rPr>
              <a:t>Qualitative </a:t>
            </a:r>
            <a:r>
              <a:rPr lang="en-GB" sz="2000" u="sng" dirty="0" err="1">
                <a:solidFill>
                  <a:srgbClr val="0D0D0D"/>
                </a:solidFill>
                <a:latin typeface="+mn-lt"/>
              </a:rPr>
              <a:t>Methoden</a:t>
            </a:r>
            <a:r>
              <a:rPr lang="en-GB" sz="2000" u="sng" dirty="0">
                <a:solidFill>
                  <a:srgbClr val="0D0D0D"/>
                </a:solidFill>
                <a:latin typeface="+mn-lt"/>
              </a:rPr>
              <a:t>: </a:t>
            </a:r>
            <a:r>
              <a:rPr lang="en-GB" sz="2000" dirty="0">
                <a:solidFill>
                  <a:srgbClr val="0D0D0D"/>
                </a:solidFill>
                <a:latin typeface="+mn-lt"/>
              </a:rPr>
              <a:t>	Interviews, </a:t>
            </a:r>
            <a:r>
              <a:rPr lang="en-GB" sz="2000" dirty="0" err="1">
                <a:solidFill>
                  <a:srgbClr val="0D0D0D"/>
                </a:solidFill>
                <a:latin typeface="+mn-lt"/>
              </a:rPr>
              <a:t>Fokusgruppen</a:t>
            </a:r>
            <a:r>
              <a:rPr lang="en-GB" sz="2000" dirty="0">
                <a:solidFill>
                  <a:srgbClr val="0D0D0D"/>
                </a:solidFill>
                <a:latin typeface="+mn-lt"/>
              </a:rPr>
              <a:t>, </a:t>
            </a:r>
            <a:r>
              <a:rPr lang="en-GB" sz="2000" dirty="0" err="1">
                <a:solidFill>
                  <a:srgbClr val="0D0D0D"/>
                </a:solidFill>
                <a:latin typeface="+mn-lt"/>
              </a:rPr>
              <a:t>Teilnehmende</a:t>
            </a:r>
            <a:r>
              <a:rPr lang="en-GB" sz="2000" dirty="0">
                <a:solidFill>
                  <a:srgbClr val="0D0D0D"/>
                </a:solidFill>
                <a:latin typeface="+mn-lt"/>
              </a:rPr>
              <a:t> </a:t>
            </a:r>
            <a:r>
              <a:rPr lang="en-GB" sz="2000" dirty="0" err="1">
                <a:solidFill>
                  <a:srgbClr val="0D0D0D"/>
                </a:solidFill>
                <a:latin typeface="+mn-lt"/>
              </a:rPr>
              <a:t>Beobachtung</a:t>
            </a:r>
            <a:r>
              <a:rPr lang="en-GB" sz="2000" dirty="0">
                <a:solidFill>
                  <a:srgbClr val="0D0D0D"/>
                </a:solidFill>
                <a:latin typeface="+mn-lt"/>
              </a:rPr>
              <a:t>, </a:t>
            </a:r>
            <a:r>
              <a:rPr lang="en-GB" sz="2000" dirty="0" err="1">
                <a:solidFill>
                  <a:srgbClr val="0D0D0D"/>
                </a:solidFill>
                <a:latin typeface="+mn-lt"/>
              </a:rPr>
              <a:t>Ethnographie</a:t>
            </a:r>
            <a:endParaRPr lang="en-GB" sz="2000" dirty="0">
              <a:solidFill>
                <a:srgbClr val="0D0D0D"/>
              </a:solidFill>
              <a:latin typeface="+mn-lt"/>
            </a:endParaRPr>
          </a:p>
          <a:p>
            <a:pPr>
              <a:lnSpc>
                <a:spcPct val="115000"/>
              </a:lnSpc>
            </a:pPr>
            <a:r>
              <a:rPr lang="en-GB" sz="2000" dirty="0">
                <a:solidFill>
                  <a:srgbClr val="0D0D0D"/>
                </a:solidFill>
                <a:latin typeface="+mn-lt"/>
              </a:rPr>
              <a:t>			</a:t>
            </a:r>
            <a:r>
              <a:rPr lang="en-GB" sz="2000" dirty="0" err="1">
                <a:solidFill>
                  <a:srgbClr val="0D0D0D"/>
                </a:solidFill>
                <a:latin typeface="+mn-lt"/>
              </a:rPr>
              <a:t>Offene</a:t>
            </a:r>
            <a:r>
              <a:rPr lang="en-GB" sz="2000" dirty="0">
                <a:solidFill>
                  <a:srgbClr val="0D0D0D"/>
                </a:solidFill>
                <a:latin typeface="+mn-lt"/>
              </a:rPr>
              <a:t> </a:t>
            </a:r>
            <a:r>
              <a:rPr lang="en-GB" sz="2000" dirty="0" err="1">
                <a:solidFill>
                  <a:srgbClr val="0D0D0D"/>
                </a:solidFill>
                <a:latin typeface="+mn-lt"/>
              </a:rPr>
              <a:t>Frage</a:t>
            </a:r>
            <a:r>
              <a:rPr lang="en-GB" sz="2000" dirty="0">
                <a:solidFill>
                  <a:srgbClr val="0D0D0D"/>
                </a:solidFill>
                <a:latin typeface="+mn-lt"/>
              </a:rPr>
              <a:t>- </a:t>
            </a:r>
            <a:r>
              <a:rPr lang="en-GB" sz="2000" dirty="0" err="1">
                <a:solidFill>
                  <a:srgbClr val="0D0D0D"/>
                </a:solidFill>
                <a:latin typeface="+mn-lt"/>
              </a:rPr>
              <a:t>oder</a:t>
            </a:r>
            <a:r>
              <a:rPr lang="en-GB" sz="2000" dirty="0">
                <a:solidFill>
                  <a:srgbClr val="0D0D0D"/>
                </a:solidFill>
                <a:latin typeface="+mn-lt"/>
              </a:rPr>
              <a:t> </a:t>
            </a:r>
            <a:r>
              <a:rPr lang="en-GB" sz="2000" dirty="0" err="1">
                <a:solidFill>
                  <a:srgbClr val="0D0D0D"/>
                </a:solidFill>
                <a:latin typeface="+mn-lt"/>
              </a:rPr>
              <a:t>Beobachtungstechnik</a:t>
            </a:r>
            <a:r>
              <a:rPr lang="en-GB" sz="2000" dirty="0">
                <a:solidFill>
                  <a:srgbClr val="0D0D0D"/>
                </a:solidFill>
                <a:latin typeface="+mn-lt"/>
              </a:rPr>
              <a:t>, </a:t>
            </a:r>
            <a:r>
              <a:rPr lang="en-GB" sz="2000" dirty="0" err="1">
                <a:solidFill>
                  <a:srgbClr val="0D0D0D"/>
                </a:solidFill>
                <a:latin typeface="+mn-lt"/>
              </a:rPr>
              <a:t>Auswertung</a:t>
            </a:r>
            <a:r>
              <a:rPr lang="en-GB" sz="2000" dirty="0">
                <a:solidFill>
                  <a:srgbClr val="0D0D0D"/>
                </a:solidFill>
                <a:latin typeface="+mn-lt"/>
              </a:rPr>
              <a:t> </a:t>
            </a:r>
            <a:r>
              <a:rPr lang="en-GB" sz="2000" dirty="0" err="1">
                <a:solidFill>
                  <a:srgbClr val="0D0D0D"/>
                </a:solidFill>
                <a:latin typeface="+mn-lt"/>
              </a:rPr>
              <a:t>qualitativ</a:t>
            </a:r>
            <a:endParaRPr lang="en-GB" sz="2000" dirty="0">
              <a:solidFill>
                <a:srgbClr val="0D0D0D"/>
              </a:solidFill>
              <a:latin typeface="+mn-lt"/>
            </a:endParaRPr>
          </a:p>
          <a:p>
            <a:pPr>
              <a:lnSpc>
                <a:spcPct val="115000"/>
              </a:lnSpc>
            </a:pPr>
            <a:endParaRPr lang="en-GB" sz="2000" dirty="0">
              <a:solidFill>
                <a:srgbClr val="0D0D0D"/>
              </a:solidFill>
              <a:latin typeface="+mn-lt"/>
            </a:endParaRPr>
          </a:p>
          <a:p>
            <a:pPr>
              <a:lnSpc>
                <a:spcPct val="115000"/>
              </a:lnSpc>
            </a:pPr>
            <a:r>
              <a:rPr lang="en-GB" sz="2000" u="sng" dirty="0" err="1">
                <a:solidFill>
                  <a:srgbClr val="0D0D0D"/>
                </a:solidFill>
                <a:latin typeface="+mn-lt"/>
              </a:rPr>
              <a:t>Partizipative</a:t>
            </a:r>
            <a:r>
              <a:rPr lang="en-GB" sz="2000" u="sng" dirty="0">
                <a:solidFill>
                  <a:srgbClr val="0D0D0D"/>
                </a:solidFill>
                <a:latin typeface="+mn-lt"/>
              </a:rPr>
              <a:t> </a:t>
            </a:r>
            <a:r>
              <a:rPr lang="en-GB" sz="2000" u="sng" dirty="0" err="1">
                <a:solidFill>
                  <a:srgbClr val="0D0D0D"/>
                </a:solidFill>
                <a:latin typeface="+mn-lt"/>
              </a:rPr>
              <a:t>Methoden</a:t>
            </a:r>
            <a:r>
              <a:rPr lang="en-GB" sz="2000" u="sng" dirty="0">
                <a:solidFill>
                  <a:srgbClr val="0D0D0D"/>
                </a:solidFill>
                <a:latin typeface="+mn-lt"/>
              </a:rPr>
              <a:t>: </a:t>
            </a:r>
            <a:r>
              <a:rPr lang="en-GB" sz="2000" dirty="0">
                <a:solidFill>
                  <a:srgbClr val="0D0D0D"/>
                </a:solidFill>
                <a:latin typeface="+mn-lt"/>
              </a:rPr>
              <a:t>	</a:t>
            </a:r>
            <a:r>
              <a:rPr lang="en-GB" sz="2000" dirty="0" err="1">
                <a:solidFill>
                  <a:srgbClr val="0D0D0D"/>
                </a:solidFill>
                <a:latin typeface="+mn-lt"/>
              </a:rPr>
              <a:t>Vielfältige</a:t>
            </a:r>
            <a:r>
              <a:rPr lang="en-GB" sz="2000" dirty="0">
                <a:solidFill>
                  <a:srgbClr val="0D0D0D"/>
                </a:solidFill>
                <a:latin typeface="+mn-lt"/>
              </a:rPr>
              <a:t> </a:t>
            </a:r>
            <a:r>
              <a:rPr lang="en-GB" sz="2000" dirty="0" err="1">
                <a:solidFill>
                  <a:srgbClr val="0D0D0D"/>
                </a:solidFill>
                <a:latin typeface="+mn-lt"/>
              </a:rPr>
              <a:t>Methoden</a:t>
            </a:r>
            <a:r>
              <a:rPr lang="en-GB" sz="2000" dirty="0">
                <a:solidFill>
                  <a:srgbClr val="0D0D0D"/>
                </a:solidFill>
                <a:latin typeface="+mn-lt"/>
              </a:rPr>
              <a:t> der </a:t>
            </a:r>
            <a:r>
              <a:rPr lang="en-GB" sz="2000" dirty="0" err="1">
                <a:solidFill>
                  <a:srgbClr val="0D0D0D"/>
                </a:solidFill>
                <a:latin typeface="+mn-lt"/>
              </a:rPr>
              <a:t>Einbindung</a:t>
            </a:r>
            <a:r>
              <a:rPr lang="en-GB" sz="2000" dirty="0">
                <a:solidFill>
                  <a:srgbClr val="0D0D0D"/>
                </a:solidFill>
                <a:latin typeface="+mn-lt"/>
              </a:rPr>
              <a:t> in </a:t>
            </a:r>
            <a:r>
              <a:rPr lang="en-GB" sz="2000" dirty="0" err="1">
                <a:solidFill>
                  <a:srgbClr val="0D0D0D"/>
                </a:solidFill>
                <a:latin typeface="+mn-lt"/>
              </a:rPr>
              <a:t>Forschungsdesign</a:t>
            </a:r>
            <a:r>
              <a:rPr lang="en-GB" sz="2000" dirty="0">
                <a:solidFill>
                  <a:srgbClr val="0D0D0D"/>
                </a:solidFill>
                <a:latin typeface="+mn-lt"/>
              </a:rPr>
              <a:t>, </a:t>
            </a:r>
            <a:r>
              <a:rPr lang="en-GB" sz="2000" dirty="0" err="1">
                <a:solidFill>
                  <a:srgbClr val="0D0D0D"/>
                </a:solidFill>
                <a:latin typeface="+mn-lt"/>
              </a:rPr>
              <a:t>Datensammlung</a:t>
            </a:r>
            <a:r>
              <a:rPr lang="en-GB" sz="2000" dirty="0">
                <a:solidFill>
                  <a:srgbClr val="0D0D0D"/>
                </a:solidFill>
                <a:latin typeface="+mn-lt"/>
              </a:rPr>
              <a:t> 			und -analyse, </a:t>
            </a:r>
            <a:r>
              <a:rPr lang="en-GB" sz="2000" dirty="0" err="1">
                <a:solidFill>
                  <a:srgbClr val="0D0D0D"/>
                </a:solidFill>
                <a:latin typeface="+mn-lt"/>
              </a:rPr>
              <a:t>Veröffentlichung</a:t>
            </a:r>
            <a:r>
              <a:rPr lang="en-GB" sz="2000" dirty="0">
                <a:solidFill>
                  <a:srgbClr val="0D0D0D"/>
                </a:solidFill>
                <a:latin typeface="+mn-lt"/>
              </a:rPr>
              <a:t>…</a:t>
            </a:r>
            <a:endParaRPr lang="en-AT" sz="2000" dirty="0">
              <a:latin typeface="+mn-lt"/>
            </a:endParaRP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273610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414728"/>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Forschungsethische</a:t>
            </a:r>
            <a:r>
              <a:rPr lang="en-US" sz="3200" b="1" dirty="0"/>
              <a:t> </a:t>
            </a:r>
            <a:r>
              <a:rPr lang="en-US" sz="3200" b="1" dirty="0" err="1"/>
              <a:t>Fragen</a:t>
            </a:r>
            <a:r>
              <a:rPr lang="en-US" sz="3200" b="1" dirty="0"/>
              <a:t>: quantitative </a:t>
            </a:r>
            <a:r>
              <a:rPr lang="en-US" sz="3200" b="1" dirty="0" err="1"/>
              <a:t>Forschung</a:t>
            </a:r>
            <a:endParaRPr lang="en-US" sz="3200" b="1" dirty="0"/>
          </a:p>
        </p:txBody>
      </p:sp>
      <p:sp>
        <p:nvSpPr>
          <p:cNvPr id="3" name="TextBox 2">
            <a:extLst>
              <a:ext uri="{FF2B5EF4-FFF2-40B4-BE49-F238E27FC236}">
                <a16:creationId xmlns:a16="http://schemas.microsoft.com/office/drawing/2014/main" id="{AC568D8D-C154-6A45-730B-C84F7F1D6331}"/>
              </a:ext>
            </a:extLst>
          </p:cNvPr>
          <p:cNvSpPr txBox="1"/>
          <p:nvPr/>
        </p:nvSpPr>
        <p:spPr>
          <a:xfrm>
            <a:off x="820017" y="1600200"/>
            <a:ext cx="10700463" cy="3964932"/>
          </a:xfrm>
          <a:prstGeom prst="rect">
            <a:avLst/>
          </a:prstGeom>
          <a:noFill/>
        </p:spPr>
        <p:txBody>
          <a:bodyPr wrap="square" rtlCol="0">
            <a:spAutoFit/>
          </a:bodyPr>
          <a:lstStyle/>
          <a:p>
            <a:pPr>
              <a:lnSpc>
                <a:spcPct val="115000"/>
              </a:lnSpc>
            </a:pPr>
            <a:r>
              <a:rPr lang="en-GB" sz="2000" dirty="0">
                <a:solidFill>
                  <a:srgbClr val="0D0D0D"/>
                </a:solidFill>
                <a:latin typeface="+mn-lt"/>
              </a:rPr>
              <a:t>Die </a:t>
            </a:r>
            <a:r>
              <a:rPr lang="en-GB" sz="2000" dirty="0" err="1">
                <a:solidFill>
                  <a:srgbClr val="0D0D0D"/>
                </a:solidFill>
                <a:latin typeface="+mn-lt"/>
              </a:rPr>
              <a:t>Grundprinzipien</a:t>
            </a:r>
            <a:r>
              <a:rPr lang="en-GB" sz="2000" dirty="0">
                <a:solidFill>
                  <a:srgbClr val="0D0D0D"/>
                </a:solidFill>
                <a:latin typeface="+mn-lt"/>
              </a:rPr>
              <a:t> der </a:t>
            </a:r>
            <a:r>
              <a:rPr lang="en-GB" sz="2000" dirty="0" err="1">
                <a:solidFill>
                  <a:srgbClr val="0D0D0D"/>
                </a:solidFill>
                <a:latin typeface="+mn-lt"/>
              </a:rPr>
              <a:t>Forschungsethik</a:t>
            </a:r>
            <a:r>
              <a:rPr lang="en-GB" sz="2000" dirty="0">
                <a:solidFill>
                  <a:srgbClr val="0D0D0D"/>
                </a:solidFill>
                <a:latin typeface="+mn-lt"/>
              </a:rPr>
              <a:t> (Informed Consent, Respect for Persons…) </a:t>
            </a:r>
            <a:r>
              <a:rPr lang="en-GB" sz="2000" dirty="0" err="1">
                <a:solidFill>
                  <a:srgbClr val="0D0D0D"/>
                </a:solidFill>
                <a:latin typeface="+mn-lt"/>
              </a:rPr>
              <a:t>gelten</a:t>
            </a:r>
            <a:r>
              <a:rPr lang="en-GB" sz="2000" dirty="0">
                <a:solidFill>
                  <a:srgbClr val="0D0D0D"/>
                </a:solidFill>
                <a:latin typeface="+mn-lt"/>
              </a:rPr>
              <a:t> für alle </a:t>
            </a:r>
            <a:r>
              <a:rPr lang="en-GB" sz="2000" dirty="0" err="1">
                <a:solidFill>
                  <a:srgbClr val="0D0D0D"/>
                </a:solidFill>
                <a:latin typeface="+mn-lt"/>
              </a:rPr>
              <a:t>methodischen</a:t>
            </a:r>
            <a:r>
              <a:rPr lang="en-GB" sz="2000" dirty="0">
                <a:solidFill>
                  <a:srgbClr val="0D0D0D"/>
                </a:solidFill>
                <a:latin typeface="+mn-lt"/>
              </a:rPr>
              <a:t> </a:t>
            </a:r>
            <a:r>
              <a:rPr lang="en-GB" sz="2000" dirty="0" err="1">
                <a:solidFill>
                  <a:srgbClr val="0D0D0D"/>
                </a:solidFill>
                <a:latin typeface="+mn-lt"/>
              </a:rPr>
              <a:t>Ansätze</a:t>
            </a:r>
            <a:r>
              <a:rPr lang="en-GB" sz="2000" dirty="0">
                <a:solidFill>
                  <a:srgbClr val="0D0D0D"/>
                </a:solidFill>
                <a:latin typeface="+mn-lt"/>
              </a:rPr>
              <a:t> </a:t>
            </a:r>
            <a:r>
              <a:rPr lang="en-GB" sz="2000" dirty="0" err="1">
                <a:solidFill>
                  <a:srgbClr val="0D0D0D"/>
                </a:solidFill>
                <a:latin typeface="+mn-lt"/>
              </a:rPr>
              <a:t>gleichermaßen</a:t>
            </a:r>
            <a:r>
              <a:rPr lang="en-GB" sz="2000" dirty="0">
                <a:solidFill>
                  <a:srgbClr val="0D0D0D"/>
                </a:solidFill>
                <a:latin typeface="+mn-lt"/>
              </a:rPr>
              <a:t>. In der </a:t>
            </a:r>
            <a:r>
              <a:rPr lang="en-GB" sz="2000" dirty="0" err="1">
                <a:solidFill>
                  <a:srgbClr val="0D0D0D"/>
                </a:solidFill>
                <a:latin typeface="+mn-lt"/>
              </a:rPr>
              <a:t>Forschung</a:t>
            </a:r>
            <a:r>
              <a:rPr lang="en-GB" sz="2000" dirty="0">
                <a:solidFill>
                  <a:srgbClr val="0D0D0D"/>
                </a:solidFill>
                <a:latin typeface="+mn-lt"/>
              </a:rPr>
              <a:t> </a:t>
            </a:r>
            <a:r>
              <a:rPr lang="en-GB" sz="2000" dirty="0" err="1">
                <a:solidFill>
                  <a:srgbClr val="0D0D0D"/>
                </a:solidFill>
                <a:latin typeface="+mn-lt"/>
              </a:rPr>
              <a:t>mit</a:t>
            </a:r>
            <a:r>
              <a:rPr lang="en-GB" sz="2000" dirty="0">
                <a:solidFill>
                  <a:srgbClr val="0D0D0D"/>
                </a:solidFill>
                <a:latin typeface="+mn-lt"/>
              </a:rPr>
              <a:t> </a:t>
            </a:r>
            <a:r>
              <a:rPr lang="en-GB" sz="2000" dirty="0" err="1">
                <a:solidFill>
                  <a:srgbClr val="0D0D0D"/>
                </a:solidFill>
                <a:latin typeface="+mn-lt"/>
              </a:rPr>
              <a:t>quantitativen</a:t>
            </a:r>
            <a:r>
              <a:rPr lang="en-GB" sz="2000" dirty="0">
                <a:solidFill>
                  <a:srgbClr val="0D0D0D"/>
                </a:solidFill>
                <a:latin typeface="+mn-lt"/>
              </a:rPr>
              <a:t> </a:t>
            </a:r>
            <a:r>
              <a:rPr lang="en-GB" sz="2000" dirty="0" err="1">
                <a:solidFill>
                  <a:srgbClr val="0D0D0D"/>
                </a:solidFill>
                <a:latin typeface="+mn-lt"/>
              </a:rPr>
              <a:t>Methoden</a:t>
            </a:r>
            <a:r>
              <a:rPr lang="en-GB" sz="2000" dirty="0">
                <a:solidFill>
                  <a:srgbClr val="0D0D0D"/>
                </a:solidFill>
                <a:latin typeface="+mn-lt"/>
              </a:rPr>
              <a:t> </a:t>
            </a:r>
            <a:r>
              <a:rPr lang="en-GB" sz="2000" dirty="0" err="1">
                <a:solidFill>
                  <a:srgbClr val="0D0D0D"/>
                </a:solidFill>
                <a:latin typeface="+mn-lt"/>
              </a:rPr>
              <a:t>sind</a:t>
            </a:r>
            <a:r>
              <a:rPr lang="en-GB" sz="2000" dirty="0">
                <a:solidFill>
                  <a:srgbClr val="0D0D0D"/>
                </a:solidFill>
                <a:latin typeface="+mn-lt"/>
              </a:rPr>
              <a:t> </a:t>
            </a:r>
            <a:r>
              <a:rPr lang="en-GB" sz="2000" dirty="0" err="1">
                <a:solidFill>
                  <a:srgbClr val="0D0D0D"/>
                </a:solidFill>
                <a:latin typeface="+mn-lt"/>
              </a:rPr>
              <a:t>darüber</a:t>
            </a:r>
            <a:r>
              <a:rPr lang="en-GB" sz="2000" dirty="0">
                <a:solidFill>
                  <a:srgbClr val="0D0D0D"/>
                </a:solidFill>
                <a:latin typeface="+mn-lt"/>
              </a:rPr>
              <a:t> </a:t>
            </a:r>
            <a:r>
              <a:rPr lang="en-GB" sz="2000" dirty="0" err="1">
                <a:solidFill>
                  <a:srgbClr val="0D0D0D"/>
                </a:solidFill>
                <a:latin typeface="+mn-lt"/>
              </a:rPr>
              <a:t>hinaus</a:t>
            </a:r>
            <a:r>
              <a:rPr lang="en-GB" sz="2000" dirty="0">
                <a:solidFill>
                  <a:srgbClr val="0D0D0D"/>
                </a:solidFill>
                <a:latin typeface="+mn-lt"/>
              </a:rPr>
              <a:t> </a:t>
            </a:r>
            <a:r>
              <a:rPr lang="en-GB" sz="2000" dirty="0" err="1">
                <a:solidFill>
                  <a:srgbClr val="0D0D0D"/>
                </a:solidFill>
                <a:latin typeface="+mn-lt"/>
              </a:rPr>
              <a:t>besonders</a:t>
            </a:r>
            <a:r>
              <a:rPr lang="en-GB" sz="2000" dirty="0">
                <a:solidFill>
                  <a:srgbClr val="0D0D0D"/>
                </a:solidFill>
                <a:latin typeface="+mn-lt"/>
              </a:rPr>
              <a:t> relevant:</a:t>
            </a:r>
          </a:p>
          <a:p>
            <a:pPr>
              <a:lnSpc>
                <a:spcPct val="115000"/>
              </a:lnSpc>
            </a:pP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Datenschutz</a:t>
            </a:r>
            <a:r>
              <a:rPr lang="en-GB" sz="2000" dirty="0">
                <a:solidFill>
                  <a:srgbClr val="0D0D0D"/>
                </a:solidFill>
                <a:latin typeface="+mn-lt"/>
              </a:rPr>
              <a:t>, </a:t>
            </a:r>
            <a:r>
              <a:rPr lang="en-GB" sz="2000" dirty="0" err="1">
                <a:solidFill>
                  <a:srgbClr val="0D0D0D"/>
                </a:solidFill>
                <a:latin typeface="+mn-lt"/>
              </a:rPr>
              <a:t>inkl</a:t>
            </a:r>
            <a:r>
              <a:rPr lang="en-GB" sz="2000" dirty="0">
                <a:solidFill>
                  <a:srgbClr val="0D0D0D"/>
                </a:solidFill>
                <a:latin typeface="+mn-lt"/>
              </a:rPr>
              <a:t>. </a:t>
            </a:r>
            <a:r>
              <a:rPr lang="en-GB" sz="2000" dirty="0" err="1">
                <a:solidFill>
                  <a:srgbClr val="0D0D0D"/>
                </a:solidFill>
                <a:latin typeface="+mn-lt"/>
              </a:rPr>
              <a:t>Rechtfertigung</a:t>
            </a:r>
            <a:r>
              <a:rPr lang="en-GB" sz="2000" dirty="0">
                <a:solidFill>
                  <a:srgbClr val="0D0D0D"/>
                </a:solidFill>
                <a:latin typeface="+mn-lt"/>
              </a:rPr>
              <a:t> für </a:t>
            </a:r>
            <a:r>
              <a:rPr lang="en-GB" sz="2000" dirty="0" err="1">
                <a:solidFill>
                  <a:srgbClr val="0D0D0D"/>
                </a:solidFill>
                <a:latin typeface="+mn-lt"/>
              </a:rPr>
              <a:t>Erhebung</a:t>
            </a:r>
            <a:r>
              <a:rPr lang="en-GB" sz="2000" dirty="0">
                <a:solidFill>
                  <a:srgbClr val="0D0D0D"/>
                </a:solidFill>
                <a:latin typeface="+mn-lt"/>
              </a:rPr>
              <a:t> </a:t>
            </a:r>
            <a:r>
              <a:rPr lang="en-GB" sz="2000" dirty="0" err="1">
                <a:solidFill>
                  <a:srgbClr val="0D0D0D"/>
                </a:solidFill>
                <a:latin typeface="+mn-lt"/>
              </a:rPr>
              <a:t>bestimmer</a:t>
            </a:r>
            <a:r>
              <a:rPr lang="en-GB" sz="2000" dirty="0">
                <a:solidFill>
                  <a:srgbClr val="0D0D0D"/>
                </a:solidFill>
                <a:latin typeface="+mn-lt"/>
              </a:rPr>
              <a:t> </a:t>
            </a:r>
            <a:r>
              <a:rPr lang="en-GB" sz="2000" dirty="0" err="1">
                <a:solidFill>
                  <a:srgbClr val="0D0D0D"/>
                </a:solidFill>
                <a:latin typeface="+mn-lt"/>
              </a:rPr>
              <a:t>Daten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a:solidFill>
                  <a:srgbClr val="0D0D0D"/>
                </a:solidFill>
                <a:latin typeface="+mn-lt"/>
              </a:rPr>
              <a:t>Sensible </a:t>
            </a:r>
            <a:r>
              <a:rPr lang="en-GB" sz="2000" dirty="0" err="1">
                <a:solidFill>
                  <a:srgbClr val="0D0D0D"/>
                </a:solidFill>
                <a:latin typeface="+mn-lt"/>
              </a:rPr>
              <a:t>Fragebogenerstellung</a:t>
            </a:r>
            <a:r>
              <a:rPr lang="en-GB" sz="2000" dirty="0">
                <a:solidFill>
                  <a:srgbClr val="0D0D0D"/>
                </a:solidFill>
                <a:latin typeface="+mn-lt"/>
              </a:rPr>
              <a:t>, </a:t>
            </a:r>
            <a:r>
              <a:rPr lang="en-GB" sz="2000" dirty="0" err="1">
                <a:solidFill>
                  <a:srgbClr val="0D0D0D"/>
                </a:solidFill>
                <a:latin typeface="+mn-lt"/>
              </a:rPr>
              <a:t>besonders</a:t>
            </a:r>
            <a:r>
              <a:rPr lang="en-GB" sz="2000" dirty="0">
                <a:solidFill>
                  <a:srgbClr val="0D0D0D"/>
                </a:solidFill>
                <a:latin typeface="+mn-lt"/>
              </a:rPr>
              <a:t> </a:t>
            </a:r>
            <a:r>
              <a:rPr lang="en-GB" sz="2000" dirty="0" err="1">
                <a:solidFill>
                  <a:srgbClr val="0D0D0D"/>
                </a:solidFill>
                <a:latin typeface="+mn-lt"/>
              </a:rPr>
              <a:t>bei</a:t>
            </a:r>
            <a:r>
              <a:rPr lang="en-GB" sz="2000" dirty="0">
                <a:solidFill>
                  <a:srgbClr val="0D0D0D"/>
                </a:solidFill>
                <a:latin typeface="+mn-lt"/>
              </a:rPr>
              <a:t> </a:t>
            </a:r>
            <a:r>
              <a:rPr lang="en-GB" sz="2000" dirty="0" err="1">
                <a:solidFill>
                  <a:srgbClr val="0D0D0D"/>
                </a:solidFill>
                <a:latin typeface="+mn-lt"/>
              </a:rPr>
              <a:t>heiklen</a:t>
            </a:r>
            <a:r>
              <a:rPr lang="en-GB" sz="2000" dirty="0">
                <a:solidFill>
                  <a:srgbClr val="0D0D0D"/>
                </a:solidFill>
                <a:latin typeface="+mn-lt"/>
              </a:rPr>
              <a:t> </a:t>
            </a:r>
            <a:r>
              <a:rPr lang="en-GB" sz="2000" dirty="0" err="1">
                <a:solidFill>
                  <a:srgbClr val="0D0D0D"/>
                </a:solidFill>
                <a:latin typeface="+mn-lt"/>
              </a:rPr>
              <a:t>Themen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Sensibilität</a:t>
            </a:r>
            <a:r>
              <a:rPr lang="en-GB" sz="2000" dirty="0">
                <a:solidFill>
                  <a:srgbClr val="0D0D0D"/>
                </a:solidFill>
                <a:latin typeface="+mn-lt"/>
              </a:rPr>
              <a:t> und </a:t>
            </a:r>
            <a:r>
              <a:rPr lang="en-GB" sz="2000" dirty="0" err="1">
                <a:solidFill>
                  <a:srgbClr val="0D0D0D"/>
                </a:solidFill>
                <a:latin typeface="+mn-lt"/>
              </a:rPr>
              <a:t>Höflichkeit</a:t>
            </a:r>
            <a:r>
              <a:rPr lang="en-GB" sz="2000" dirty="0">
                <a:solidFill>
                  <a:srgbClr val="0D0D0D"/>
                </a:solidFill>
                <a:latin typeface="+mn-lt"/>
              </a:rPr>
              <a:t> </a:t>
            </a:r>
            <a:r>
              <a:rPr lang="en-GB" sz="2000" dirty="0" err="1">
                <a:solidFill>
                  <a:srgbClr val="0D0D0D"/>
                </a:solidFill>
                <a:latin typeface="+mn-lt"/>
              </a:rPr>
              <a:t>im</a:t>
            </a:r>
            <a:r>
              <a:rPr lang="en-GB" sz="2000" dirty="0">
                <a:solidFill>
                  <a:srgbClr val="0D0D0D"/>
                </a:solidFill>
                <a:latin typeface="+mn-lt"/>
              </a:rPr>
              <a:t> </a:t>
            </a:r>
            <a:r>
              <a:rPr lang="en-GB" sz="2000" dirty="0" err="1">
                <a:solidFill>
                  <a:srgbClr val="0D0D0D"/>
                </a:solidFill>
                <a:latin typeface="+mn-lt"/>
              </a:rPr>
              <a:t>Umgang</a:t>
            </a:r>
            <a:r>
              <a:rPr lang="en-GB" sz="2000" dirty="0">
                <a:solidFill>
                  <a:srgbClr val="0D0D0D"/>
                </a:solidFill>
                <a:latin typeface="+mn-lt"/>
              </a:rPr>
              <a:t> </a:t>
            </a:r>
            <a:r>
              <a:rPr lang="en-GB" sz="2000" dirty="0" err="1">
                <a:solidFill>
                  <a:srgbClr val="0D0D0D"/>
                </a:solidFill>
                <a:latin typeface="+mn-lt"/>
              </a:rPr>
              <a:t>mit</a:t>
            </a:r>
            <a:r>
              <a:rPr lang="en-GB" sz="2000" dirty="0">
                <a:solidFill>
                  <a:srgbClr val="0D0D0D"/>
                </a:solidFill>
                <a:latin typeface="+mn-lt"/>
              </a:rPr>
              <a:t> </a:t>
            </a:r>
            <a:r>
              <a:rPr lang="en-GB" sz="2000" dirty="0" err="1">
                <a:solidFill>
                  <a:srgbClr val="0D0D0D"/>
                </a:solidFill>
                <a:latin typeface="+mn-lt"/>
              </a:rPr>
              <a:t>Teilnehmenden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Respekt</a:t>
            </a:r>
            <a:r>
              <a:rPr lang="en-GB" sz="2000" dirty="0">
                <a:solidFill>
                  <a:srgbClr val="0D0D0D"/>
                </a:solidFill>
                <a:latin typeface="+mn-lt"/>
              </a:rPr>
              <a:t> für </a:t>
            </a:r>
            <a:r>
              <a:rPr lang="en-GB" sz="2000" dirty="0" err="1">
                <a:solidFill>
                  <a:srgbClr val="0D0D0D"/>
                </a:solidFill>
                <a:latin typeface="+mn-lt"/>
              </a:rPr>
              <a:t>zeitliche</a:t>
            </a:r>
            <a:r>
              <a:rPr lang="en-GB" sz="2000" dirty="0">
                <a:solidFill>
                  <a:srgbClr val="0D0D0D"/>
                </a:solidFill>
                <a:latin typeface="+mn-lt"/>
              </a:rPr>
              <a:t> </a:t>
            </a:r>
            <a:r>
              <a:rPr lang="en-GB" sz="2000" dirty="0" err="1">
                <a:solidFill>
                  <a:srgbClr val="0D0D0D"/>
                </a:solidFill>
                <a:latin typeface="+mn-lt"/>
              </a:rPr>
              <a:t>Ressourcen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Risikomanegement</a:t>
            </a:r>
            <a:r>
              <a:rPr lang="en-GB" sz="2000" dirty="0">
                <a:solidFill>
                  <a:srgbClr val="0D0D0D"/>
                </a:solidFill>
                <a:latin typeface="+mn-lt"/>
              </a:rPr>
              <a:t> </a:t>
            </a:r>
            <a:r>
              <a:rPr lang="en-GB" sz="2000" dirty="0" err="1">
                <a:solidFill>
                  <a:srgbClr val="0D0D0D"/>
                </a:solidFill>
                <a:latin typeface="+mn-lt"/>
              </a:rPr>
              <a:t>besonders</a:t>
            </a:r>
            <a:r>
              <a:rPr lang="en-GB" sz="2000" dirty="0">
                <a:solidFill>
                  <a:srgbClr val="0D0D0D"/>
                </a:solidFill>
                <a:latin typeface="+mn-lt"/>
              </a:rPr>
              <a:t> </a:t>
            </a:r>
            <a:r>
              <a:rPr lang="en-GB" sz="2000" dirty="0" err="1">
                <a:solidFill>
                  <a:srgbClr val="0D0D0D"/>
                </a:solidFill>
                <a:latin typeface="+mn-lt"/>
              </a:rPr>
              <a:t>bei</a:t>
            </a:r>
            <a:r>
              <a:rPr lang="en-GB" sz="2000" dirty="0">
                <a:solidFill>
                  <a:srgbClr val="0D0D0D"/>
                </a:solidFill>
                <a:latin typeface="+mn-lt"/>
              </a:rPr>
              <a:t> </a:t>
            </a:r>
            <a:r>
              <a:rPr lang="en-GB" sz="2000" dirty="0" err="1">
                <a:solidFill>
                  <a:srgbClr val="0D0D0D"/>
                </a:solidFill>
                <a:latin typeface="+mn-lt"/>
              </a:rPr>
              <a:t>heiklen</a:t>
            </a:r>
            <a:r>
              <a:rPr lang="en-GB" sz="2000" dirty="0">
                <a:solidFill>
                  <a:srgbClr val="0D0D0D"/>
                </a:solidFill>
                <a:latin typeface="+mn-lt"/>
              </a:rPr>
              <a:t> </a:t>
            </a:r>
            <a:r>
              <a:rPr lang="en-GB" sz="2000" dirty="0" err="1">
                <a:solidFill>
                  <a:srgbClr val="0D0D0D"/>
                </a:solidFill>
                <a:latin typeface="+mn-lt"/>
              </a:rPr>
              <a:t>Themen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a:solidFill>
                  <a:srgbClr val="0D0D0D"/>
                </a:solidFill>
                <a:latin typeface="+mn-lt"/>
              </a:rPr>
              <a:t>Diversity &amp; Accessibility</a:t>
            </a:r>
          </a:p>
          <a:p>
            <a:pPr>
              <a:lnSpc>
                <a:spcPct val="115000"/>
              </a:lnSpc>
            </a:pPr>
            <a:endParaRPr lang="en-GB" sz="2000" dirty="0">
              <a:solidFill>
                <a:srgbClr val="0D0D0D"/>
              </a:solidFill>
              <a:latin typeface="+mn-lt"/>
            </a:endParaRP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144488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414728"/>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Forschungsethische</a:t>
            </a:r>
            <a:r>
              <a:rPr lang="en-US" sz="3200" b="1" dirty="0"/>
              <a:t> </a:t>
            </a:r>
            <a:r>
              <a:rPr lang="en-US" sz="3200" b="1" dirty="0" err="1"/>
              <a:t>Fragen</a:t>
            </a:r>
            <a:r>
              <a:rPr lang="en-US" sz="3200" b="1" dirty="0"/>
              <a:t>: qualitative </a:t>
            </a:r>
            <a:r>
              <a:rPr lang="en-US" sz="3200" b="1" dirty="0" err="1"/>
              <a:t>Forschung</a:t>
            </a:r>
            <a:endParaRPr lang="en-US" sz="3200" b="1" dirty="0"/>
          </a:p>
        </p:txBody>
      </p:sp>
      <p:sp>
        <p:nvSpPr>
          <p:cNvPr id="3" name="TextBox 2">
            <a:extLst>
              <a:ext uri="{FF2B5EF4-FFF2-40B4-BE49-F238E27FC236}">
                <a16:creationId xmlns:a16="http://schemas.microsoft.com/office/drawing/2014/main" id="{AC568D8D-C154-6A45-730B-C84F7F1D6331}"/>
              </a:ext>
            </a:extLst>
          </p:cNvPr>
          <p:cNvSpPr txBox="1"/>
          <p:nvPr/>
        </p:nvSpPr>
        <p:spPr>
          <a:xfrm>
            <a:off x="820017" y="1600200"/>
            <a:ext cx="10700463" cy="4318875"/>
          </a:xfrm>
          <a:prstGeom prst="rect">
            <a:avLst/>
          </a:prstGeom>
          <a:noFill/>
        </p:spPr>
        <p:txBody>
          <a:bodyPr wrap="square" rtlCol="0">
            <a:spAutoFit/>
          </a:bodyPr>
          <a:lstStyle/>
          <a:p>
            <a:pPr>
              <a:lnSpc>
                <a:spcPct val="115000"/>
              </a:lnSpc>
            </a:pPr>
            <a:r>
              <a:rPr lang="en-GB" sz="2000" dirty="0">
                <a:solidFill>
                  <a:srgbClr val="0D0D0D"/>
                </a:solidFill>
                <a:latin typeface="+mn-lt"/>
              </a:rPr>
              <a:t>Die </a:t>
            </a:r>
            <a:r>
              <a:rPr lang="en-GB" sz="2000" dirty="0" err="1">
                <a:solidFill>
                  <a:srgbClr val="0D0D0D"/>
                </a:solidFill>
                <a:latin typeface="+mn-lt"/>
              </a:rPr>
              <a:t>Grundprinzipien</a:t>
            </a:r>
            <a:r>
              <a:rPr lang="en-GB" sz="2000" dirty="0">
                <a:solidFill>
                  <a:srgbClr val="0D0D0D"/>
                </a:solidFill>
                <a:latin typeface="+mn-lt"/>
              </a:rPr>
              <a:t> der </a:t>
            </a:r>
            <a:r>
              <a:rPr lang="en-GB" sz="2000" dirty="0" err="1">
                <a:solidFill>
                  <a:srgbClr val="0D0D0D"/>
                </a:solidFill>
                <a:latin typeface="+mn-lt"/>
              </a:rPr>
              <a:t>Forschungsethik</a:t>
            </a:r>
            <a:r>
              <a:rPr lang="en-GB" sz="2000" dirty="0">
                <a:solidFill>
                  <a:srgbClr val="0D0D0D"/>
                </a:solidFill>
                <a:latin typeface="+mn-lt"/>
              </a:rPr>
              <a:t> (Informed Consent, Respect for Persons…) </a:t>
            </a:r>
            <a:r>
              <a:rPr lang="en-GB" sz="2000" dirty="0" err="1">
                <a:solidFill>
                  <a:srgbClr val="0D0D0D"/>
                </a:solidFill>
                <a:latin typeface="+mn-lt"/>
              </a:rPr>
              <a:t>gelten</a:t>
            </a:r>
            <a:r>
              <a:rPr lang="en-GB" sz="2000" dirty="0">
                <a:solidFill>
                  <a:srgbClr val="0D0D0D"/>
                </a:solidFill>
                <a:latin typeface="+mn-lt"/>
              </a:rPr>
              <a:t> für alle </a:t>
            </a:r>
            <a:r>
              <a:rPr lang="en-GB" sz="2000" dirty="0" err="1">
                <a:solidFill>
                  <a:srgbClr val="0D0D0D"/>
                </a:solidFill>
                <a:latin typeface="+mn-lt"/>
              </a:rPr>
              <a:t>methodischen</a:t>
            </a:r>
            <a:r>
              <a:rPr lang="en-GB" sz="2000" dirty="0">
                <a:solidFill>
                  <a:srgbClr val="0D0D0D"/>
                </a:solidFill>
                <a:latin typeface="+mn-lt"/>
              </a:rPr>
              <a:t> </a:t>
            </a:r>
            <a:r>
              <a:rPr lang="en-GB" sz="2000" dirty="0" err="1">
                <a:solidFill>
                  <a:srgbClr val="0D0D0D"/>
                </a:solidFill>
                <a:latin typeface="+mn-lt"/>
              </a:rPr>
              <a:t>Ansätze</a:t>
            </a:r>
            <a:r>
              <a:rPr lang="en-GB" sz="2000" dirty="0">
                <a:solidFill>
                  <a:srgbClr val="0D0D0D"/>
                </a:solidFill>
                <a:latin typeface="+mn-lt"/>
              </a:rPr>
              <a:t> </a:t>
            </a:r>
            <a:r>
              <a:rPr lang="en-GB" sz="2000" dirty="0" err="1">
                <a:solidFill>
                  <a:srgbClr val="0D0D0D"/>
                </a:solidFill>
                <a:latin typeface="+mn-lt"/>
              </a:rPr>
              <a:t>gleichermaßen</a:t>
            </a:r>
            <a:r>
              <a:rPr lang="en-GB" sz="2000" dirty="0">
                <a:solidFill>
                  <a:srgbClr val="0D0D0D"/>
                </a:solidFill>
                <a:latin typeface="+mn-lt"/>
              </a:rPr>
              <a:t>. In der </a:t>
            </a:r>
            <a:r>
              <a:rPr lang="en-GB" sz="2000" dirty="0" err="1">
                <a:solidFill>
                  <a:srgbClr val="0D0D0D"/>
                </a:solidFill>
                <a:latin typeface="+mn-lt"/>
              </a:rPr>
              <a:t>Forschung</a:t>
            </a:r>
            <a:r>
              <a:rPr lang="en-GB" sz="2000" dirty="0">
                <a:solidFill>
                  <a:srgbClr val="0D0D0D"/>
                </a:solidFill>
                <a:latin typeface="+mn-lt"/>
              </a:rPr>
              <a:t> </a:t>
            </a:r>
            <a:r>
              <a:rPr lang="en-GB" sz="2000" dirty="0" err="1">
                <a:solidFill>
                  <a:srgbClr val="0D0D0D"/>
                </a:solidFill>
                <a:latin typeface="+mn-lt"/>
              </a:rPr>
              <a:t>mit</a:t>
            </a:r>
            <a:r>
              <a:rPr lang="en-GB" sz="2000" dirty="0">
                <a:solidFill>
                  <a:srgbClr val="0D0D0D"/>
                </a:solidFill>
                <a:latin typeface="+mn-lt"/>
              </a:rPr>
              <a:t> </a:t>
            </a:r>
            <a:r>
              <a:rPr lang="en-GB" sz="2000" dirty="0" err="1">
                <a:solidFill>
                  <a:srgbClr val="0D0D0D"/>
                </a:solidFill>
                <a:latin typeface="+mn-lt"/>
              </a:rPr>
              <a:t>qualititativen</a:t>
            </a:r>
            <a:r>
              <a:rPr lang="en-GB" sz="2000" dirty="0">
                <a:solidFill>
                  <a:srgbClr val="0D0D0D"/>
                </a:solidFill>
                <a:latin typeface="+mn-lt"/>
              </a:rPr>
              <a:t> </a:t>
            </a:r>
            <a:r>
              <a:rPr lang="en-GB" sz="2000" dirty="0" err="1">
                <a:solidFill>
                  <a:srgbClr val="0D0D0D"/>
                </a:solidFill>
                <a:latin typeface="+mn-lt"/>
              </a:rPr>
              <a:t>Methoden</a:t>
            </a:r>
            <a:r>
              <a:rPr lang="en-GB" sz="2000" dirty="0">
                <a:solidFill>
                  <a:srgbClr val="0D0D0D"/>
                </a:solidFill>
                <a:latin typeface="+mn-lt"/>
              </a:rPr>
              <a:t> </a:t>
            </a:r>
            <a:r>
              <a:rPr lang="en-GB" sz="2000" dirty="0" err="1">
                <a:solidFill>
                  <a:srgbClr val="0D0D0D"/>
                </a:solidFill>
                <a:latin typeface="+mn-lt"/>
              </a:rPr>
              <a:t>sind</a:t>
            </a:r>
            <a:r>
              <a:rPr lang="en-GB" sz="2000" dirty="0">
                <a:solidFill>
                  <a:srgbClr val="0D0D0D"/>
                </a:solidFill>
                <a:latin typeface="+mn-lt"/>
              </a:rPr>
              <a:t> </a:t>
            </a:r>
            <a:r>
              <a:rPr lang="en-GB" sz="2000" dirty="0" err="1">
                <a:solidFill>
                  <a:srgbClr val="0D0D0D"/>
                </a:solidFill>
                <a:latin typeface="+mn-lt"/>
              </a:rPr>
              <a:t>darüber</a:t>
            </a:r>
            <a:r>
              <a:rPr lang="en-GB" sz="2000" dirty="0">
                <a:solidFill>
                  <a:srgbClr val="0D0D0D"/>
                </a:solidFill>
                <a:latin typeface="+mn-lt"/>
              </a:rPr>
              <a:t> </a:t>
            </a:r>
            <a:r>
              <a:rPr lang="en-GB" sz="2000" dirty="0" err="1">
                <a:solidFill>
                  <a:srgbClr val="0D0D0D"/>
                </a:solidFill>
                <a:latin typeface="+mn-lt"/>
              </a:rPr>
              <a:t>hinaus</a:t>
            </a:r>
            <a:r>
              <a:rPr lang="en-GB" sz="2000" dirty="0">
                <a:solidFill>
                  <a:srgbClr val="0D0D0D"/>
                </a:solidFill>
                <a:latin typeface="+mn-lt"/>
              </a:rPr>
              <a:t> </a:t>
            </a:r>
            <a:r>
              <a:rPr lang="en-GB" sz="2000" dirty="0" err="1">
                <a:solidFill>
                  <a:srgbClr val="0D0D0D"/>
                </a:solidFill>
                <a:latin typeface="+mn-lt"/>
              </a:rPr>
              <a:t>besonders</a:t>
            </a:r>
            <a:r>
              <a:rPr lang="en-GB" sz="2000" dirty="0">
                <a:solidFill>
                  <a:srgbClr val="0D0D0D"/>
                </a:solidFill>
                <a:latin typeface="+mn-lt"/>
              </a:rPr>
              <a:t> relevant:</a:t>
            </a:r>
          </a:p>
          <a:p>
            <a:pPr>
              <a:lnSpc>
                <a:spcPct val="115000"/>
              </a:lnSpc>
            </a:pP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Reflexivität</a:t>
            </a:r>
            <a:r>
              <a:rPr lang="en-GB" sz="2000" dirty="0">
                <a:solidFill>
                  <a:srgbClr val="0D0D0D"/>
                </a:solidFill>
                <a:latin typeface="+mn-lt"/>
              </a:rPr>
              <a:t>: </a:t>
            </a:r>
            <a:r>
              <a:rPr lang="en-GB" sz="2000" dirty="0" err="1">
                <a:solidFill>
                  <a:srgbClr val="0D0D0D"/>
                </a:solidFill>
                <a:latin typeface="+mn-lt"/>
              </a:rPr>
              <a:t>Bewußtsein</a:t>
            </a:r>
            <a:r>
              <a:rPr lang="en-GB" sz="2000" dirty="0">
                <a:solidFill>
                  <a:srgbClr val="0D0D0D"/>
                </a:solidFill>
                <a:latin typeface="+mn-lt"/>
              </a:rPr>
              <a:t> </a:t>
            </a:r>
            <a:r>
              <a:rPr lang="en-GB" sz="2000" dirty="0" err="1">
                <a:solidFill>
                  <a:srgbClr val="0D0D0D"/>
                </a:solidFill>
                <a:latin typeface="+mn-lt"/>
              </a:rPr>
              <a:t>über</a:t>
            </a:r>
            <a:r>
              <a:rPr lang="en-GB" sz="2000" dirty="0">
                <a:solidFill>
                  <a:srgbClr val="0D0D0D"/>
                </a:solidFill>
                <a:latin typeface="+mn-lt"/>
              </a:rPr>
              <a:t> </a:t>
            </a:r>
            <a:r>
              <a:rPr lang="en-GB" sz="2000" dirty="0" err="1">
                <a:solidFill>
                  <a:srgbClr val="0D0D0D"/>
                </a:solidFill>
                <a:latin typeface="+mn-lt"/>
              </a:rPr>
              <a:t>eigene</a:t>
            </a:r>
            <a:r>
              <a:rPr lang="en-GB" sz="2000" dirty="0">
                <a:solidFill>
                  <a:srgbClr val="0D0D0D"/>
                </a:solidFill>
                <a:latin typeface="+mn-lt"/>
              </a:rPr>
              <a:t> </a:t>
            </a:r>
            <a:r>
              <a:rPr lang="en-GB" sz="2000" dirty="0" err="1">
                <a:solidFill>
                  <a:srgbClr val="0D0D0D"/>
                </a:solidFill>
                <a:latin typeface="+mn-lt"/>
              </a:rPr>
              <a:t>Voreingenommenheiten</a:t>
            </a:r>
            <a:r>
              <a:rPr lang="en-GB" sz="2000" dirty="0">
                <a:solidFill>
                  <a:srgbClr val="0D0D0D"/>
                </a:solidFill>
                <a:latin typeface="+mn-lt"/>
              </a:rPr>
              <a:t>/Biases</a:t>
            </a:r>
          </a:p>
          <a:p>
            <a:pPr marL="342900" indent="-342900">
              <a:lnSpc>
                <a:spcPct val="115000"/>
              </a:lnSpc>
              <a:buFont typeface="Arial" panose="020B0604020202020204" pitchFamily="34" charset="0"/>
              <a:buChar char="•"/>
            </a:pPr>
            <a:r>
              <a:rPr lang="en-GB" sz="2000" dirty="0" err="1">
                <a:solidFill>
                  <a:srgbClr val="0D0D0D"/>
                </a:solidFill>
                <a:latin typeface="+mn-lt"/>
              </a:rPr>
              <a:t>Sensibilität</a:t>
            </a:r>
            <a:r>
              <a:rPr lang="en-GB" sz="2000" dirty="0">
                <a:solidFill>
                  <a:srgbClr val="0D0D0D"/>
                </a:solidFill>
                <a:latin typeface="+mn-lt"/>
              </a:rPr>
              <a:t> für </a:t>
            </a:r>
            <a:r>
              <a:rPr lang="en-GB" sz="2000" dirty="0" err="1">
                <a:solidFill>
                  <a:srgbClr val="0D0D0D"/>
                </a:solidFill>
                <a:latin typeface="+mn-lt"/>
              </a:rPr>
              <a:t>gesellschaftliche</a:t>
            </a:r>
            <a:r>
              <a:rPr lang="en-GB" sz="2000" dirty="0">
                <a:solidFill>
                  <a:srgbClr val="0D0D0D"/>
                </a:solidFill>
                <a:latin typeface="+mn-lt"/>
              </a:rPr>
              <a:t> </a:t>
            </a:r>
            <a:r>
              <a:rPr lang="en-GB" sz="2000" dirty="0" err="1">
                <a:solidFill>
                  <a:srgbClr val="0D0D0D"/>
                </a:solidFill>
                <a:latin typeface="+mn-lt"/>
              </a:rPr>
              <a:t>Machtverhältnisse</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Sensibilität</a:t>
            </a:r>
            <a:r>
              <a:rPr lang="en-GB" sz="2000" dirty="0">
                <a:solidFill>
                  <a:srgbClr val="0D0D0D"/>
                </a:solidFill>
                <a:latin typeface="+mn-lt"/>
              </a:rPr>
              <a:t> und </a:t>
            </a:r>
            <a:r>
              <a:rPr lang="en-GB" sz="2000" dirty="0" err="1">
                <a:solidFill>
                  <a:srgbClr val="0D0D0D"/>
                </a:solidFill>
                <a:latin typeface="+mn-lt"/>
              </a:rPr>
              <a:t>Höflichkeit</a:t>
            </a:r>
            <a:r>
              <a:rPr lang="en-GB" sz="2000" dirty="0">
                <a:solidFill>
                  <a:srgbClr val="0D0D0D"/>
                </a:solidFill>
                <a:latin typeface="+mn-lt"/>
              </a:rPr>
              <a:t> </a:t>
            </a:r>
            <a:r>
              <a:rPr lang="en-GB" sz="2000" dirty="0" err="1">
                <a:solidFill>
                  <a:srgbClr val="0D0D0D"/>
                </a:solidFill>
                <a:latin typeface="+mn-lt"/>
              </a:rPr>
              <a:t>im</a:t>
            </a:r>
            <a:r>
              <a:rPr lang="en-GB" sz="2000" dirty="0">
                <a:solidFill>
                  <a:srgbClr val="0D0D0D"/>
                </a:solidFill>
                <a:latin typeface="+mn-lt"/>
              </a:rPr>
              <a:t> </a:t>
            </a:r>
            <a:r>
              <a:rPr lang="en-GB" sz="2000" dirty="0" err="1">
                <a:solidFill>
                  <a:srgbClr val="0D0D0D"/>
                </a:solidFill>
                <a:latin typeface="+mn-lt"/>
              </a:rPr>
              <a:t>Umgang</a:t>
            </a:r>
            <a:r>
              <a:rPr lang="en-GB" sz="2000" dirty="0">
                <a:solidFill>
                  <a:srgbClr val="0D0D0D"/>
                </a:solidFill>
                <a:latin typeface="+mn-lt"/>
              </a:rPr>
              <a:t> </a:t>
            </a:r>
            <a:r>
              <a:rPr lang="en-GB" sz="2000" dirty="0" err="1">
                <a:solidFill>
                  <a:srgbClr val="0D0D0D"/>
                </a:solidFill>
                <a:latin typeface="+mn-lt"/>
              </a:rPr>
              <a:t>mit</a:t>
            </a:r>
            <a:r>
              <a:rPr lang="en-GB" sz="2000" dirty="0">
                <a:solidFill>
                  <a:srgbClr val="0D0D0D"/>
                </a:solidFill>
                <a:latin typeface="+mn-lt"/>
              </a:rPr>
              <a:t> </a:t>
            </a:r>
            <a:r>
              <a:rPr lang="en-GB" sz="2000" dirty="0" err="1">
                <a:solidFill>
                  <a:srgbClr val="0D0D0D"/>
                </a:solidFill>
                <a:latin typeface="+mn-lt"/>
              </a:rPr>
              <a:t>Teilnehmenden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Vertraulichkeit</a:t>
            </a:r>
            <a:r>
              <a:rPr lang="en-GB" sz="2000" dirty="0">
                <a:solidFill>
                  <a:srgbClr val="0D0D0D"/>
                </a:solidFill>
                <a:latin typeface="+mn-lt"/>
              </a:rPr>
              <a:t> </a:t>
            </a:r>
            <a:r>
              <a:rPr lang="en-GB" sz="2000" dirty="0" err="1">
                <a:solidFill>
                  <a:srgbClr val="0D0D0D"/>
                </a:solidFill>
                <a:latin typeface="+mn-lt"/>
              </a:rPr>
              <a:t>weit</a:t>
            </a:r>
            <a:r>
              <a:rPr lang="en-GB" sz="2000" dirty="0">
                <a:solidFill>
                  <a:srgbClr val="0D0D0D"/>
                </a:solidFill>
                <a:latin typeface="+mn-lt"/>
              </a:rPr>
              <a:t> </a:t>
            </a:r>
            <a:r>
              <a:rPr lang="en-GB" sz="2000" dirty="0" err="1">
                <a:solidFill>
                  <a:srgbClr val="0D0D0D"/>
                </a:solidFill>
                <a:latin typeface="+mn-lt"/>
              </a:rPr>
              <a:t>über</a:t>
            </a:r>
            <a:r>
              <a:rPr lang="en-GB" sz="2000" dirty="0">
                <a:solidFill>
                  <a:srgbClr val="0D0D0D"/>
                </a:solidFill>
                <a:latin typeface="+mn-lt"/>
              </a:rPr>
              <a:t> </a:t>
            </a:r>
            <a:r>
              <a:rPr lang="en-GB" sz="2000" dirty="0" err="1">
                <a:solidFill>
                  <a:srgbClr val="0D0D0D"/>
                </a:solidFill>
                <a:latin typeface="+mn-lt"/>
              </a:rPr>
              <a:t>Datenschutz</a:t>
            </a:r>
            <a:r>
              <a:rPr lang="en-GB" sz="2000" dirty="0">
                <a:solidFill>
                  <a:srgbClr val="0D0D0D"/>
                </a:solidFill>
                <a:latin typeface="+mn-lt"/>
              </a:rPr>
              <a:t> </a:t>
            </a:r>
            <a:r>
              <a:rPr lang="en-GB" sz="2000" dirty="0" err="1">
                <a:solidFill>
                  <a:srgbClr val="0D0D0D"/>
                </a:solidFill>
                <a:latin typeface="+mn-lt"/>
              </a:rPr>
              <a:t>hinaus</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Risikoabwägung</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Respekt</a:t>
            </a:r>
            <a:r>
              <a:rPr lang="en-GB" sz="2000" dirty="0">
                <a:solidFill>
                  <a:srgbClr val="0D0D0D"/>
                </a:solidFill>
                <a:latin typeface="+mn-lt"/>
              </a:rPr>
              <a:t> für </a:t>
            </a:r>
            <a:r>
              <a:rPr lang="en-GB" sz="2000" dirty="0" err="1">
                <a:solidFill>
                  <a:srgbClr val="0D0D0D"/>
                </a:solidFill>
                <a:latin typeface="+mn-lt"/>
              </a:rPr>
              <a:t>Ressourcen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a:solidFill>
                  <a:srgbClr val="0D0D0D"/>
                </a:solidFill>
                <a:latin typeface="+mn-lt"/>
              </a:rPr>
              <a:t>Diversity &amp; Accessibility</a:t>
            </a:r>
          </a:p>
          <a:p>
            <a:pPr>
              <a:lnSpc>
                <a:spcPct val="115000"/>
              </a:lnSpc>
            </a:pPr>
            <a:endParaRPr lang="en-GB" sz="2000" dirty="0">
              <a:solidFill>
                <a:srgbClr val="0D0D0D"/>
              </a:solidFill>
              <a:latin typeface="+mn-lt"/>
            </a:endParaRP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103220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414728"/>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Forschungsethische</a:t>
            </a:r>
            <a:r>
              <a:rPr lang="en-US" sz="3200" b="1" dirty="0"/>
              <a:t> </a:t>
            </a:r>
            <a:r>
              <a:rPr lang="en-US" sz="3200" b="1" dirty="0" err="1"/>
              <a:t>Fragen</a:t>
            </a:r>
            <a:r>
              <a:rPr lang="en-US" sz="3200" b="1" dirty="0"/>
              <a:t>: </a:t>
            </a:r>
            <a:r>
              <a:rPr lang="en-US" sz="3200" b="1" dirty="0" err="1"/>
              <a:t>partizipative</a:t>
            </a:r>
            <a:r>
              <a:rPr lang="en-US" sz="3200" b="1" dirty="0"/>
              <a:t> </a:t>
            </a:r>
            <a:r>
              <a:rPr lang="en-US" sz="3200" b="1" dirty="0" err="1"/>
              <a:t>Forschung</a:t>
            </a:r>
            <a:endParaRPr lang="en-US" sz="3200" b="1" dirty="0"/>
          </a:p>
        </p:txBody>
      </p:sp>
      <p:sp>
        <p:nvSpPr>
          <p:cNvPr id="3" name="TextBox 2">
            <a:extLst>
              <a:ext uri="{FF2B5EF4-FFF2-40B4-BE49-F238E27FC236}">
                <a16:creationId xmlns:a16="http://schemas.microsoft.com/office/drawing/2014/main" id="{AC568D8D-C154-6A45-730B-C84F7F1D6331}"/>
              </a:ext>
            </a:extLst>
          </p:cNvPr>
          <p:cNvSpPr txBox="1"/>
          <p:nvPr/>
        </p:nvSpPr>
        <p:spPr>
          <a:xfrm>
            <a:off x="820017" y="1600200"/>
            <a:ext cx="10700463" cy="4318875"/>
          </a:xfrm>
          <a:prstGeom prst="rect">
            <a:avLst/>
          </a:prstGeom>
          <a:noFill/>
        </p:spPr>
        <p:txBody>
          <a:bodyPr wrap="square" rtlCol="0">
            <a:spAutoFit/>
          </a:bodyPr>
          <a:lstStyle/>
          <a:p>
            <a:pPr>
              <a:lnSpc>
                <a:spcPct val="115000"/>
              </a:lnSpc>
            </a:pPr>
            <a:r>
              <a:rPr lang="en-GB" sz="2000" dirty="0">
                <a:solidFill>
                  <a:srgbClr val="0D0D0D"/>
                </a:solidFill>
                <a:latin typeface="+mn-lt"/>
              </a:rPr>
              <a:t>Die </a:t>
            </a:r>
            <a:r>
              <a:rPr lang="en-GB" sz="2000" dirty="0" err="1">
                <a:solidFill>
                  <a:srgbClr val="0D0D0D"/>
                </a:solidFill>
                <a:latin typeface="+mn-lt"/>
              </a:rPr>
              <a:t>Grundprinzipien</a:t>
            </a:r>
            <a:r>
              <a:rPr lang="en-GB" sz="2000" dirty="0">
                <a:solidFill>
                  <a:srgbClr val="0D0D0D"/>
                </a:solidFill>
                <a:latin typeface="+mn-lt"/>
              </a:rPr>
              <a:t> der </a:t>
            </a:r>
            <a:r>
              <a:rPr lang="en-GB" sz="2000" dirty="0" err="1">
                <a:solidFill>
                  <a:srgbClr val="0D0D0D"/>
                </a:solidFill>
                <a:latin typeface="+mn-lt"/>
              </a:rPr>
              <a:t>Forschungsethik</a:t>
            </a:r>
            <a:r>
              <a:rPr lang="en-GB" sz="2000" dirty="0">
                <a:solidFill>
                  <a:srgbClr val="0D0D0D"/>
                </a:solidFill>
                <a:latin typeface="+mn-lt"/>
              </a:rPr>
              <a:t> (Informed Consent, Respect for Persons…) </a:t>
            </a:r>
            <a:r>
              <a:rPr lang="en-GB" sz="2000" dirty="0" err="1">
                <a:solidFill>
                  <a:srgbClr val="0D0D0D"/>
                </a:solidFill>
                <a:latin typeface="+mn-lt"/>
              </a:rPr>
              <a:t>gelten</a:t>
            </a:r>
            <a:r>
              <a:rPr lang="en-GB" sz="2000" dirty="0">
                <a:solidFill>
                  <a:srgbClr val="0D0D0D"/>
                </a:solidFill>
                <a:latin typeface="+mn-lt"/>
              </a:rPr>
              <a:t> für alle </a:t>
            </a:r>
            <a:r>
              <a:rPr lang="en-GB" sz="2000" dirty="0" err="1">
                <a:solidFill>
                  <a:srgbClr val="0D0D0D"/>
                </a:solidFill>
                <a:latin typeface="+mn-lt"/>
              </a:rPr>
              <a:t>methodischen</a:t>
            </a:r>
            <a:r>
              <a:rPr lang="en-GB" sz="2000" dirty="0">
                <a:solidFill>
                  <a:srgbClr val="0D0D0D"/>
                </a:solidFill>
                <a:latin typeface="+mn-lt"/>
              </a:rPr>
              <a:t> </a:t>
            </a:r>
            <a:r>
              <a:rPr lang="en-GB" sz="2000" dirty="0" err="1">
                <a:solidFill>
                  <a:srgbClr val="0D0D0D"/>
                </a:solidFill>
                <a:latin typeface="+mn-lt"/>
              </a:rPr>
              <a:t>Ansätze</a:t>
            </a:r>
            <a:r>
              <a:rPr lang="en-GB" sz="2000" dirty="0">
                <a:solidFill>
                  <a:srgbClr val="0D0D0D"/>
                </a:solidFill>
                <a:latin typeface="+mn-lt"/>
              </a:rPr>
              <a:t> </a:t>
            </a:r>
            <a:r>
              <a:rPr lang="en-GB" sz="2000" dirty="0" err="1">
                <a:solidFill>
                  <a:srgbClr val="0D0D0D"/>
                </a:solidFill>
                <a:latin typeface="+mn-lt"/>
              </a:rPr>
              <a:t>gleichermaßen</a:t>
            </a:r>
            <a:r>
              <a:rPr lang="en-GB" sz="2000" dirty="0">
                <a:solidFill>
                  <a:srgbClr val="0D0D0D"/>
                </a:solidFill>
                <a:latin typeface="+mn-lt"/>
              </a:rPr>
              <a:t>. In der </a:t>
            </a:r>
            <a:r>
              <a:rPr lang="en-GB" sz="2000" dirty="0" err="1">
                <a:solidFill>
                  <a:srgbClr val="0D0D0D"/>
                </a:solidFill>
                <a:latin typeface="+mn-lt"/>
              </a:rPr>
              <a:t>Forschung</a:t>
            </a:r>
            <a:r>
              <a:rPr lang="en-GB" sz="2000" dirty="0">
                <a:solidFill>
                  <a:srgbClr val="0D0D0D"/>
                </a:solidFill>
                <a:latin typeface="+mn-lt"/>
              </a:rPr>
              <a:t> </a:t>
            </a:r>
            <a:r>
              <a:rPr lang="en-GB" sz="2000" dirty="0" err="1">
                <a:solidFill>
                  <a:srgbClr val="0D0D0D"/>
                </a:solidFill>
                <a:latin typeface="+mn-lt"/>
              </a:rPr>
              <a:t>mit</a:t>
            </a:r>
            <a:r>
              <a:rPr lang="en-GB" sz="2000" dirty="0">
                <a:solidFill>
                  <a:srgbClr val="0D0D0D"/>
                </a:solidFill>
                <a:latin typeface="+mn-lt"/>
              </a:rPr>
              <a:t> </a:t>
            </a:r>
            <a:r>
              <a:rPr lang="en-GB" sz="2000" dirty="0" err="1">
                <a:solidFill>
                  <a:srgbClr val="0D0D0D"/>
                </a:solidFill>
                <a:latin typeface="+mn-lt"/>
              </a:rPr>
              <a:t>partizipativen</a:t>
            </a:r>
            <a:r>
              <a:rPr lang="en-GB" sz="2000" dirty="0">
                <a:solidFill>
                  <a:srgbClr val="0D0D0D"/>
                </a:solidFill>
                <a:latin typeface="+mn-lt"/>
              </a:rPr>
              <a:t> </a:t>
            </a:r>
            <a:r>
              <a:rPr lang="en-GB" sz="2000" dirty="0" err="1">
                <a:solidFill>
                  <a:srgbClr val="0D0D0D"/>
                </a:solidFill>
                <a:latin typeface="+mn-lt"/>
              </a:rPr>
              <a:t>Methoden</a:t>
            </a:r>
            <a:r>
              <a:rPr lang="en-GB" sz="2000" dirty="0">
                <a:solidFill>
                  <a:srgbClr val="0D0D0D"/>
                </a:solidFill>
                <a:latin typeface="+mn-lt"/>
              </a:rPr>
              <a:t> </a:t>
            </a:r>
            <a:r>
              <a:rPr lang="en-GB" sz="2000" dirty="0" err="1">
                <a:solidFill>
                  <a:srgbClr val="0D0D0D"/>
                </a:solidFill>
                <a:latin typeface="+mn-lt"/>
              </a:rPr>
              <a:t>sind</a:t>
            </a:r>
            <a:r>
              <a:rPr lang="en-GB" sz="2000" dirty="0">
                <a:solidFill>
                  <a:srgbClr val="0D0D0D"/>
                </a:solidFill>
                <a:latin typeface="+mn-lt"/>
              </a:rPr>
              <a:t> </a:t>
            </a:r>
            <a:r>
              <a:rPr lang="en-GB" sz="2000" dirty="0" err="1">
                <a:solidFill>
                  <a:srgbClr val="0D0D0D"/>
                </a:solidFill>
                <a:latin typeface="+mn-lt"/>
              </a:rPr>
              <a:t>darüber</a:t>
            </a:r>
            <a:r>
              <a:rPr lang="en-GB" sz="2000" dirty="0">
                <a:solidFill>
                  <a:srgbClr val="0D0D0D"/>
                </a:solidFill>
                <a:latin typeface="+mn-lt"/>
              </a:rPr>
              <a:t> </a:t>
            </a:r>
            <a:r>
              <a:rPr lang="en-GB" sz="2000" dirty="0" err="1">
                <a:solidFill>
                  <a:srgbClr val="0D0D0D"/>
                </a:solidFill>
                <a:latin typeface="+mn-lt"/>
              </a:rPr>
              <a:t>hinaus</a:t>
            </a:r>
            <a:r>
              <a:rPr lang="en-GB" sz="2000" dirty="0">
                <a:solidFill>
                  <a:srgbClr val="0D0D0D"/>
                </a:solidFill>
                <a:latin typeface="+mn-lt"/>
              </a:rPr>
              <a:t> </a:t>
            </a:r>
            <a:r>
              <a:rPr lang="en-GB" sz="2000" dirty="0" err="1">
                <a:solidFill>
                  <a:srgbClr val="0D0D0D"/>
                </a:solidFill>
                <a:latin typeface="+mn-lt"/>
              </a:rPr>
              <a:t>besonders</a:t>
            </a:r>
            <a:r>
              <a:rPr lang="en-GB" sz="2000" dirty="0">
                <a:solidFill>
                  <a:srgbClr val="0D0D0D"/>
                </a:solidFill>
                <a:latin typeface="+mn-lt"/>
              </a:rPr>
              <a:t> relevant:</a:t>
            </a:r>
          </a:p>
          <a:p>
            <a:pPr>
              <a:lnSpc>
                <a:spcPct val="115000"/>
              </a:lnSpc>
            </a:pPr>
            <a:endParaRPr lang="en-GB" sz="2000" dirty="0">
              <a:solidFill>
                <a:srgbClr val="0D0D0D"/>
              </a:solidFill>
              <a:latin typeface="+mn-lt"/>
            </a:endParaRPr>
          </a:p>
          <a:p>
            <a:pPr marL="342900" indent="-342900">
              <a:lnSpc>
                <a:spcPct val="115000"/>
              </a:lnSpc>
              <a:buFont typeface="Arial" panose="020B0604020202020204" pitchFamily="34" charset="0"/>
              <a:buChar char="•"/>
            </a:pPr>
            <a:r>
              <a:rPr lang="de-AT" sz="2000" dirty="0">
                <a:effectLst/>
                <a:latin typeface="+mn-lt"/>
                <a:ea typeface="Calibri" panose="020F0502020204030204" pitchFamily="34" charset="0"/>
              </a:rPr>
              <a:t>Gleichstellung: alle gesellschaftlichen Gruppen sollen sich gleichermaßen beteiligen können</a:t>
            </a:r>
            <a:r>
              <a:rPr lang="en-AT" sz="2000" dirty="0">
                <a:effectLst/>
                <a:latin typeface="+mn-lt"/>
              </a:rPr>
              <a:t> </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en-GB" sz="2000" dirty="0" err="1">
                <a:solidFill>
                  <a:srgbClr val="0D0D0D"/>
                </a:solidFill>
                <a:latin typeface="+mn-lt"/>
              </a:rPr>
              <a:t>Reziprozität</a:t>
            </a:r>
            <a:r>
              <a:rPr lang="en-GB" sz="2000" dirty="0">
                <a:solidFill>
                  <a:srgbClr val="0D0D0D"/>
                </a:solidFill>
                <a:latin typeface="+mn-lt"/>
              </a:rPr>
              <a:t>: </a:t>
            </a:r>
            <a:r>
              <a:rPr lang="en-GB" sz="2000" dirty="0" err="1">
                <a:solidFill>
                  <a:srgbClr val="0D0D0D"/>
                </a:solidFill>
                <a:latin typeface="+mn-lt"/>
              </a:rPr>
              <a:t>Forschende</a:t>
            </a:r>
            <a:r>
              <a:rPr lang="en-GB" sz="2000" dirty="0">
                <a:solidFill>
                  <a:srgbClr val="0D0D0D"/>
                </a:solidFill>
                <a:latin typeface="+mn-lt"/>
              </a:rPr>
              <a:t> und </a:t>
            </a:r>
            <a:r>
              <a:rPr lang="en-GB" sz="2000" dirty="0" err="1">
                <a:solidFill>
                  <a:srgbClr val="0D0D0D"/>
                </a:solidFill>
                <a:latin typeface="+mn-lt"/>
              </a:rPr>
              <a:t>Teilnehmende</a:t>
            </a:r>
            <a:r>
              <a:rPr lang="en-GB" sz="2000" dirty="0">
                <a:solidFill>
                  <a:srgbClr val="0D0D0D"/>
                </a:solidFill>
                <a:latin typeface="+mn-lt"/>
              </a:rPr>
              <a:t> </a:t>
            </a:r>
            <a:r>
              <a:rPr lang="en-GB" sz="2000" dirty="0" err="1">
                <a:solidFill>
                  <a:srgbClr val="0D0D0D"/>
                </a:solidFill>
                <a:latin typeface="+mn-lt"/>
              </a:rPr>
              <a:t>müssen</a:t>
            </a:r>
            <a:r>
              <a:rPr lang="en-GB" sz="2000" dirty="0">
                <a:solidFill>
                  <a:srgbClr val="0D0D0D"/>
                </a:solidFill>
                <a:latin typeface="+mn-lt"/>
              </a:rPr>
              <a:t> </a:t>
            </a:r>
            <a:r>
              <a:rPr lang="en-GB" sz="2000" dirty="0" err="1">
                <a:solidFill>
                  <a:srgbClr val="0D0D0D"/>
                </a:solidFill>
                <a:latin typeface="+mn-lt"/>
              </a:rPr>
              <a:t>gleichermaßen</a:t>
            </a:r>
            <a:r>
              <a:rPr lang="en-GB" sz="2000" dirty="0">
                <a:solidFill>
                  <a:srgbClr val="0D0D0D"/>
                </a:solidFill>
                <a:latin typeface="+mn-lt"/>
              </a:rPr>
              <a:t> </a:t>
            </a:r>
            <a:r>
              <a:rPr lang="en-GB" sz="2000" dirty="0" err="1">
                <a:solidFill>
                  <a:srgbClr val="0D0D0D"/>
                </a:solidFill>
                <a:latin typeface="+mn-lt"/>
              </a:rPr>
              <a:t>profitieren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de-AT" sz="2000" dirty="0">
                <a:effectLst/>
                <a:latin typeface="+mn-lt"/>
                <a:ea typeface="Calibri" panose="020F0502020204030204" pitchFamily="34" charset="0"/>
              </a:rPr>
              <a:t>Respekt: partizipative Forschung muss auf Augenhöhe stattfinden</a:t>
            </a:r>
            <a:endParaRPr lang="en-GB" sz="2000" dirty="0">
              <a:solidFill>
                <a:srgbClr val="0D0D0D"/>
              </a:solidFill>
              <a:latin typeface="+mn-lt"/>
            </a:endParaRPr>
          </a:p>
          <a:p>
            <a:pPr marL="342900" indent="-342900">
              <a:lnSpc>
                <a:spcPct val="115000"/>
              </a:lnSpc>
              <a:buFont typeface="Arial" panose="020B0604020202020204" pitchFamily="34" charset="0"/>
              <a:buChar char="•"/>
            </a:pPr>
            <a:r>
              <a:rPr lang="de-AT" sz="2000" dirty="0">
                <a:effectLst/>
                <a:latin typeface="+mn-lt"/>
                <a:ea typeface="Calibri" panose="020F0502020204030204" pitchFamily="34" charset="0"/>
              </a:rPr>
              <a:t>Offenheit: Forschung hat ihre Ziele, Methoden, Ergebnisse sowie finanzielle Ressourcen und Interessen transparent zu machen</a:t>
            </a:r>
            <a:r>
              <a:rPr lang="en-AT" sz="2000" dirty="0">
                <a:effectLst/>
                <a:latin typeface="+mn-lt"/>
              </a:rPr>
              <a:t> </a:t>
            </a:r>
          </a:p>
          <a:p>
            <a:pPr marL="342900" indent="-342900">
              <a:lnSpc>
                <a:spcPct val="115000"/>
              </a:lnSpc>
              <a:buFont typeface="Arial" panose="020B0604020202020204" pitchFamily="34" charset="0"/>
              <a:buChar char="•"/>
            </a:pPr>
            <a:r>
              <a:rPr lang="de-AT" sz="2000" dirty="0">
                <a:latin typeface="+mn-lt"/>
                <a:ea typeface="Calibri" panose="020F0502020204030204" pitchFamily="34" charset="0"/>
              </a:rPr>
              <a:t>Parteilichkeit:</a:t>
            </a:r>
            <a:r>
              <a:rPr lang="de-AT" sz="2000" dirty="0">
                <a:effectLst/>
                <a:latin typeface="+mn-lt"/>
                <a:ea typeface="Calibri" panose="020F0502020204030204" pitchFamily="34" charset="0"/>
              </a:rPr>
              <a:t> Forschung muss auf der Seite Teilnehmender stehen und insbesondere sicherstellen, dass diese nicht (wirtschaftlich) ausgebeutet werden</a:t>
            </a:r>
            <a:r>
              <a:rPr lang="en-AT" sz="2000" dirty="0">
                <a:effectLst/>
                <a:latin typeface="+mn-lt"/>
              </a:rPr>
              <a:t> </a:t>
            </a:r>
            <a:endParaRPr lang="en-GB" sz="2000" dirty="0">
              <a:solidFill>
                <a:srgbClr val="0D0D0D"/>
              </a:solidFill>
              <a:latin typeface="+mn-lt"/>
            </a:endParaRPr>
          </a:p>
          <a:p>
            <a:pPr>
              <a:lnSpc>
                <a:spcPct val="115000"/>
              </a:lnSpc>
            </a:pPr>
            <a:endParaRPr lang="en-GB" sz="2000" dirty="0">
              <a:solidFill>
                <a:srgbClr val="0D0D0D"/>
              </a:solidFill>
              <a:latin typeface="+mn-lt"/>
            </a:endParaRP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348404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414728"/>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Interaktiv</a:t>
            </a:r>
            <a:r>
              <a:rPr lang="en-US" sz="3200" b="1" dirty="0"/>
              <a:t>!</a:t>
            </a:r>
          </a:p>
        </p:txBody>
      </p:sp>
      <p:sp>
        <p:nvSpPr>
          <p:cNvPr id="3" name="TextBox 2">
            <a:extLst>
              <a:ext uri="{FF2B5EF4-FFF2-40B4-BE49-F238E27FC236}">
                <a16:creationId xmlns:a16="http://schemas.microsoft.com/office/drawing/2014/main" id="{AC568D8D-C154-6A45-730B-C84F7F1D6331}"/>
              </a:ext>
            </a:extLst>
          </p:cNvPr>
          <p:cNvSpPr txBox="1"/>
          <p:nvPr/>
        </p:nvSpPr>
        <p:spPr>
          <a:xfrm>
            <a:off x="820017" y="1600200"/>
            <a:ext cx="5275983" cy="3257045"/>
          </a:xfrm>
          <a:prstGeom prst="rect">
            <a:avLst/>
          </a:prstGeom>
          <a:noFill/>
        </p:spPr>
        <p:txBody>
          <a:bodyPr wrap="square" rtlCol="0">
            <a:spAutoFit/>
          </a:bodyPr>
          <a:lstStyle/>
          <a:p>
            <a:pPr>
              <a:lnSpc>
                <a:spcPct val="115000"/>
              </a:lnSpc>
            </a:pPr>
            <a:r>
              <a:rPr lang="en-GB" sz="2000" dirty="0">
                <a:solidFill>
                  <a:srgbClr val="0D0D0D"/>
                </a:solidFill>
                <a:latin typeface="+mn-lt"/>
              </a:rPr>
              <a:t>Gratulation - Sie </a:t>
            </a:r>
            <a:r>
              <a:rPr lang="en-GB" sz="2000" dirty="0" err="1">
                <a:solidFill>
                  <a:srgbClr val="0D0D0D"/>
                </a:solidFill>
                <a:latin typeface="+mn-lt"/>
              </a:rPr>
              <a:t>sind</a:t>
            </a:r>
            <a:r>
              <a:rPr lang="en-GB" sz="2000" dirty="0">
                <a:solidFill>
                  <a:srgbClr val="0D0D0D"/>
                </a:solidFill>
                <a:latin typeface="+mn-lt"/>
              </a:rPr>
              <a:t> </a:t>
            </a:r>
            <a:r>
              <a:rPr lang="en-GB" sz="2000" dirty="0" err="1">
                <a:solidFill>
                  <a:srgbClr val="0D0D0D"/>
                </a:solidFill>
                <a:latin typeface="+mn-lt"/>
              </a:rPr>
              <a:t>frisch</a:t>
            </a:r>
            <a:r>
              <a:rPr lang="en-GB" sz="2000" dirty="0">
                <a:solidFill>
                  <a:srgbClr val="0D0D0D"/>
                </a:solidFill>
                <a:latin typeface="+mn-lt"/>
              </a:rPr>
              <a:t> </a:t>
            </a:r>
            <a:r>
              <a:rPr lang="en-GB" sz="2000" dirty="0" err="1">
                <a:solidFill>
                  <a:srgbClr val="0D0D0D"/>
                </a:solidFill>
                <a:latin typeface="+mn-lt"/>
              </a:rPr>
              <a:t>berufene</a:t>
            </a:r>
            <a:r>
              <a:rPr lang="en-GB" sz="2000" dirty="0">
                <a:solidFill>
                  <a:srgbClr val="0D0D0D"/>
                </a:solidFill>
                <a:latin typeface="+mn-lt"/>
              </a:rPr>
              <a:t> </a:t>
            </a:r>
            <a:r>
              <a:rPr lang="en-GB" sz="2000" dirty="0" err="1">
                <a:solidFill>
                  <a:srgbClr val="0D0D0D"/>
                </a:solidFill>
                <a:latin typeface="+mn-lt"/>
              </a:rPr>
              <a:t>Mitglieder</a:t>
            </a:r>
            <a:r>
              <a:rPr lang="en-GB" sz="2000" dirty="0">
                <a:solidFill>
                  <a:srgbClr val="0D0D0D"/>
                </a:solidFill>
                <a:latin typeface="+mn-lt"/>
              </a:rPr>
              <a:t> </a:t>
            </a:r>
            <a:r>
              <a:rPr lang="en-GB" sz="2000" dirty="0" err="1">
                <a:solidFill>
                  <a:srgbClr val="0D0D0D"/>
                </a:solidFill>
                <a:latin typeface="+mn-lt"/>
              </a:rPr>
              <a:t>einer</a:t>
            </a:r>
            <a:r>
              <a:rPr lang="en-GB" sz="2000" dirty="0">
                <a:solidFill>
                  <a:srgbClr val="0D0D0D"/>
                </a:solidFill>
                <a:latin typeface="+mn-lt"/>
              </a:rPr>
              <a:t> </a:t>
            </a:r>
            <a:r>
              <a:rPr lang="en-GB" sz="2000" dirty="0" err="1">
                <a:solidFill>
                  <a:srgbClr val="0D0D0D"/>
                </a:solidFill>
                <a:latin typeface="+mn-lt"/>
              </a:rPr>
              <a:t>freiwilligen</a:t>
            </a:r>
            <a:r>
              <a:rPr lang="en-GB" sz="2000" dirty="0">
                <a:solidFill>
                  <a:srgbClr val="0D0D0D"/>
                </a:solidFill>
                <a:latin typeface="+mn-lt"/>
              </a:rPr>
              <a:t> </a:t>
            </a:r>
            <a:r>
              <a:rPr lang="en-GB" sz="2000" dirty="0" err="1">
                <a:solidFill>
                  <a:srgbClr val="0D0D0D"/>
                </a:solidFill>
                <a:latin typeface="+mn-lt"/>
              </a:rPr>
              <a:t>Ethikkommission</a:t>
            </a:r>
            <a:r>
              <a:rPr lang="en-GB" sz="2000" dirty="0">
                <a:solidFill>
                  <a:srgbClr val="0D0D0D"/>
                </a:solidFill>
                <a:latin typeface="+mn-lt"/>
              </a:rPr>
              <a:t>!</a:t>
            </a:r>
          </a:p>
          <a:p>
            <a:pPr>
              <a:lnSpc>
                <a:spcPct val="115000"/>
              </a:lnSpc>
            </a:pPr>
            <a:endParaRPr lang="en-GB" sz="2000" dirty="0">
              <a:solidFill>
                <a:srgbClr val="0D0D0D"/>
              </a:solidFill>
              <a:latin typeface="+mn-lt"/>
            </a:endParaRPr>
          </a:p>
          <a:p>
            <a:pPr>
              <a:lnSpc>
                <a:spcPct val="115000"/>
              </a:lnSpc>
            </a:pPr>
            <a:r>
              <a:rPr lang="en-GB" sz="2000" dirty="0" err="1">
                <a:solidFill>
                  <a:srgbClr val="0D0D0D"/>
                </a:solidFill>
                <a:latin typeface="+mn-lt"/>
              </a:rPr>
              <a:t>Im</a:t>
            </a:r>
            <a:r>
              <a:rPr lang="en-GB" sz="2000" dirty="0">
                <a:solidFill>
                  <a:srgbClr val="0D0D0D"/>
                </a:solidFill>
                <a:latin typeface="+mn-lt"/>
              </a:rPr>
              <a:t> </a:t>
            </a:r>
            <a:r>
              <a:rPr lang="en-GB" sz="2000" dirty="0" err="1">
                <a:solidFill>
                  <a:srgbClr val="0D0D0D"/>
                </a:solidFill>
                <a:latin typeface="+mn-lt"/>
              </a:rPr>
              <a:t>nächsten</a:t>
            </a:r>
            <a:r>
              <a:rPr lang="en-GB" sz="2000" dirty="0">
                <a:solidFill>
                  <a:srgbClr val="0D0D0D"/>
                </a:solidFill>
                <a:latin typeface="+mn-lt"/>
              </a:rPr>
              <a:t> Teil </a:t>
            </a:r>
            <a:r>
              <a:rPr lang="en-GB" sz="2000" dirty="0" err="1">
                <a:solidFill>
                  <a:srgbClr val="0D0D0D"/>
                </a:solidFill>
                <a:latin typeface="+mn-lt"/>
              </a:rPr>
              <a:t>werden</a:t>
            </a:r>
            <a:r>
              <a:rPr lang="en-GB" sz="2000" dirty="0">
                <a:solidFill>
                  <a:srgbClr val="0D0D0D"/>
                </a:solidFill>
                <a:latin typeface="+mn-lt"/>
              </a:rPr>
              <a:t> </a:t>
            </a:r>
            <a:r>
              <a:rPr lang="en-GB" sz="2000" dirty="0" err="1">
                <a:solidFill>
                  <a:srgbClr val="0D0D0D"/>
                </a:solidFill>
                <a:latin typeface="+mn-lt"/>
              </a:rPr>
              <a:t>ihnen</a:t>
            </a:r>
            <a:r>
              <a:rPr lang="en-GB" sz="2000" dirty="0">
                <a:solidFill>
                  <a:srgbClr val="0D0D0D"/>
                </a:solidFill>
                <a:latin typeface="+mn-lt"/>
              </a:rPr>
              <a:t> </a:t>
            </a:r>
            <a:r>
              <a:rPr lang="en-GB" sz="2000" dirty="0" err="1">
                <a:solidFill>
                  <a:srgbClr val="0D0D0D"/>
                </a:solidFill>
                <a:latin typeface="+mn-lt"/>
              </a:rPr>
              <a:t>drei</a:t>
            </a:r>
            <a:r>
              <a:rPr lang="en-GB" sz="2000" dirty="0">
                <a:solidFill>
                  <a:srgbClr val="0D0D0D"/>
                </a:solidFill>
                <a:latin typeface="+mn-lt"/>
              </a:rPr>
              <a:t> </a:t>
            </a:r>
            <a:r>
              <a:rPr lang="en-GB" sz="2000" dirty="0" err="1">
                <a:solidFill>
                  <a:srgbClr val="0D0D0D"/>
                </a:solidFill>
                <a:latin typeface="+mn-lt"/>
              </a:rPr>
              <a:t>verschiedene</a:t>
            </a:r>
            <a:r>
              <a:rPr lang="en-GB" sz="2000" dirty="0">
                <a:solidFill>
                  <a:srgbClr val="0D0D0D"/>
                </a:solidFill>
                <a:latin typeface="+mn-lt"/>
              </a:rPr>
              <a:t> </a:t>
            </a:r>
            <a:r>
              <a:rPr lang="en-GB" sz="2000" dirty="0" err="1">
                <a:solidFill>
                  <a:srgbClr val="0D0D0D"/>
                </a:solidFill>
                <a:latin typeface="+mn-lt"/>
              </a:rPr>
              <a:t>Forschungvorhaben</a:t>
            </a:r>
            <a:r>
              <a:rPr lang="en-GB" sz="2000" dirty="0">
                <a:solidFill>
                  <a:srgbClr val="0D0D0D"/>
                </a:solidFill>
                <a:latin typeface="+mn-lt"/>
              </a:rPr>
              <a:t> </a:t>
            </a:r>
            <a:r>
              <a:rPr lang="en-GB" sz="2000" dirty="0" err="1">
                <a:solidFill>
                  <a:srgbClr val="0D0D0D"/>
                </a:solidFill>
                <a:latin typeface="+mn-lt"/>
              </a:rPr>
              <a:t>zur</a:t>
            </a:r>
            <a:r>
              <a:rPr lang="en-GB" sz="2000" dirty="0">
                <a:solidFill>
                  <a:srgbClr val="0D0D0D"/>
                </a:solidFill>
                <a:latin typeface="+mn-lt"/>
              </a:rPr>
              <a:t> </a:t>
            </a:r>
            <a:r>
              <a:rPr lang="en-GB" sz="2000" dirty="0" err="1">
                <a:solidFill>
                  <a:srgbClr val="0D0D0D"/>
                </a:solidFill>
                <a:latin typeface="+mn-lt"/>
              </a:rPr>
              <a:t>Begutachtung</a:t>
            </a:r>
            <a:r>
              <a:rPr lang="en-GB" sz="2000" dirty="0">
                <a:solidFill>
                  <a:srgbClr val="0D0D0D"/>
                </a:solidFill>
                <a:latin typeface="+mn-lt"/>
              </a:rPr>
              <a:t> </a:t>
            </a:r>
            <a:r>
              <a:rPr lang="en-GB" sz="2000" dirty="0" err="1">
                <a:solidFill>
                  <a:srgbClr val="0D0D0D"/>
                </a:solidFill>
                <a:latin typeface="+mn-lt"/>
              </a:rPr>
              <a:t>vorgelegt</a:t>
            </a:r>
            <a:r>
              <a:rPr lang="en-GB" sz="2000" dirty="0">
                <a:solidFill>
                  <a:srgbClr val="0D0D0D"/>
                </a:solidFill>
                <a:latin typeface="+mn-lt"/>
              </a:rPr>
              <a:t>. </a:t>
            </a:r>
          </a:p>
          <a:p>
            <a:pPr>
              <a:lnSpc>
                <a:spcPct val="115000"/>
              </a:lnSpc>
            </a:pPr>
            <a:endParaRPr lang="en-GB" sz="2000" dirty="0">
              <a:solidFill>
                <a:srgbClr val="0D0D0D"/>
              </a:solidFill>
              <a:latin typeface="+mn-lt"/>
            </a:endParaRPr>
          </a:p>
          <a:p>
            <a:pPr>
              <a:lnSpc>
                <a:spcPct val="115000"/>
              </a:lnSpc>
            </a:pPr>
            <a:r>
              <a:rPr lang="en-GB" sz="2000" dirty="0">
                <a:solidFill>
                  <a:srgbClr val="0D0D0D"/>
                </a:solidFill>
                <a:latin typeface="+mn-lt"/>
              </a:rPr>
              <a:t>Sie </a:t>
            </a:r>
            <a:r>
              <a:rPr lang="en-GB" sz="2000" dirty="0" err="1">
                <a:solidFill>
                  <a:srgbClr val="0D0D0D"/>
                </a:solidFill>
                <a:latin typeface="+mn-lt"/>
              </a:rPr>
              <a:t>entscheiden</a:t>
            </a:r>
            <a:r>
              <a:rPr lang="en-GB" sz="2000" dirty="0">
                <a:solidFill>
                  <a:srgbClr val="0D0D0D"/>
                </a:solidFill>
                <a:latin typeface="+mn-lt"/>
              </a:rPr>
              <a:t>, </a:t>
            </a:r>
            <a:r>
              <a:rPr lang="en-GB" sz="2000" dirty="0" err="1">
                <a:solidFill>
                  <a:srgbClr val="0D0D0D"/>
                </a:solidFill>
                <a:latin typeface="+mn-lt"/>
              </a:rPr>
              <a:t>ob</a:t>
            </a:r>
            <a:r>
              <a:rPr lang="en-GB" sz="2000" dirty="0">
                <a:solidFill>
                  <a:srgbClr val="0D0D0D"/>
                </a:solidFill>
                <a:latin typeface="+mn-lt"/>
              </a:rPr>
              <a:t> </a:t>
            </a:r>
            <a:r>
              <a:rPr lang="en-GB" sz="2000" dirty="0" err="1">
                <a:solidFill>
                  <a:srgbClr val="0D0D0D"/>
                </a:solidFill>
                <a:latin typeface="+mn-lt"/>
              </a:rPr>
              <a:t>diese</a:t>
            </a:r>
            <a:r>
              <a:rPr lang="en-GB" sz="2000" dirty="0">
                <a:solidFill>
                  <a:srgbClr val="0D0D0D"/>
                </a:solidFill>
                <a:latin typeface="+mn-lt"/>
              </a:rPr>
              <a:t> </a:t>
            </a:r>
            <a:r>
              <a:rPr lang="en-GB" sz="2000" dirty="0" err="1">
                <a:solidFill>
                  <a:srgbClr val="0D0D0D"/>
                </a:solidFill>
                <a:latin typeface="+mn-lt"/>
              </a:rPr>
              <a:t>Projekte</a:t>
            </a:r>
            <a:r>
              <a:rPr lang="en-GB" sz="2000" dirty="0">
                <a:solidFill>
                  <a:srgbClr val="0D0D0D"/>
                </a:solidFill>
                <a:latin typeface="+mn-lt"/>
              </a:rPr>
              <a:t> so </a:t>
            </a:r>
            <a:r>
              <a:rPr lang="en-GB" sz="2000" dirty="0" err="1">
                <a:solidFill>
                  <a:srgbClr val="0D0D0D"/>
                </a:solidFill>
                <a:latin typeface="+mn-lt"/>
              </a:rPr>
              <a:t>stattfinden</a:t>
            </a:r>
            <a:r>
              <a:rPr lang="en-GB" sz="2000" dirty="0">
                <a:solidFill>
                  <a:srgbClr val="0D0D0D"/>
                </a:solidFill>
                <a:latin typeface="+mn-lt"/>
              </a:rPr>
              <a:t> </a:t>
            </a:r>
            <a:r>
              <a:rPr lang="en-GB" sz="2000" dirty="0" err="1">
                <a:solidFill>
                  <a:srgbClr val="0D0D0D"/>
                </a:solidFill>
                <a:latin typeface="+mn-lt"/>
              </a:rPr>
              <a:t>dürfen</a:t>
            </a:r>
            <a:r>
              <a:rPr lang="en-GB" sz="2000" dirty="0">
                <a:solidFill>
                  <a:srgbClr val="0D0D0D"/>
                </a:solidFill>
                <a:latin typeface="+mn-lt"/>
              </a:rPr>
              <a:t> </a:t>
            </a:r>
            <a:r>
              <a:rPr lang="en-GB" sz="2000" dirty="0" err="1">
                <a:solidFill>
                  <a:srgbClr val="0D0D0D"/>
                </a:solidFill>
                <a:latin typeface="+mn-lt"/>
              </a:rPr>
              <a:t>oder</a:t>
            </a:r>
            <a:r>
              <a:rPr lang="en-GB" sz="2000" dirty="0">
                <a:solidFill>
                  <a:srgbClr val="0D0D0D"/>
                </a:solidFill>
                <a:latin typeface="+mn-lt"/>
              </a:rPr>
              <a:t> </a:t>
            </a:r>
            <a:r>
              <a:rPr lang="en-GB" sz="2000" dirty="0" err="1">
                <a:solidFill>
                  <a:srgbClr val="0D0D0D"/>
                </a:solidFill>
                <a:latin typeface="+mn-lt"/>
              </a:rPr>
              <a:t>ob</a:t>
            </a:r>
            <a:r>
              <a:rPr lang="en-GB" sz="2000" dirty="0">
                <a:solidFill>
                  <a:srgbClr val="0D0D0D"/>
                </a:solidFill>
                <a:latin typeface="+mn-lt"/>
              </a:rPr>
              <a:t> die </a:t>
            </a:r>
            <a:r>
              <a:rPr lang="en-GB" sz="2000" dirty="0" err="1">
                <a:solidFill>
                  <a:srgbClr val="0D0D0D"/>
                </a:solidFill>
                <a:latin typeface="+mn-lt"/>
              </a:rPr>
              <a:t>Forschenden</a:t>
            </a:r>
            <a:r>
              <a:rPr lang="en-GB" sz="2000" dirty="0">
                <a:solidFill>
                  <a:srgbClr val="0D0D0D"/>
                </a:solidFill>
                <a:latin typeface="+mn-lt"/>
              </a:rPr>
              <a:t> </a:t>
            </a:r>
            <a:r>
              <a:rPr lang="en-GB" sz="2000" dirty="0" err="1">
                <a:solidFill>
                  <a:srgbClr val="0D0D0D"/>
                </a:solidFill>
                <a:latin typeface="+mn-lt"/>
              </a:rPr>
              <a:t>etwas</a:t>
            </a:r>
            <a:r>
              <a:rPr lang="en-GB" sz="2000" dirty="0">
                <a:solidFill>
                  <a:srgbClr val="0D0D0D"/>
                </a:solidFill>
                <a:latin typeface="+mn-lt"/>
              </a:rPr>
              <a:t> </a:t>
            </a:r>
            <a:r>
              <a:rPr lang="en-GB" sz="2000" dirty="0" err="1">
                <a:solidFill>
                  <a:srgbClr val="0D0D0D"/>
                </a:solidFill>
                <a:latin typeface="+mn-lt"/>
              </a:rPr>
              <a:t>daran</a:t>
            </a:r>
            <a:r>
              <a:rPr lang="en-GB" sz="2000" dirty="0">
                <a:solidFill>
                  <a:srgbClr val="0D0D0D"/>
                </a:solidFill>
                <a:latin typeface="+mn-lt"/>
              </a:rPr>
              <a:t> </a:t>
            </a:r>
            <a:r>
              <a:rPr lang="en-GB" sz="2000" dirty="0" err="1">
                <a:solidFill>
                  <a:srgbClr val="0D0D0D"/>
                </a:solidFill>
                <a:latin typeface="+mn-lt"/>
              </a:rPr>
              <a:t>ändern</a:t>
            </a:r>
            <a:r>
              <a:rPr lang="en-GB" sz="2000" dirty="0">
                <a:solidFill>
                  <a:srgbClr val="0D0D0D"/>
                </a:solidFill>
                <a:latin typeface="+mn-lt"/>
              </a:rPr>
              <a:t> </a:t>
            </a:r>
            <a:r>
              <a:rPr lang="en-GB" sz="2000" dirty="0" err="1">
                <a:solidFill>
                  <a:srgbClr val="0D0D0D"/>
                </a:solidFill>
                <a:latin typeface="+mn-lt"/>
              </a:rPr>
              <a:t>müssen</a:t>
            </a:r>
            <a:r>
              <a:rPr lang="en-GB" sz="2000" dirty="0">
                <a:solidFill>
                  <a:srgbClr val="0D0D0D"/>
                </a:solidFill>
                <a:latin typeface="+mn-lt"/>
              </a:rPr>
              <a:t>, und </a:t>
            </a:r>
            <a:r>
              <a:rPr lang="en-GB" sz="2000" dirty="0" err="1">
                <a:solidFill>
                  <a:srgbClr val="0D0D0D"/>
                </a:solidFill>
                <a:latin typeface="+mn-lt"/>
              </a:rPr>
              <a:t>wenn</a:t>
            </a:r>
            <a:r>
              <a:rPr lang="en-GB" sz="2000" dirty="0">
                <a:solidFill>
                  <a:srgbClr val="0D0D0D"/>
                </a:solidFill>
                <a:latin typeface="+mn-lt"/>
              </a:rPr>
              <a:t> </a:t>
            </a:r>
            <a:r>
              <a:rPr lang="en-GB" sz="2000" dirty="0" err="1">
                <a:solidFill>
                  <a:srgbClr val="0D0D0D"/>
                </a:solidFill>
                <a:latin typeface="+mn-lt"/>
              </a:rPr>
              <a:t>ja</a:t>
            </a:r>
            <a:r>
              <a:rPr lang="en-GB" sz="2000" dirty="0">
                <a:solidFill>
                  <a:srgbClr val="0D0D0D"/>
                </a:solidFill>
                <a:latin typeface="+mn-lt"/>
              </a:rPr>
              <a:t>, was. </a:t>
            </a: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pic>
        <p:nvPicPr>
          <p:cNvPr id="1026" name="Picture 2" descr="Free interactive arrows laptop illustration">
            <a:extLst>
              <a:ext uri="{FF2B5EF4-FFF2-40B4-BE49-F238E27FC236}">
                <a16:creationId xmlns:a16="http://schemas.microsoft.com/office/drawing/2014/main" id="{96AC5836-0A29-DB41-8726-7D0697118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095529"/>
            <a:ext cx="3997325" cy="266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7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172C11-2920-8F72-FA7F-DF7B922B6C4A}"/>
              </a:ext>
            </a:extLst>
          </p:cNvPr>
          <p:cNvSpPr txBox="1">
            <a:spLocks/>
          </p:cNvSpPr>
          <p:nvPr/>
        </p:nvSpPr>
        <p:spPr>
          <a:xfrm>
            <a:off x="815020" y="131606"/>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Projekt</a:t>
            </a:r>
            <a:r>
              <a:rPr lang="en-US" sz="3200" b="1" dirty="0"/>
              <a:t> A</a:t>
            </a:r>
          </a:p>
        </p:txBody>
      </p:sp>
      <p:sp>
        <p:nvSpPr>
          <p:cNvPr id="3" name="TextBox 2">
            <a:extLst>
              <a:ext uri="{FF2B5EF4-FFF2-40B4-BE49-F238E27FC236}">
                <a16:creationId xmlns:a16="http://schemas.microsoft.com/office/drawing/2014/main" id="{AC568D8D-C154-6A45-730B-C84F7F1D6331}"/>
              </a:ext>
            </a:extLst>
          </p:cNvPr>
          <p:cNvSpPr txBox="1"/>
          <p:nvPr/>
        </p:nvSpPr>
        <p:spPr>
          <a:xfrm>
            <a:off x="815020" y="1369614"/>
            <a:ext cx="10686183" cy="4318875"/>
          </a:xfrm>
          <a:prstGeom prst="rect">
            <a:avLst/>
          </a:prstGeom>
          <a:noFill/>
        </p:spPr>
        <p:txBody>
          <a:bodyPr wrap="square" rtlCol="0">
            <a:spAutoFit/>
          </a:bodyPr>
          <a:lstStyle/>
          <a:p>
            <a:pPr>
              <a:lnSpc>
                <a:spcPct val="115000"/>
              </a:lnSpc>
            </a:pPr>
            <a:r>
              <a:rPr lang="de-AT" sz="2000" dirty="0">
                <a:solidFill>
                  <a:srgbClr val="0D0D0D"/>
                </a:solidFill>
                <a:latin typeface="+mn-lt"/>
              </a:rPr>
              <a:t>Dr. W. ist Onkologin und </a:t>
            </a:r>
            <a:r>
              <a:rPr lang="de-AT" sz="2000" dirty="0" err="1">
                <a:solidFill>
                  <a:srgbClr val="0D0D0D"/>
                </a:solidFill>
                <a:latin typeface="+mn-lt"/>
              </a:rPr>
              <a:t>Primarin</a:t>
            </a:r>
            <a:r>
              <a:rPr lang="de-AT" sz="2000" dirty="0">
                <a:solidFill>
                  <a:srgbClr val="0D0D0D"/>
                </a:solidFill>
                <a:latin typeface="+mn-lt"/>
              </a:rPr>
              <a:t> an einem Universitätskrankenhaus. Sie möchte unter den </a:t>
            </a:r>
            <a:r>
              <a:rPr lang="de-AT" sz="2000" dirty="0" err="1">
                <a:solidFill>
                  <a:srgbClr val="0D0D0D"/>
                </a:solidFill>
                <a:latin typeface="+mn-lt"/>
              </a:rPr>
              <a:t>Patient:innen</a:t>
            </a:r>
            <a:r>
              <a:rPr lang="de-AT" sz="2000" dirty="0">
                <a:solidFill>
                  <a:srgbClr val="0D0D0D"/>
                </a:solidFill>
                <a:latin typeface="+mn-lt"/>
              </a:rPr>
              <a:t> auf der von ihr geleiteten Krebsstation eine Befragungsstudie zum Thema “Angst vor dem Sterben” durchführen. Die Daten sollen von </a:t>
            </a:r>
            <a:r>
              <a:rPr lang="de-AT" sz="2000" dirty="0" err="1">
                <a:solidFill>
                  <a:srgbClr val="0D0D0D"/>
                </a:solidFill>
                <a:latin typeface="+mn-lt"/>
              </a:rPr>
              <a:t>Krankenpfleger:innen</a:t>
            </a:r>
            <a:r>
              <a:rPr lang="de-AT" sz="2000" dirty="0">
                <a:solidFill>
                  <a:srgbClr val="0D0D0D"/>
                </a:solidFill>
                <a:latin typeface="+mn-lt"/>
              </a:rPr>
              <a:t> der Station mittels Fragebogen erhoben werden.</a:t>
            </a:r>
          </a:p>
          <a:p>
            <a:pPr>
              <a:lnSpc>
                <a:spcPct val="115000"/>
              </a:lnSpc>
            </a:pPr>
            <a:endParaRPr lang="de-AT" sz="2000" dirty="0">
              <a:solidFill>
                <a:srgbClr val="0D0D0D"/>
              </a:solidFill>
              <a:latin typeface="+mn-lt"/>
            </a:endParaRPr>
          </a:p>
          <a:p>
            <a:pPr>
              <a:lnSpc>
                <a:spcPct val="115000"/>
              </a:lnSpc>
            </a:pPr>
            <a:r>
              <a:rPr lang="de-AT" sz="2000" dirty="0">
                <a:solidFill>
                  <a:srgbClr val="0D0D0D"/>
                </a:solidFill>
                <a:latin typeface="+mn-lt"/>
              </a:rPr>
              <a:t>Die gesetzliche Ethikkommission des KHs erklärt sich für nicht zuständig, da es sich nicht um klinische Forschung handelt. Dr. W. reicht daher einen Antrag auf ethische Begutachtung bei der freiwilligen Kommission der Sie angehören ein. </a:t>
            </a:r>
          </a:p>
          <a:p>
            <a:pPr>
              <a:lnSpc>
                <a:spcPct val="115000"/>
              </a:lnSpc>
            </a:pPr>
            <a:endParaRPr lang="de-AT" sz="2000" dirty="0">
              <a:solidFill>
                <a:srgbClr val="0D0D0D"/>
              </a:solidFill>
              <a:latin typeface="+mn-lt"/>
            </a:endParaRPr>
          </a:p>
          <a:p>
            <a:pPr marL="342900" indent="-342900">
              <a:lnSpc>
                <a:spcPct val="115000"/>
              </a:lnSpc>
              <a:buFont typeface="Arial" panose="020B0604020202020204" pitchFamily="34" charset="0"/>
              <a:buChar char="•"/>
            </a:pPr>
            <a:r>
              <a:rPr lang="de-AT" sz="2000" dirty="0">
                <a:solidFill>
                  <a:srgbClr val="0D0D0D"/>
                </a:solidFill>
                <a:latin typeface="+mn-lt"/>
              </a:rPr>
              <a:t>Ist Dr. </a:t>
            </a:r>
            <a:r>
              <a:rPr lang="de-AT" sz="2000" dirty="0" err="1">
                <a:solidFill>
                  <a:srgbClr val="0D0D0D"/>
                </a:solidFill>
                <a:latin typeface="+mn-lt"/>
              </a:rPr>
              <a:t>Ws</a:t>
            </a:r>
            <a:r>
              <a:rPr lang="de-AT" sz="2000" dirty="0">
                <a:solidFill>
                  <a:srgbClr val="0D0D0D"/>
                </a:solidFill>
                <a:latin typeface="+mn-lt"/>
              </a:rPr>
              <a:t> Vorhaben ethisch akzeptabel? Warum (nicht)?</a:t>
            </a:r>
          </a:p>
          <a:p>
            <a:pPr marL="342900" indent="-342900">
              <a:lnSpc>
                <a:spcPct val="115000"/>
              </a:lnSpc>
              <a:buFont typeface="Arial" panose="020B0604020202020204" pitchFamily="34" charset="0"/>
              <a:buChar char="•"/>
            </a:pPr>
            <a:r>
              <a:rPr lang="de-AT" sz="2000" dirty="0">
                <a:solidFill>
                  <a:srgbClr val="0D0D0D"/>
                </a:solidFill>
                <a:latin typeface="+mn-lt"/>
              </a:rPr>
              <a:t>Welche besonderen ethische Risiken ergeben sich in dieser Studie?</a:t>
            </a:r>
          </a:p>
          <a:p>
            <a:pPr marL="342900" indent="-342900">
              <a:lnSpc>
                <a:spcPct val="115000"/>
              </a:lnSpc>
              <a:buFont typeface="Arial" panose="020B0604020202020204" pitchFamily="34" charset="0"/>
              <a:buChar char="•"/>
            </a:pPr>
            <a:r>
              <a:rPr lang="de-AT" sz="2000" dirty="0">
                <a:solidFill>
                  <a:srgbClr val="0D0D0D"/>
                </a:solidFill>
                <a:latin typeface="+mn-lt"/>
              </a:rPr>
              <a:t>Sollte  Dr. W. etwas an ihrem Forschungsdesign verändern um diese Risiken zu minimieren?</a:t>
            </a: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320766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131606"/>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Projekt</a:t>
            </a:r>
            <a:r>
              <a:rPr lang="en-US" sz="3200" b="1" dirty="0"/>
              <a:t> B</a:t>
            </a:r>
          </a:p>
        </p:txBody>
      </p:sp>
      <p:sp>
        <p:nvSpPr>
          <p:cNvPr id="3" name="TextBox 2">
            <a:extLst>
              <a:ext uri="{FF2B5EF4-FFF2-40B4-BE49-F238E27FC236}">
                <a16:creationId xmlns:a16="http://schemas.microsoft.com/office/drawing/2014/main" id="{AC568D8D-C154-6A45-730B-C84F7F1D6331}"/>
              </a:ext>
            </a:extLst>
          </p:cNvPr>
          <p:cNvSpPr txBox="1"/>
          <p:nvPr/>
        </p:nvSpPr>
        <p:spPr>
          <a:xfrm>
            <a:off x="820017" y="1384604"/>
            <a:ext cx="10686183" cy="4318875"/>
          </a:xfrm>
          <a:prstGeom prst="rect">
            <a:avLst/>
          </a:prstGeom>
          <a:noFill/>
        </p:spPr>
        <p:txBody>
          <a:bodyPr wrap="square" rtlCol="0">
            <a:spAutoFit/>
          </a:bodyPr>
          <a:lstStyle/>
          <a:p>
            <a:pPr>
              <a:lnSpc>
                <a:spcPct val="115000"/>
              </a:lnSpc>
            </a:pPr>
            <a:r>
              <a:rPr lang="de-AT" sz="2000" dirty="0">
                <a:solidFill>
                  <a:srgbClr val="0D0D0D"/>
                </a:solidFill>
                <a:latin typeface="+mn-lt"/>
              </a:rPr>
              <a:t>Dr. B. ist Medizinsoziologe. Er möchte erforschen, wie in österreichischen Gefängnissen effektivere Präventionsarbeit gegen HIV-infektion geleistet werden kann. Dazu möchte er in Gefängnisse gehen und mit dort Inhaftierten Fokusgruppen zu den Themen Sexualität, sexuelle Orientierung und sexuell übertragbare Krankheiten abhalten. </a:t>
            </a:r>
          </a:p>
          <a:p>
            <a:pPr>
              <a:lnSpc>
                <a:spcPct val="115000"/>
              </a:lnSpc>
            </a:pPr>
            <a:endParaRPr lang="de-AT" sz="2000" dirty="0">
              <a:solidFill>
                <a:srgbClr val="0D0D0D"/>
              </a:solidFill>
              <a:latin typeface="+mn-lt"/>
            </a:endParaRPr>
          </a:p>
          <a:p>
            <a:pPr>
              <a:lnSpc>
                <a:spcPct val="115000"/>
              </a:lnSpc>
            </a:pPr>
            <a:r>
              <a:rPr lang="de-AT" sz="2000" dirty="0">
                <a:solidFill>
                  <a:srgbClr val="0D0D0D"/>
                </a:solidFill>
                <a:latin typeface="+mn-lt"/>
              </a:rPr>
              <a:t>Das Projekt unterliegt keiner gesetzlichen Begutachtungspflicht, da es sich nicht um klinische Forschung handelt. Dr. B. reicht daher einen Antrag auf ethische Begutachtung bei der freiwilligen Kommission der Sie angehören ein. </a:t>
            </a:r>
          </a:p>
          <a:p>
            <a:pPr>
              <a:lnSpc>
                <a:spcPct val="115000"/>
              </a:lnSpc>
            </a:pPr>
            <a:endParaRPr lang="de-AT" sz="2000" dirty="0">
              <a:solidFill>
                <a:srgbClr val="0D0D0D"/>
              </a:solidFill>
              <a:latin typeface="+mn-lt"/>
            </a:endParaRPr>
          </a:p>
          <a:p>
            <a:pPr marL="342900" indent="-342900">
              <a:lnSpc>
                <a:spcPct val="115000"/>
              </a:lnSpc>
              <a:buFont typeface="Arial" panose="020B0604020202020204" pitchFamily="34" charset="0"/>
              <a:buChar char="•"/>
            </a:pPr>
            <a:r>
              <a:rPr lang="de-AT" sz="2000" dirty="0">
                <a:solidFill>
                  <a:srgbClr val="0D0D0D"/>
                </a:solidFill>
                <a:latin typeface="+mn-lt"/>
              </a:rPr>
              <a:t>Ist Dr. B.s Vorhaben ethisch akzeptabel? Warum (nicht)?</a:t>
            </a:r>
          </a:p>
          <a:p>
            <a:pPr marL="342900" indent="-342900">
              <a:lnSpc>
                <a:spcPct val="115000"/>
              </a:lnSpc>
              <a:buFont typeface="Arial" panose="020B0604020202020204" pitchFamily="34" charset="0"/>
              <a:buChar char="•"/>
            </a:pPr>
            <a:r>
              <a:rPr lang="de-AT" sz="2000" dirty="0">
                <a:solidFill>
                  <a:srgbClr val="0D0D0D"/>
                </a:solidFill>
                <a:latin typeface="+mn-lt"/>
              </a:rPr>
              <a:t>Welche besonderen ethische Risiken ergeben sich in dieser Studie?</a:t>
            </a:r>
          </a:p>
          <a:p>
            <a:pPr marL="342900" indent="-342900">
              <a:lnSpc>
                <a:spcPct val="115000"/>
              </a:lnSpc>
              <a:buFont typeface="Arial" panose="020B0604020202020204" pitchFamily="34" charset="0"/>
              <a:buChar char="•"/>
            </a:pPr>
            <a:r>
              <a:rPr lang="de-AT" sz="2000" dirty="0">
                <a:solidFill>
                  <a:srgbClr val="0D0D0D"/>
                </a:solidFill>
                <a:latin typeface="+mn-lt"/>
              </a:rPr>
              <a:t>Sollte  Dr. B. etwas an seinem Forschungsdesign verändern um diese Risiken zu minimieren?</a:t>
            </a: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10532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172C11-2920-8F72-FA7F-DF7B922B6C4A}"/>
              </a:ext>
            </a:extLst>
          </p:cNvPr>
          <p:cNvSpPr txBox="1">
            <a:spLocks/>
          </p:cNvSpPr>
          <p:nvPr/>
        </p:nvSpPr>
        <p:spPr>
          <a:xfrm>
            <a:off x="820017" y="190657"/>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Projekt</a:t>
            </a:r>
            <a:r>
              <a:rPr lang="en-US" sz="3200" b="1" dirty="0"/>
              <a:t> C</a:t>
            </a:r>
          </a:p>
        </p:txBody>
      </p:sp>
      <p:sp>
        <p:nvSpPr>
          <p:cNvPr id="3" name="TextBox 2">
            <a:extLst>
              <a:ext uri="{FF2B5EF4-FFF2-40B4-BE49-F238E27FC236}">
                <a16:creationId xmlns:a16="http://schemas.microsoft.com/office/drawing/2014/main" id="{AC568D8D-C154-6A45-730B-C84F7F1D6331}"/>
              </a:ext>
            </a:extLst>
          </p:cNvPr>
          <p:cNvSpPr txBox="1"/>
          <p:nvPr/>
        </p:nvSpPr>
        <p:spPr>
          <a:xfrm>
            <a:off x="797532" y="1193012"/>
            <a:ext cx="10839029" cy="5026761"/>
          </a:xfrm>
          <a:prstGeom prst="rect">
            <a:avLst/>
          </a:prstGeom>
          <a:noFill/>
        </p:spPr>
        <p:txBody>
          <a:bodyPr wrap="square" rtlCol="0">
            <a:spAutoFit/>
          </a:bodyPr>
          <a:lstStyle/>
          <a:p>
            <a:pPr>
              <a:lnSpc>
                <a:spcPct val="115000"/>
              </a:lnSpc>
            </a:pPr>
            <a:r>
              <a:rPr lang="de-AT" sz="2000" dirty="0">
                <a:solidFill>
                  <a:srgbClr val="0D0D0D"/>
                </a:solidFill>
                <a:latin typeface="+mn-lt"/>
              </a:rPr>
              <a:t>Dr. T. ist Innovationsforscherin. Sie bezieht eine finanzielle Förderung des privaten Technologieunternehmens Z, das kommerzielle Produkte wie medizinische Apps und Devices entwickelt. Im Zuge dieser Zusammenarbeit möchte sie ein partizipatives Projekt durchführen, in dem </a:t>
            </a:r>
            <a:r>
              <a:rPr lang="de-AT" sz="2000" dirty="0" err="1">
                <a:solidFill>
                  <a:srgbClr val="0D0D0D"/>
                </a:solidFill>
                <a:latin typeface="+mn-lt"/>
              </a:rPr>
              <a:t>Patient:innen</a:t>
            </a:r>
            <a:r>
              <a:rPr lang="de-AT" sz="2000" dirty="0">
                <a:solidFill>
                  <a:srgbClr val="0D0D0D"/>
                </a:solidFill>
                <a:latin typeface="+mn-lt"/>
              </a:rPr>
              <a:t> und Forschende gemeinsam Ideen für eine neue App entwickeln. Die </a:t>
            </a:r>
            <a:r>
              <a:rPr lang="de-AT" sz="2000" dirty="0" err="1">
                <a:solidFill>
                  <a:srgbClr val="0D0D0D"/>
                </a:solidFill>
                <a:latin typeface="+mn-lt"/>
              </a:rPr>
              <a:t>Patient:innen</a:t>
            </a:r>
            <a:r>
              <a:rPr lang="de-AT" sz="2000" dirty="0">
                <a:solidFill>
                  <a:srgbClr val="0D0D0D"/>
                </a:solidFill>
                <a:latin typeface="+mn-lt"/>
              </a:rPr>
              <a:t> müssen unterschreiben, dass sie ihr geistiges Eigentum an den Ideen an Z abtreten und auf jedwede Profitbeteiligung verzichten. </a:t>
            </a:r>
          </a:p>
          <a:p>
            <a:pPr>
              <a:lnSpc>
                <a:spcPct val="115000"/>
              </a:lnSpc>
            </a:pPr>
            <a:endParaRPr lang="de-AT" sz="2000" dirty="0">
              <a:solidFill>
                <a:srgbClr val="0D0D0D"/>
              </a:solidFill>
              <a:latin typeface="+mn-lt"/>
            </a:endParaRPr>
          </a:p>
          <a:p>
            <a:pPr>
              <a:lnSpc>
                <a:spcPct val="115000"/>
              </a:lnSpc>
            </a:pPr>
            <a:r>
              <a:rPr lang="de-AT" sz="2000" dirty="0">
                <a:solidFill>
                  <a:srgbClr val="0D0D0D"/>
                </a:solidFill>
                <a:latin typeface="+mn-lt"/>
              </a:rPr>
              <a:t>Das Projekt unterliegt keiner gesetzlichen Begutachtungspflicht, da es sich nicht um klinische Forschung handelt. Dr. T. reicht daher einen Antrag auf ethische Begutachtung bei der freiwilligen Kommission der Sie angehören ein. </a:t>
            </a:r>
          </a:p>
          <a:p>
            <a:pPr>
              <a:lnSpc>
                <a:spcPct val="115000"/>
              </a:lnSpc>
            </a:pPr>
            <a:endParaRPr lang="de-AT" sz="2000" dirty="0">
              <a:solidFill>
                <a:srgbClr val="0D0D0D"/>
              </a:solidFill>
              <a:latin typeface="+mn-lt"/>
            </a:endParaRPr>
          </a:p>
          <a:p>
            <a:pPr marL="342900" indent="-342900">
              <a:lnSpc>
                <a:spcPct val="115000"/>
              </a:lnSpc>
              <a:buFont typeface="Arial" panose="020B0604020202020204" pitchFamily="34" charset="0"/>
              <a:buChar char="•"/>
            </a:pPr>
            <a:r>
              <a:rPr lang="de-AT" sz="2000" dirty="0">
                <a:solidFill>
                  <a:srgbClr val="0D0D0D"/>
                </a:solidFill>
                <a:latin typeface="+mn-lt"/>
              </a:rPr>
              <a:t>Ist Dr. T.s Vorhaben ethisch akzeptabel? Warum (nicht)?</a:t>
            </a:r>
          </a:p>
          <a:p>
            <a:pPr marL="342900" indent="-342900">
              <a:lnSpc>
                <a:spcPct val="115000"/>
              </a:lnSpc>
              <a:buFont typeface="Arial" panose="020B0604020202020204" pitchFamily="34" charset="0"/>
              <a:buChar char="•"/>
            </a:pPr>
            <a:r>
              <a:rPr lang="de-AT" sz="2000" dirty="0">
                <a:solidFill>
                  <a:srgbClr val="0D0D0D"/>
                </a:solidFill>
                <a:latin typeface="+mn-lt"/>
              </a:rPr>
              <a:t>Welche besonderen ethische Risiken ergeben sich in dieser Studie?</a:t>
            </a:r>
          </a:p>
          <a:p>
            <a:pPr marL="342900" indent="-342900">
              <a:lnSpc>
                <a:spcPct val="115000"/>
              </a:lnSpc>
              <a:buFont typeface="Arial" panose="020B0604020202020204" pitchFamily="34" charset="0"/>
              <a:buChar char="•"/>
            </a:pPr>
            <a:r>
              <a:rPr lang="de-AT" sz="2000" dirty="0">
                <a:solidFill>
                  <a:srgbClr val="0D0D0D"/>
                </a:solidFill>
                <a:latin typeface="+mn-lt"/>
              </a:rPr>
              <a:t>Sollte  Dr. T. etwas an ihrem Forschungsdesign verändern um diese Risiken zu minimieren?</a:t>
            </a:r>
          </a:p>
        </p:txBody>
      </p:sp>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183813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5071" y="1803400"/>
            <a:ext cx="8403590" cy="3565079"/>
          </a:xfrm>
          <a:prstGeom prst="rect">
            <a:avLst/>
          </a:prstGeom>
        </p:spPr>
        <p:txBody>
          <a:bodyPr vert="horz" wrap="square" lIns="0" tIns="12700" rIns="0" bIns="0" rtlCol="0">
            <a:spAutoFit/>
          </a:bodyPr>
          <a:lstStyle/>
          <a:p>
            <a:pPr marL="12700">
              <a:lnSpc>
                <a:spcPct val="100000"/>
              </a:lnSpc>
              <a:spcBef>
                <a:spcPts val="100"/>
              </a:spcBef>
            </a:pPr>
            <a:r>
              <a:rPr lang="de-AT" sz="2500" b="1" spc="-55" dirty="0">
                <a:latin typeface="+mn-lt"/>
                <a:cs typeface="Arial"/>
              </a:rPr>
              <a:t>Ausblick</a:t>
            </a:r>
            <a:r>
              <a:rPr sz="2500" b="1" spc="-55" dirty="0">
                <a:latin typeface="+mn-lt"/>
                <a:cs typeface="Arial"/>
              </a:rPr>
              <a:t>:</a:t>
            </a:r>
            <a:endParaRPr sz="2500" dirty="0">
              <a:latin typeface="+mn-lt"/>
              <a:cs typeface="Arial"/>
            </a:endParaRPr>
          </a:p>
          <a:p>
            <a:pPr marL="297815" indent="-285115">
              <a:lnSpc>
                <a:spcPts val="2950"/>
              </a:lnSpc>
              <a:spcBef>
                <a:spcPts val="2000"/>
              </a:spcBef>
              <a:buChar char="•"/>
              <a:tabLst>
                <a:tab pos="297815" algn="l"/>
                <a:tab pos="298450" algn="l"/>
              </a:tabLst>
            </a:pPr>
            <a:r>
              <a:rPr lang="de-AT" sz="2500" spc="100" dirty="0">
                <a:latin typeface="+mn-lt"/>
                <a:cs typeface="Arial"/>
              </a:rPr>
              <a:t>Was ist Forschungsethik?</a:t>
            </a:r>
            <a:endParaRPr sz="2500" spc="100" dirty="0">
              <a:latin typeface="+mn-lt"/>
              <a:cs typeface="Arial"/>
            </a:endParaRPr>
          </a:p>
          <a:p>
            <a:pPr marL="297815" indent="-285115">
              <a:lnSpc>
                <a:spcPts val="2900"/>
              </a:lnSpc>
              <a:buChar char="•"/>
              <a:tabLst>
                <a:tab pos="297815" algn="l"/>
                <a:tab pos="298450" algn="l"/>
              </a:tabLst>
            </a:pPr>
            <a:r>
              <a:rPr lang="de-AT" sz="2500" spc="100" dirty="0">
                <a:latin typeface="+mn-lt"/>
                <a:cs typeface="Arial"/>
              </a:rPr>
              <a:t>Prinzipien der Forschungsethik</a:t>
            </a:r>
            <a:endParaRPr sz="2500" spc="100" dirty="0">
              <a:latin typeface="+mn-lt"/>
              <a:cs typeface="Arial"/>
            </a:endParaRPr>
          </a:p>
          <a:p>
            <a:pPr marL="297815" indent="-285115">
              <a:lnSpc>
                <a:spcPts val="2900"/>
              </a:lnSpc>
              <a:buChar char="•"/>
              <a:tabLst>
                <a:tab pos="297815" algn="l"/>
                <a:tab pos="298450" algn="l"/>
              </a:tabLst>
            </a:pPr>
            <a:r>
              <a:rPr lang="de-AT" sz="2500" spc="100" dirty="0">
                <a:latin typeface="+mn-lt"/>
                <a:cs typeface="Arial"/>
              </a:rPr>
              <a:t>Ethikkommissionen</a:t>
            </a:r>
          </a:p>
          <a:p>
            <a:pPr marL="297815" indent="-285115">
              <a:lnSpc>
                <a:spcPts val="2900"/>
              </a:lnSpc>
              <a:buChar char="•"/>
              <a:tabLst>
                <a:tab pos="297815" algn="l"/>
                <a:tab pos="298450" algn="l"/>
              </a:tabLst>
            </a:pPr>
            <a:r>
              <a:rPr lang="de-AT" sz="2500" spc="100" dirty="0">
                <a:latin typeface="+mn-lt"/>
                <a:cs typeface="Arial"/>
              </a:rPr>
              <a:t>Was ist nicht-klinische Gesundheitsforschung?</a:t>
            </a:r>
          </a:p>
          <a:p>
            <a:pPr marL="297815" indent="-285115">
              <a:lnSpc>
                <a:spcPts val="2900"/>
              </a:lnSpc>
              <a:buChar char="•"/>
              <a:tabLst>
                <a:tab pos="297815" algn="l"/>
                <a:tab pos="298450" algn="l"/>
              </a:tabLst>
            </a:pPr>
            <a:r>
              <a:rPr lang="de-AT" sz="2500" spc="100" dirty="0">
                <a:latin typeface="+mn-lt"/>
                <a:cs typeface="Arial"/>
              </a:rPr>
              <a:t>Methoden der nicht-klinischen Gesundheitsforschung</a:t>
            </a:r>
            <a:endParaRPr sz="2500" spc="100" dirty="0">
              <a:latin typeface="+mn-lt"/>
              <a:cs typeface="Arial"/>
            </a:endParaRPr>
          </a:p>
          <a:p>
            <a:pPr marL="297815" indent="-285115">
              <a:lnSpc>
                <a:spcPts val="2700"/>
              </a:lnSpc>
              <a:buChar char="•"/>
              <a:tabLst>
                <a:tab pos="297815" algn="l"/>
                <a:tab pos="298450" algn="l"/>
              </a:tabLst>
            </a:pPr>
            <a:r>
              <a:rPr lang="de-AT" sz="2500" spc="100" dirty="0">
                <a:latin typeface="+mn-lt"/>
                <a:cs typeface="Arial"/>
              </a:rPr>
              <a:t>Forschungsethische Fragen: quantitative, qualitative und partizipative Forschung</a:t>
            </a:r>
            <a:endParaRPr sz="2500" spc="100" dirty="0">
              <a:latin typeface="+mn-lt"/>
              <a:cs typeface="Arial"/>
            </a:endParaRPr>
          </a:p>
          <a:p>
            <a:pPr marL="297815" indent="-285115">
              <a:lnSpc>
                <a:spcPts val="2700"/>
              </a:lnSpc>
              <a:buChar char="•"/>
              <a:tabLst>
                <a:tab pos="297815" algn="l"/>
                <a:tab pos="298450" algn="l"/>
              </a:tabLst>
            </a:pPr>
            <a:r>
              <a:rPr lang="de-AT" sz="2500" spc="100" dirty="0">
                <a:latin typeface="+mn-lt"/>
                <a:cs typeface="Arial"/>
              </a:rPr>
              <a:t>Interaktiver Teil</a:t>
            </a:r>
            <a:endParaRPr sz="2500" spc="100" dirty="0">
              <a:latin typeface="+mn-lt"/>
              <a:cs typeface="Arial"/>
            </a:endParaRPr>
          </a:p>
        </p:txBody>
      </p:sp>
      <p:pic>
        <p:nvPicPr>
          <p:cNvPr id="3" name="object 3"/>
          <p:cNvPicPr/>
          <p:nvPr/>
        </p:nvPicPr>
        <p:blipFill>
          <a:blip r:embed="rId2">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pic>
        <p:nvPicPr>
          <p:cNvPr id="2" name="Picture 1">
            <a:extLst>
              <a:ext uri="{FF2B5EF4-FFF2-40B4-BE49-F238E27FC236}">
                <a16:creationId xmlns:a16="http://schemas.microsoft.com/office/drawing/2014/main" id="{478FBCC5-6CDA-70D4-7DF9-150072A39CAB}"/>
              </a:ext>
            </a:extLst>
          </p:cNvPr>
          <p:cNvPicPr>
            <a:picLocks noChangeAspect="1"/>
          </p:cNvPicPr>
          <p:nvPr/>
        </p:nvPicPr>
        <p:blipFill>
          <a:blip r:embed="rId4"/>
          <a:stretch>
            <a:fillRect/>
          </a:stretch>
        </p:blipFill>
        <p:spPr>
          <a:xfrm>
            <a:off x="2209800" y="2000369"/>
            <a:ext cx="7772400" cy="2857261"/>
          </a:xfrm>
          <a:prstGeom prst="rect">
            <a:avLst/>
          </a:prstGeom>
        </p:spPr>
      </p:pic>
      <p:sp>
        <p:nvSpPr>
          <p:cNvPr id="5" name="TextBox 4">
            <a:extLst>
              <a:ext uri="{FF2B5EF4-FFF2-40B4-BE49-F238E27FC236}">
                <a16:creationId xmlns:a16="http://schemas.microsoft.com/office/drawing/2014/main" id="{A4C4261A-470F-EA3C-A5EF-629BAC0D8E04}"/>
              </a:ext>
            </a:extLst>
          </p:cNvPr>
          <p:cNvSpPr txBox="1"/>
          <p:nvPr/>
        </p:nvSpPr>
        <p:spPr>
          <a:xfrm>
            <a:off x="2819400" y="5030686"/>
            <a:ext cx="6934200" cy="461665"/>
          </a:xfrm>
          <a:prstGeom prst="rect">
            <a:avLst/>
          </a:prstGeom>
          <a:noFill/>
        </p:spPr>
        <p:txBody>
          <a:bodyPr wrap="square" rtlCol="0">
            <a:spAutoFit/>
          </a:bodyPr>
          <a:lstStyle/>
          <a:p>
            <a:r>
              <a:rPr lang="en-GB" sz="2400" dirty="0">
                <a:solidFill>
                  <a:srgbClr val="002060"/>
                </a:solidFill>
              </a:rPr>
              <a:t>https://</a:t>
            </a:r>
            <a:r>
              <a:rPr lang="en-GB" sz="2400" dirty="0" err="1">
                <a:solidFill>
                  <a:srgbClr val="002060"/>
                </a:solidFill>
              </a:rPr>
              <a:t>lbg.ac.at</a:t>
            </a:r>
            <a:r>
              <a:rPr lang="en-GB" sz="2400" dirty="0">
                <a:solidFill>
                  <a:srgbClr val="002060"/>
                </a:solidFill>
              </a:rPr>
              <a:t>/</a:t>
            </a:r>
            <a:r>
              <a:rPr lang="en-GB" sz="2400" dirty="0" err="1">
                <a:solidFill>
                  <a:srgbClr val="002060"/>
                </a:solidFill>
              </a:rPr>
              <a:t>lbg</a:t>
            </a:r>
            <a:r>
              <a:rPr lang="en-GB" sz="2400" dirty="0">
                <a:solidFill>
                  <a:srgbClr val="002060"/>
                </a:solidFill>
              </a:rPr>
              <a:t>-ethics-and-diversity-hub/</a:t>
            </a:r>
            <a:endParaRPr lang="en-AT" sz="2400" dirty="0">
              <a:solidFill>
                <a:srgbClr val="002060"/>
              </a:solidFill>
            </a:endParaRPr>
          </a:p>
        </p:txBody>
      </p:sp>
      <p:sp>
        <p:nvSpPr>
          <p:cNvPr id="7" name="Title 1">
            <a:extLst>
              <a:ext uri="{FF2B5EF4-FFF2-40B4-BE49-F238E27FC236}">
                <a16:creationId xmlns:a16="http://schemas.microsoft.com/office/drawing/2014/main" id="{AA383E88-05D1-B210-A9F2-B19B42798931}"/>
              </a:ext>
            </a:extLst>
          </p:cNvPr>
          <p:cNvSpPr txBox="1">
            <a:spLocks/>
          </p:cNvSpPr>
          <p:nvPr/>
        </p:nvSpPr>
        <p:spPr>
          <a:xfrm>
            <a:off x="820017" y="190657"/>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Mehr</a:t>
            </a:r>
            <a:r>
              <a:rPr lang="en-US" sz="3200" b="1" dirty="0"/>
              <a:t> </a:t>
            </a:r>
            <a:r>
              <a:rPr lang="en-US" sz="3200" b="1" dirty="0" err="1"/>
              <a:t>zum</a:t>
            </a:r>
            <a:r>
              <a:rPr lang="en-US" sz="3200" b="1" dirty="0"/>
              <a:t> Thema </a:t>
            </a:r>
            <a:r>
              <a:rPr lang="en-US" sz="3200" b="1" dirty="0" err="1"/>
              <a:t>Forschungsethik</a:t>
            </a:r>
            <a:endParaRPr lang="en-US" sz="3200" b="1" dirty="0"/>
          </a:p>
        </p:txBody>
      </p:sp>
    </p:spTree>
    <p:extLst>
      <p:ext uri="{BB962C8B-B14F-4D97-AF65-F5344CB8AC3E}">
        <p14:creationId xmlns:p14="http://schemas.microsoft.com/office/powerpoint/2010/main" val="262519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272F9D10-EB47-79AF-9F19-31AE02D95C3E}"/>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pic>
        <p:nvPicPr>
          <p:cNvPr id="3" name="Picture 2">
            <a:extLst>
              <a:ext uri="{FF2B5EF4-FFF2-40B4-BE49-F238E27FC236}">
                <a16:creationId xmlns:a16="http://schemas.microsoft.com/office/drawing/2014/main" id="{8339975A-36C7-7F3C-6E44-17DE29E6059E}"/>
              </a:ext>
            </a:extLst>
          </p:cNvPr>
          <p:cNvPicPr>
            <a:picLocks noChangeAspect="1"/>
          </p:cNvPicPr>
          <p:nvPr/>
        </p:nvPicPr>
        <p:blipFill>
          <a:blip r:embed="rId4"/>
          <a:stretch>
            <a:fillRect/>
          </a:stretch>
        </p:blipFill>
        <p:spPr>
          <a:xfrm>
            <a:off x="976311" y="1524000"/>
            <a:ext cx="10239378" cy="3810000"/>
          </a:xfrm>
          <a:prstGeom prst="rect">
            <a:avLst/>
          </a:prstGeom>
        </p:spPr>
      </p:pic>
      <p:sp>
        <p:nvSpPr>
          <p:cNvPr id="6" name="Title 1">
            <a:extLst>
              <a:ext uri="{FF2B5EF4-FFF2-40B4-BE49-F238E27FC236}">
                <a16:creationId xmlns:a16="http://schemas.microsoft.com/office/drawing/2014/main" id="{86E15348-3C18-BFF0-2594-CCDB67E61919}"/>
              </a:ext>
            </a:extLst>
          </p:cNvPr>
          <p:cNvSpPr txBox="1">
            <a:spLocks/>
          </p:cNvSpPr>
          <p:nvPr/>
        </p:nvSpPr>
        <p:spPr>
          <a:xfrm>
            <a:off x="820017" y="190657"/>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t>Up next!</a:t>
            </a:r>
          </a:p>
        </p:txBody>
      </p:sp>
    </p:spTree>
    <p:extLst>
      <p:ext uri="{BB962C8B-B14F-4D97-AF65-F5344CB8AC3E}">
        <p14:creationId xmlns:p14="http://schemas.microsoft.com/office/powerpoint/2010/main" val="37499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3432" y="2514600"/>
            <a:ext cx="3652520" cy="850900"/>
          </a:xfrm>
          <a:prstGeom prst="rect">
            <a:avLst/>
          </a:prstGeom>
        </p:spPr>
        <p:txBody>
          <a:bodyPr vert="horz" wrap="square" lIns="0" tIns="14604" rIns="0" bIns="0" rtlCol="0">
            <a:spAutoFit/>
          </a:bodyPr>
          <a:lstStyle/>
          <a:p>
            <a:pPr marL="12700">
              <a:lnSpc>
                <a:spcPct val="100000"/>
              </a:lnSpc>
              <a:spcBef>
                <a:spcPts val="114"/>
              </a:spcBef>
            </a:pPr>
            <a:r>
              <a:rPr lang="de-AT" sz="5400" b="1" dirty="0">
                <a:solidFill>
                  <a:srgbClr val="002060"/>
                </a:solidFill>
                <a:latin typeface="+mj-lt"/>
                <a:cs typeface="Arial"/>
              </a:rPr>
              <a:t>DANKE!!!</a:t>
            </a:r>
            <a:endParaRPr sz="5400" dirty="0">
              <a:solidFill>
                <a:srgbClr val="002060"/>
              </a:solidFill>
              <a:latin typeface="+mj-lt"/>
              <a:cs typeface="Arial"/>
            </a:endParaRPr>
          </a:p>
        </p:txBody>
      </p:sp>
      <p:sp>
        <p:nvSpPr>
          <p:cNvPr id="3" name="object 3"/>
          <p:cNvSpPr txBox="1"/>
          <p:nvPr/>
        </p:nvSpPr>
        <p:spPr>
          <a:xfrm>
            <a:off x="3962400" y="3733800"/>
            <a:ext cx="4057015" cy="795089"/>
          </a:xfrm>
          <a:prstGeom prst="rect">
            <a:avLst/>
          </a:prstGeom>
        </p:spPr>
        <p:txBody>
          <a:bodyPr vert="horz" wrap="square" lIns="0" tIns="12700" rIns="0" bIns="0" rtlCol="0">
            <a:spAutoFit/>
          </a:bodyPr>
          <a:lstStyle/>
          <a:p>
            <a:pPr marL="12700" algn="ctr">
              <a:lnSpc>
                <a:spcPct val="100000"/>
              </a:lnSpc>
              <a:spcBef>
                <a:spcPts val="100"/>
              </a:spcBef>
            </a:pPr>
            <a:r>
              <a:rPr sz="2500" dirty="0">
                <a:solidFill>
                  <a:schemeClr val="tx1"/>
                </a:solidFill>
                <a:latin typeface="Arial"/>
                <a:cs typeface="Arial"/>
              </a:rPr>
              <a:t>steph.grohmann@lbg.ac.at</a:t>
            </a:r>
            <a:endParaRPr lang="de-AT" sz="2500" dirty="0">
              <a:solidFill>
                <a:schemeClr val="tx1"/>
              </a:solidFill>
              <a:latin typeface="Arial"/>
              <a:cs typeface="Arial"/>
            </a:endParaRPr>
          </a:p>
          <a:p>
            <a:pPr marL="12700" algn="ctr">
              <a:lnSpc>
                <a:spcPct val="100000"/>
              </a:lnSpc>
              <a:spcBef>
                <a:spcPts val="100"/>
              </a:spcBef>
            </a:pPr>
            <a:r>
              <a:rPr lang="en-AT" sz="2500" dirty="0">
                <a:solidFill>
                  <a:schemeClr val="tx1"/>
                </a:solidFill>
                <a:latin typeface="Arial"/>
                <a:cs typeface="Arial"/>
              </a:rPr>
              <a:t>ethicshub@lbg.ac.at</a:t>
            </a:r>
            <a:endParaRPr sz="2500" dirty="0">
              <a:solidFill>
                <a:schemeClr val="tx1"/>
              </a:solidFill>
              <a:latin typeface="Arial"/>
              <a:cs typeface="Arial"/>
            </a:endParaRPr>
          </a:p>
        </p:txBody>
      </p:sp>
      <p:pic>
        <p:nvPicPr>
          <p:cNvPr id="6" name="object 3">
            <a:extLst>
              <a:ext uri="{FF2B5EF4-FFF2-40B4-BE49-F238E27FC236}">
                <a16:creationId xmlns:a16="http://schemas.microsoft.com/office/drawing/2014/main" id="{18F6ADF6-18C3-8039-102D-06B01E554BC6}"/>
              </a:ext>
            </a:extLst>
          </p:cNvPr>
          <p:cNvPicPr/>
          <p:nvPr/>
        </p:nvPicPr>
        <p:blipFill>
          <a:blip r:embed="rId2">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577788" y="1855695"/>
            <a:ext cx="9144000" cy="4020951"/>
          </a:xfrm>
        </p:spPr>
        <p:txBody>
          <a:bodyPr>
            <a:normAutofit/>
          </a:bodyPr>
          <a:lstStyle/>
          <a:p>
            <a:pPr algn="l"/>
            <a:br>
              <a:rPr lang="en-US" sz="1200" dirty="0"/>
            </a:br>
            <a:endParaRPr lang="en-US" sz="1200" dirty="0"/>
          </a:p>
        </p:txBody>
      </p:sp>
      <p:sp>
        <p:nvSpPr>
          <p:cNvPr id="3" name="TextBox 2">
            <a:extLst>
              <a:ext uri="{FF2B5EF4-FFF2-40B4-BE49-F238E27FC236}">
                <a16:creationId xmlns:a16="http://schemas.microsoft.com/office/drawing/2014/main" id="{5EE140B9-EC3E-7040-B567-CA43B12A6F81}"/>
              </a:ext>
            </a:extLst>
          </p:cNvPr>
          <p:cNvSpPr txBox="1"/>
          <p:nvPr/>
        </p:nvSpPr>
        <p:spPr>
          <a:xfrm>
            <a:off x="738611" y="588582"/>
            <a:ext cx="5411177" cy="5570756"/>
          </a:xfrm>
          <a:prstGeom prst="rect">
            <a:avLst/>
          </a:prstGeom>
          <a:noFill/>
        </p:spPr>
        <p:txBody>
          <a:bodyPr wrap="square" rtlCol="0">
            <a:spAutoFit/>
          </a:bodyPr>
          <a:lstStyle/>
          <a:p>
            <a:r>
              <a:rPr lang="en-US" sz="3200" b="1" dirty="0">
                <a:latin typeface="+mj-lt"/>
              </a:rPr>
              <a:t>Was </a:t>
            </a:r>
            <a:r>
              <a:rPr lang="en-US" sz="3200" b="1" dirty="0" err="1">
                <a:latin typeface="+mj-lt"/>
              </a:rPr>
              <a:t>ist</a:t>
            </a:r>
            <a:r>
              <a:rPr lang="en-US" sz="3200" b="1" dirty="0">
                <a:latin typeface="+mj-lt"/>
              </a:rPr>
              <a:t> </a:t>
            </a:r>
            <a:r>
              <a:rPr lang="en-US" sz="3200" b="1" dirty="0" err="1">
                <a:latin typeface="+mj-lt"/>
              </a:rPr>
              <a:t>Forschungsethik</a:t>
            </a:r>
            <a:r>
              <a:rPr lang="en-US" sz="3200" b="1" dirty="0">
                <a:latin typeface="+mj-lt"/>
              </a:rPr>
              <a:t>?</a:t>
            </a:r>
          </a:p>
          <a:p>
            <a:endParaRPr lang="en-US" sz="2400" b="1" dirty="0">
              <a:latin typeface="+mj-lt"/>
            </a:endParaRPr>
          </a:p>
          <a:p>
            <a:endParaRPr lang="de-DE" sz="2400" b="1" dirty="0">
              <a:latin typeface="+mj-lt"/>
            </a:endParaRPr>
          </a:p>
          <a:p>
            <a:r>
              <a:rPr lang="de-DE" sz="2000" b="1" dirty="0">
                <a:latin typeface="+mj-lt"/>
              </a:rPr>
              <a:t>3 Domänen:</a:t>
            </a:r>
          </a:p>
          <a:p>
            <a:endParaRPr lang="de-DE" sz="2000" dirty="0">
              <a:latin typeface="+mj-lt"/>
            </a:endParaRPr>
          </a:p>
          <a:p>
            <a:r>
              <a:rPr lang="de-DE" sz="2000" b="1" dirty="0">
                <a:latin typeface="+mj-lt"/>
              </a:rPr>
              <a:t>A) </a:t>
            </a:r>
            <a:r>
              <a:rPr lang="de-DE" sz="2000" dirty="0">
                <a:latin typeface="+mj-lt"/>
              </a:rPr>
              <a:t>Gute Wissenschaftliche Praxis, z.B. </a:t>
            </a:r>
            <a:r>
              <a:rPr lang="de-DE" sz="2000" dirty="0" err="1">
                <a:latin typeface="+mj-lt"/>
              </a:rPr>
              <a:t>bezügl</a:t>
            </a:r>
            <a:r>
              <a:rPr lang="de-DE" sz="2000" dirty="0">
                <a:latin typeface="+mj-lt"/>
              </a:rPr>
              <a:t>. Plagiat, Interessenskonflikten, Datenfalsifikation… (auch: ‘Research Integrity’)</a:t>
            </a:r>
          </a:p>
          <a:p>
            <a:endParaRPr lang="de-DE" sz="2000" dirty="0">
              <a:latin typeface="+mj-lt"/>
            </a:endParaRPr>
          </a:p>
          <a:p>
            <a:r>
              <a:rPr lang="de-DE" sz="2000" b="1" dirty="0">
                <a:latin typeface="+mj-lt"/>
              </a:rPr>
              <a:t>B) </a:t>
            </a:r>
            <a:r>
              <a:rPr lang="de-DE" sz="2000" dirty="0">
                <a:latin typeface="+mj-lt"/>
              </a:rPr>
              <a:t>Ethik im Umgang mit menschlichen Forschungsteilnehmenden/</a:t>
            </a:r>
            <a:r>
              <a:rPr lang="de-DE" sz="2000" dirty="0" err="1">
                <a:latin typeface="+mj-lt"/>
              </a:rPr>
              <a:t>subjekten</a:t>
            </a:r>
            <a:endParaRPr lang="de-DE" sz="2000" dirty="0">
              <a:latin typeface="+mj-lt"/>
            </a:endParaRPr>
          </a:p>
          <a:p>
            <a:endParaRPr lang="de-DE" sz="2000" dirty="0">
              <a:latin typeface="+mj-lt"/>
            </a:endParaRPr>
          </a:p>
          <a:p>
            <a:r>
              <a:rPr lang="de-DE" sz="2000" b="1" dirty="0">
                <a:latin typeface="+mj-lt"/>
              </a:rPr>
              <a:t>C) </a:t>
            </a:r>
            <a:r>
              <a:rPr lang="de-DE" sz="2000" dirty="0">
                <a:latin typeface="+mj-lt"/>
              </a:rPr>
              <a:t>Die moralische Verantwortung der Wissenschaft gegenüber der Gesellschaft: Verwendung öffentlicher Mittel, Wirkung…</a:t>
            </a:r>
          </a:p>
          <a:p>
            <a:endParaRPr lang="en-US" dirty="0">
              <a:latin typeface="+mj-lt"/>
            </a:endParaRPr>
          </a:p>
          <a:p>
            <a:endParaRPr lang="en-US" dirty="0">
              <a:latin typeface="+mj-lt"/>
            </a:endParaRPr>
          </a:p>
        </p:txBody>
      </p:sp>
      <p:pic>
        <p:nvPicPr>
          <p:cNvPr id="6" name="Picture 5">
            <a:extLst>
              <a:ext uri="{FF2B5EF4-FFF2-40B4-BE49-F238E27FC236}">
                <a16:creationId xmlns:a16="http://schemas.microsoft.com/office/drawing/2014/main" id="{714ED302-C4B0-3140-A975-4AA1457120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8776" y="1657886"/>
            <a:ext cx="4565388" cy="4132521"/>
          </a:xfrm>
          <a:prstGeom prst="rect">
            <a:avLst/>
          </a:prstGeom>
          <a:ln>
            <a:solidFill>
              <a:srgbClr val="000000"/>
            </a:solidFill>
          </a:ln>
        </p:spPr>
      </p:pic>
      <p:sp>
        <p:nvSpPr>
          <p:cNvPr id="7" name="TextBox 6">
            <a:extLst>
              <a:ext uri="{FF2B5EF4-FFF2-40B4-BE49-F238E27FC236}">
                <a16:creationId xmlns:a16="http://schemas.microsoft.com/office/drawing/2014/main" id="{B398CDA9-1C7A-5A4B-BF84-4B22AC7D3E45}"/>
              </a:ext>
            </a:extLst>
          </p:cNvPr>
          <p:cNvSpPr txBox="1"/>
          <p:nvPr/>
        </p:nvSpPr>
        <p:spPr>
          <a:xfrm>
            <a:off x="6568776" y="5828234"/>
            <a:ext cx="3343836" cy="246221"/>
          </a:xfrm>
          <a:prstGeom prst="rect">
            <a:avLst/>
          </a:prstGeom>
          <a:noFill/>
        </p:spPr>
        <p:txBody>
          <a:bodyPr wrap="square" rtlCol="0">
            <a:spAutoFit/>
          </a:bodyPr>
          <a:lstStyle/>
          <a:p>
            <a:r>
              <a:rPr lang="en-US" sz="1000" dirty="0"/>
              <a:t>Image credit: </a:t>
            </a:r>
            <a:r>
              <a:rPr lang="en-US" sz="1000" dirty="0" err="1"/>
              <a:t>Reidun</a:t>
            </a:r>
            <a:r>
              <a:rPr lang="en-US" sz="1000" dirty="0"/>
              <a:t> </a:t>
            </a:r>
            <a:r>
              <a:rPr lang="en-US" sz="1000" dirty="0" err="1"/>
              <a:t>Tangen</a:t>
            </a:r>
            <a:r>
              <a:rPr lang="en-US" sz="1000" dirty="0"/>
              <a:t> via </a:t>
            </a:r>
            <a:r>
              <a:rPr lang="en-US" sz="1000" dirty="0" err="1"/>
              <a:t>Researchgate</a:t>
            </a:r>
            <a:endParaRPr lang="en-US" sz="1000" dirty="0"/>
          </a:p>
        </p:txBody>
      </p:sp>
      <p:pic>
        <p:nvPicPr>
          <p:cNvPr id="4" name="object 3">
            <a:extLst>
              <a:ext uri="{FF2B5EF4-FFF2-40B4-BE49-F238E27FC236}">
                <a16:creationId xmlns:a16="http://schemas.microsoft.com/office/drawing/2014/main" id="{1D45CB28-23C7-F64D-80C3-91146D434F55}"/>
              </a:ext>
            </a:extLst>
          </p:cNvPr>
          <p:cNvPicPr/>
          <p:nvPr/>
        </p:nvPicPr>
        <p:blipFill>
          <a:blip r:embed="rId4">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33345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56385"/>
            <a:ext cx="5787390" cy="505267"/>
          </a:xfrm>
          <a:prstGeom prst="rect">
            <a:avLst/>
          </a:prstGeom>
        </p:spPr>
        <p:txBody>
          <a:bodyPr vert="horz" wrap="square" lIns="0" tIns="12700" rIns="0" bIns="0" rtlCol="0">
            <a:spAutoFit/>
          </a:bodyPr>
          <a:lstStyle/>
          <a:p>
            <a:pPr marL="172720">
              <a:lnSpc>
                <a:spcPct val="100000"/>
              </a:lnSpc>
              <a:spcBef>
                <a:spcPts val="100"/>
              </a:spcBef>
            </a:pPr>
            <a:r>
              <a:rPr lang="de-AT" sz="3200" spc="100" dirty="0">
                <a:latin typeface="+mj-lt"/>
                <a:cs typeface="Calibri Light" panose="020F0302020204030204" pitchFamily="34" charset="0"/>
              </a:rPr>
              <a:t>Warum Forschungsethik</a:t>
            </a:r>
            <a:r>
              <a:rPr sz="3200" spc="100" dirty="0">
                <a:latin typeface="+mj-lt"/>
                <a:cs typeface="Calibri Light" panose="020F0302020204030204" pitchFamily="34" charset="0"/>
              </a:rPr>
              <a:t>?</a:t>
            </a:r>
          </a:p>
        </p:txBody>
      </p:sp>
      <p:sp>
        <p:nvSpPr>
          <p:cNvPr id="3" name="object 3"/>
          <p:cNvSpPr txBox="1"/>
          <p:nvPr/>
        </p:nvSpPr>
        <p:spPr>
          <a:xfrm>
            <a:off x="914400" y="1206888"/>
            <a:ext cx="6172200" cy="5041124"/>
          </a:xfrm>
          <a:prstGeom prst="rect">
            <a:avLst/>
          </a:prstGeom>
        </p:spPr>
        <p:txBody>
          <a:bodyPr vert="horz" wrap="square" lIns="0" tIns="11430" rIns="0" bIns="0" rtlCol="0">
            <a:spAutoFit/>
          </a:bodyPr>
          <a:lstStyle/>
          <a:p>
            <a:pPr marL="12700" marR="5080">
              <a:lnSpc>
                <a:spcPct val="101600"/>
              </a:lnSpc>
              <a:spcBef>
                <a:spcPts val="90"/>
              </a:spcBef>
            </a:pPr>
            <a:r>
              <a:rPr lang="de-AT" sz="2000" spc="100" dirty="0">
                <a:latin typeface="+mn-lt"/>
                <a:cs typeface="Arial"/>
              </a:rPr>
              <a:t>Die Geschichte der Forschung, besonders im medizinischen Bereich, ist eine Geschichte der Menschenrechtsverletzungen und der Ausbeutung vulnerabler Gruppen</a:t>
            </a:r>
          </a:p>
          <a:p>
            <a:pPr marL="12700">
              <a:lnSpc>
                <a:spcPct val="100000"/>
              </a:lnSpc>
              <a:spcBef>
                <a:spcPts val="2140"/>
              </a:spcBef>
            </a:pPr>
            <a:r>
              <a:rPr lang="de-AT" sz="2000" spc="100" dirty="0">
                <a:latin typeface="+mn-lt"/>
                <a:cs typeface="Arial"/>
              </a:rPr>
              <a:t>Beispiele:</a:t>
            </a:r>
          </a:p>
          <a:p>
            <a:pPr marL="12700">
              <a:lnSpc>
                <a:spcPct val="100000"/>
              </a:lnSpc>
              <a:spcBef>
                <a:spcPts val="2140"/>
              </a:spcBef>
            </a:pPr>
            <a:r>
              <a:rPr lang="de-AT" sz="2000" spc="100" dirty="0">
                <a:latin typeface="+mn-lt"/>
                <a:cs typeface="Arial"/>
              </a:rPr>
              <a:t>Frühe Impfstudien</a:t>
            </a:r>
            <a:endParaRPr sz="2000" spc="100" dirty="0">
              <a:latin typeface="+mn-lt"/>
              <a:cs typeface="Arial"/>
            </a:endParaRPr>
          </a:p>
          <a:p>
            <a:pPr marL="297815" indent="-285115">
              <a:lnSpc>
                <a:spcPct val="100000"/>
              </a:lnSpc>
              <a:spcBef>
                <a:spcPts val="40"/>
              </a:spcBef>
              <a:buChar char="•"/>
              <a:tabLst>
                <a:tab pos="297815" algn="l"/>
                <a:tab pos="298450" algn="l"/>
              </a:tabLst>
            </a:pPr>
            <a:r>
              <a:rPr lang="de-AT" sz="2000" spc="100" dirty="0">
                <a:latin typeface="+mn-lt"/>
                <a:cs typeface="Arial"/>
              </a:rPr>
              <a:t>Menschenversuche im Nationalsozialismus</a:t>
            </a:r>
            <a:endParaRPr sz="2000" spc="100" dirty="0">
              <a:latin typeface="+mn-lt"/>
              <a:cs typeface="Arial"/>
            </a:endParaRPr>
          </a:p>
          <a:p>
            <a:pPr marL="297815" indent="-285115">
              <a:lnSpc>
                <a:spcPts val="2230"/>
              </a:lnSpc>
              <a:spcBef>
                <a:spcPts val="40"/>
              </a:spcBef>
              <a:buChar char="•"/>
              <a:tabLst>
                <a:tab pos="297815" algn="l"/>
                <a:tab pos="298450" algn="l"/>
              </a:tabLst>
            </a:pPr>
            <a:r>
              <a:rPr lang="de-AT" sz="2000" spc="100" dirty="0">
                <a:latin typeface="+mn-lt"/>
                <a:cs typeface="Arial"/>
              </a:rPr>
              <a:t>Experimente an versklavten Menschen in USA</a:t>
            </a:r>
          </a:p>
          <a:p>
            <a:pPr marL="297815" indent="-285115">
              <a:lnSpc>
                <a:spcPts val="2230"/>
              </a:lnSpc>
              <a:spcBef>
                <a:spcPts val="40"/>
              </a:spcBef>
              <a:buChar char="•"/>
              <a:tabLst>
                <a:tab pos="297815" algn="l"/>
                <a:tab pos="298450" algn="l"/>
              </a:tabLst>
            </a:pPr>
            <a:r>
              <a:rPr lang="de-AT" sz="2000" spc="100" dirty="0">
                <a:latin typeface="+mn-lt"/>
                <a:cs typeface="Arial"/>
              </a:rPr>
              <a:t>Rassismus in der Wissenschaft (z.B. </a:t>
            </a:r>
            <a:r>
              <a:rPr lang="de-AT" sz="2000" spc="100" dirty="0" err="1">
                <a:latin typeface="+mn-lt"/>
                <a:cs typeface="Arial"/>
              </a:rPr>
              <a:t>Tuskegee</a:t>
            </a:r>
            <a:r>
              <a:rPr lang="de-AT" sz="2000" spc="100" dirty="0">
                <a:latin typeface="+mn-lt"/>
                <a:cs typeface="Arial"/>
              </a:rPr>
              <a:t> Studie)</a:t>
            </a:r>
            <a:endParaRPr sz="2000" spc="100" dirty="0">
              <a:latin typeface="+mn-lt"/>
              <a:cs typeface="Arial"/>
            </a:endParaRPr>
          </a:p>
          <a:p>
            <a:pPr marL="297815" indent="-285115">
              <a:lnSpc>
                <a:spcPct val="100000"/>
              </a:lnSpc>
              <a:spcBef>
                <a:spcPts val="40"/>
              </a:spcBef>
              <a:buChar char="•"/>
              <a:tabLst>
                <a:tab pos="297815" algn="l"/>
                <a:tab pos="298450" algn="l"/>
              </a:tabLst>
            </a:pPr>
            <a:r>
              <a:rPr lang="de-AT" sz="2000" spc="100" dirty="0">
                <a:latin typeface="+mn-lt"/>
                <a:cs typeface="Arial"/>
              </a:rPr>
              <a:t>Manche psychiatrischen Interventionen </a:t>
            </a:r>
            <a:r>
              <a:rPr sz="2000" spc="100" dirty="0">
                <a:latin typeface="+mn-lt"/>
                <a:cs typeface="Arial"/>
              </a:rPr>
              <a:t>(</a:t>
            </a:r>
            <a:r>
              <a:rPr lang="de-AT" sz="2000" spc="100" dirty="0">
                <a:latin typeface="+mn-lt"/>
                <a:cs typeface="Arial"/>
              </a:rPr>
              <a:t>z.B.</a:t>
            </a:r>
            <a:r>
              <a:rPr sz="2000" spc="100" dirty="0">
                <a:latin typeface="+mn-lt"/>
                <a:cs typeface="Arial"/>
              </a:rPr>
              <a:t> </a:t>
            </a:r>
            <a:r>
              <a:rPr lang="de-AT" sz="2000" spc="100" dirty="0">
                <a:latin typeface="+mn-lt"/>
                <a:cs typeface="Arial"/>
              </a:rPr>
              <a:t>L</a:t>
            </a:r>
            <a:r>
              <a:rPr sz="2000" spc="100" dirty="0" err="1">
                <a:latin typeface="+mn-lt"/>
                <a:cs typeface="Arial"/>
              </a:rPr>
              <a:t>obotomie</a:t>
            </a:r>
            <a:r>
              <a:rPr lang="de-AT" sz="2000" spc="100" dirty="0" err="1">
                <a:latin typeface="+mn-lt"/>
                <a:cs typeface="Arial"/>
              </a:rPr>
              <a:t>n</a:t>
            </a:r>
            <a:r>
              <a:rPr sz="2000" spc="100" dirty="0">
                <a:latin typeface="+mn-lt"/>
                <a:cs typeface="Arial"/>
              </a:rPr>
              <a:t>)</a:t>
            </a:r>
          </a:p>
          <a:p>
            <a:pPr marL="297815" marR="223520" indent="-285115">
              <a:lnSpc>
                <a:spcPts val="2000"/>
              </a:lnSpc>
              <a:spcBef>
                <a:spcPts val="590"/>
              </a:spcBef>
              <a:buChar char="•"/>
              <a:tabLst>
                <a:tab pos="298450" algn="l"/>
                <a:tab pos="355600" algn="l"/>
              </a:tabLst>
            </a:pPr>
            <a:r>
              <a:rPr lang="de-AT" sz="2000" spc="100" dirty="0">
                <a:latin typeface="+mn-lt"/>
                <a:cs typeface="Arial"/>
              </a:rPr>
              <a:t>Manche (sozial)p</a:t>
            </a:r>
            <a:r>
              <a:rPr sz="2000" spc="100" dirty="0" err="1">
                <a:latin typeface="+mn-lt"/>
                <a:cs typeface="Arial"/>
              </a:rPr>
              <a:t>sychologi</a:t>
            </a:r>
            <a:r>
              <a:rPr lang="de-AT" sz="2000" spc="100" dirty="0" err="1">
                <a:latin typeface="+mn-lt"/>
                <a:cs typeface="Arial"/>
              </a:rPr>
              <a:t>sche</a:t>
            </a:r>
            <a:r>
              <a:rPr sz="2000" spc="100" dirty="0">
                <a:latin typeface="+mn-lt"/>
                <a:cs typeface="Arial"/>
              </a:rPr>
              <a:t> </a:t>
            </a:r>
            <a:r>
              <a:rPr lang="de-AT" sz="2000" spc="100" dirty="0">
                <a:latin typeface="+mn-lt"/>
                <a:cs typeface="Arial"/>
              </a:rPr>
              <a:t>E</a:t>
            </a:r>
            <a:r>
              <a:rPr sz="2000" spc="100" dirty="0" err="1">
                <a:latin typeface="+mn-lt"/>
                <a:cs typeface="Arial"/>
              </a:rPr>
              <a:t>xperiment</a:t>
            </a:r>
            <a:r>
              <a:rPr lang="de-AT" sz="2000" spc="100" dirty="0" err="1">
                <a:latin typeface="+mn-lt"/>
                <a:cs typeface="Arial"/>
              </a:rPr>
              <a:t>e</a:t>
            </a:r>
            <a:r>
              <a:rPr sz="2000" spc="100" dirty="0">
                <a:latin typeface="+mn-lt"/>
                <a:cs typeface="Arial"/>
              </a:rPr>
              <a:t> (</a:t>
            </a:r>
            <a:r>
              <a:rPr lang="de-AT" sz="2000" spc="100" dirty="0">
                <a:latin typeface="+mn-lt"/>
                <a:cs typeface="Arial"/>
              </a:rPr>
              <a:t>z.B. </a:t>
            </a:r>
            <a:r>
              <a:rPr sz="2000" spc="100" dirty="0">
                <a:latin typeface="+mn-lt"/>
                <a:cs typeface="Arial"/>
              </a:rPr>
              <a:t>Stanford Prison Study, Milgram Experiment…)</a:t>
            </a:r>
          </a:p>
        </p:txBody>
      </p:sp>
      <p:pic>
        <p:nvPicPr>
          <p:cNvPr id="4" name="object 4"/>
          <p:cNvPicPr/>
          <p:nvPr/>
        </p:nvPicPr>
        <p:blipFill>
          <a:blip r:embed="rId2" cstate="print"/>
          <a:stretch>
            <a:fillRect/>
          </a:stretch>
        </p:blipFill>
        <p:spPr>
          <a:xfrm>
            <a:off x="7368736" y="1905000"/>
            <a:ext cx="4305300" cy="3644900"/>
          </a:xfrm>
          <a:prstGeom prst="rect">
            <a:avLst/>
          </a:prstGeom>
        </p:spPr>
      </p:pic>
      <p:pic>
        <p:nvPicPr>
          <p:cNvPr id="7" name="object 3">
            <a:extLst>
              <a:ext uri="{FF2B5EF4-FFF2-40B4-BE49-F238E27FC236}">
                <a16:creationId xmlns:a16="http://schemas.microsoft.com/office/drawing/2014/main" id="{095AA2C1-AA28-1B87-3149-2A00D98DB5A4}"/>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5900" y="406400"/>
            <a:ext cx="9194800" cy="6121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577788" y="1855695"/>
            <a:ext cx="9144000" cy="4020951"/>
          </a:xfrm>
        </p:spPr>
        <p:txBody>
          <a:bodyPr>
            <a:normAutofit/>
          </a:bodyPr>
          <a:lstStyle/>
          <a:p>
            <a:pPr algn="l"/>
            <a:br>
              <a:rPr lang="en-US" sz="1200" dirty="0"/>
            </a:br>
            <a:endParaRPr lang="en-US" sz="1200" dirty="0"/>
          </a:p>
        </p:txBody>
      </p:sp>
      <p:sp>
        <p:nvSpPr>
          <p:cNvPr id="5" name="Subtitle 2">
            <a:extLst>
              <a:ext uri="{FF2B5EF4-FFF2-40B4-BE49-F238E27FC236}">
                <a16:creationId xmlns:a16="http://schemas.microsoft.com/office/drawing/2014/main" id="{F9414E53-7A90-1C4A-A50D-7C461A74EB05}"/>
              </a:ext>
            </a:extLst>
          </p:cNvPr>
          <p:cNvSpPr>
            <a:spLocks noGrp="1"/>
          </p:cNvSpPr>
          <p:nvPr>
            <p:ph type="subTitle" idx="1"/>
          </p:nvPr>
        </p:nvSpPr>
        <p:spPr>
          <a:xfrm>
            <a:off x="829733" y="1680281"/>
            <a:ext cx="5883537" cy="4379860"/>
          </a:xfrm>
          <a:ln w="12700">
            <a:solidFill>
              <a:schemeClr val="tx1"/>
            </a:solidFill>
          </a:ln>
        </p:spPr>
        <p:txBody>
          <a:bodyPr>
            <a:noAutofit/>
          </a:bodyPr>
          <a:lstStyle/>
          <a:p>
            <a:pPr marL="342900" indent="-342900" algn="l">
              <a:lnSpc>
                <a:spcPct val="150000"/>
              </a:lnSpc>
              <a:spcBef>
                <a:spcPts val="0"/>
              </a:spcBef>
              <a:buFont typeface="Arial" panose="020B0604020202020204" pitchFamily="34" charset="0"/>
              <a:buChar char="•"/>
            </a:pPr>
            <a:r>
              <a:rPr lang="de-DE" dirty="0">
                <a:latin typeface="+mj-lt"/>
              </a:rPr>
              <a:t>Informierte Zustimmung (</a:t>
            </a:r>
            <a:r>
              <a:rPr lang="de-DE" dirty="0" err="1">
                <a:latin typeface="+mj-lt"/>
              </a:rPr>
              <a:t>Informed</a:t>
            </a:r>
            <a:r>
              <a:rPr lang="de-DE" dirty="0">
                <a:latin typeface="+mj-lt"/>
              </a:rPr>
              <a:t> </a:t>
            </a:r>
            <a:r>
              <a:rPr lang="de-DE" dirty="0" err="1">
                <a:latin typeface="+mj-lt"/>
              </a:rPr>
              <a:t>Consent</a:t>
            </a:r>
            <a:r>
              <a:rPr lang="de-DE" dirty="0">
                <a:latin typeface="+mj-lt"/>
              </a:rPr>
              <a:t>)</a:t>
            </a:r>
          </a:p>
          <a:p>
            <a:pPr marL="342900" indent="-342900" algn="l">
              <a:lnSpc>
                <a:spcPct val="150000"/>
              </a:lnSpc>
              <a:spcBef>
                <a:spcPts val="0"/>
              </a:spcBef>
              <a:buFont typeface="Arial" panose="020B0604020202020204" pitchFamily="34" charset="0"/>
              <a:buChar char="•"/>
            </a:pPr>
            <a:r>
              <a:rPr lang="de-DE" dirty="0" err="1">
                <a:latin typeface="+mj-lt"/>
              </a:rPr>
              <a:t>Beneficience</a:t>
            </a:r>
            <a:r>
              <a:rPr lang="de-DE" dirty="0">
                <a:latin typeface="+mj-lt"/>
              </a:rPr>
              <a:t> and non-</a:t>
            </a:r>
            <a:r>
              <a:rPr lang="de-DE" dirty="0" err="1">
                <a:latin typeface="+mj-lt"/>
              </a:rPr>
              <a:t>maleficience</a:t>
            </a:r>
            <a:endParaRPr lang="de-DE" dirty="0">
              <a:latin typeface="+mj-lt"/>
            </a:endParaRPr>
          </a:p>
          <a:p>
            <a:pPr marL="342900" indent="-342900" algn="l">
              <a:lnSpc>
                <a:spcPct val="150000"/>
              </a:lnSpc>
              <a:spcBef>
                <a:spcPts val="0"/>
              </a:spcBef>
              <a:buFont typeface="Arial" panose="020B0604020202020204" pitchFamily="34" charset="0"/>
              <a:buChar char="•"/>
            </a:pPr>
            <a:r>
              <a:rPr lang="de-DE" dirty="0">
                <a:latin typeface="+mj-lt"/>
              </a:rPr>
              <a:t>Respekt für die Person des/der </a:t>
            </a:r>
            <a:r>
              <a:rPr lang="de-DE" dirty="0" err="1">
                <a:latin typeface="+mj-lt"/>
              </a:rPr>
              <a:t>Proband:in</a:t>
            </a:r>
            <a:endParaRPr lang="de-DE" dirty="0">
              <a:latin typeface="+mj-lt"/>
            </a:endParaRPr>
          </a:p>
          <a:p>
            <a:pPr marL="342900" indent="-342900" algn="l">
              <a:lnSpc>
                <a:spcPct val="150000"/>
              </a:lnSpc>
              <a:spcBef>
                <a:spcPts val="0"/>
              </a:spcBef>
              <a:buFont typeface="Arial" panose="020B0604020202020204" pitchFamily="34" charset="0"/>
              <a:buChar char="•"/>
            </a:pPr>
            <a:r>
              <a:rPr lang="de-DE" dirty="0">
                <a:latin typeface="+mj-lt"/>
              </a:rPr>
              <a:t>Vertraulichkeit und Datenschutz </a:t>
            </a:r>
          </a:p>
          <a:p>
            <a:pPr marL="342900" indent="-342900" algn="l">
              <a:lnSpc>
                <a:spcPct val="150000"/>
              </a:lnSpc>
              <a:spcBef>
                <a:spcPts val="0"/>
              </a:spcBef>
              <a:buFont typeface="Arial" panose="020B0604020202020204" pitchFamily="34" charset="0"/>
              <a:buChar char="•"/>
            </a:pPr>
            <a:r>
              <a:rPr lang="de-DE" dirty="0">
                <a:latin typeface="+mj-lt"/>
              </a:rPr>
              <a:t>Vermeidung von Interessenkonflikten</a:t>
            </a:r>
          </a:p>
          <a:p>
            <a:pPr marL="342900" indent="-342900" algn="l">
              <a:lnSpc>
                <a:spcPct val="150000"/>
              </a:lnSpc>
              <a:spcBef>
                <a:spcPts val="0"/>
              </a:spcBef>
              <a:buFont typeface="Arial" panose="020B0604020202020204" pitchFamily="34" charset="0"/>
              <a:buChar char="•"/>
            </a:pPr>
            <a:r>
              <a:rPr lang="de-DE" dirty="0">
                <a:latin typeface="+mj-lt"/>
              </a:rPr>
              <a:t>Soziale Gerechtigkeit</a:t>
            </a:r>
          </a:p>
        </p:txBody>
      </p:sp>
      <p:pic>
        <p:nvPicPr>
          <p:cNvPr id="6" name="Picture 5">
            <a:extLst>
              <a:ext uri="{FF2B5EF4-FFF2-40B4-BE49-F238E27FC236}">
                <a16:creationId xmlns:a16="http://schemas.microsoft.com/office/drawing/2014/main" id="{48D3819B-D8FF-1847-BC26-EE99D1180C0F}"/>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878320" y="1476261"/>
            <a:ext cx="5045825" cy="4779818"/>
          </a:xfrm>
          <a:prstGeom prst="rect">
            <a:avLst/>
          </a:prstGeom>
        </p:spPr>
      </p:pic>
      <p:sp>
        <p:nvSpPr>
          <p:cNvPr id="8" name="Title 1">
            <a:extLst>
              <a:ext uri="{FF2B5EF4-FFF2-40B4-BE49-F238E27FC236}">
                <a16:creationId xmlns:a16="http://schemas.microsoft.com/office/drawing/2014/main" id="{6022CFA6-175C-AACB-FD48-B928DB68A0B3}"/>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t>Allgemeine </a:t>
            </a:r>
            <a:r>
              <a:rPr lang="en-US" sz="3200" b="1" dirty="0" err="1"/>
              <a:t>Prinzipien</a:t>
            </a:r>
            <a:r>
              <a:rPr lang="en-US" sz="3200" b="1" dirty="0"/>
              <a:t> der </a:t>
            </a:r>
            <a:r>
              <a:rPr lang="en-US" sz="3200" b="1" dirty="0" err="1"/>
              <a:t>Forschungsethik</a:t>
            </a:r>
            <a:endParaRPr lang="en-US" sz="3200" b="1" dirty="0"/>
          </a:p>
        </p:txBody>
      </p:sp>
      <p:pic>
        <p:nvPicPr>
          <p:cNvPr id="3" name="object 3">
            <a:extLst>
              <a:ext uri="{FF2B5EF4-FFF2-40B4-BE49-F238E27FC236}">
                <a16:creationId xmlns:a16="http://schemas.microsoft.com/office/drawing/2014/main" id="{0239EAAB-F052-30DF-A475-B32260207343}"/>
              </a:ext>
            </a:extLst>
          </p:cNvPr>
          <p:cNvPicPr/>
          <p:nvPr/>
        </p:nvPicPr>
        <p:blipFill>
          <a:blip r:embed="rId4">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126788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5" name="TextBox 4">
            <a:extLst>
              <a:ext uri="{FF2B5EF4-FFF2-40B4-BE49-F238E27FC236}">
                <a16:creationId xmlns:a16="http://schemas.microsoft.com/office/drawing/2014/main" id="{4EE39E8C-4E84-4D46-8DCF-C440A2B1B31A}"/>
              </a:ext>
            </a:extLst>
          </p:cNvPr>
          <p:cNvSpPr txBox="1"/>
          <p:nvPr/>
        </p:nvSpPr>
        <p:spPr>
          <a:xfrm>
            <a:off x="834626" y="1712422"/>
            <a:ext cx="5787861" cy="4549835"/>
          </a:xfrm>
          <a:prstGeom prst="rect">
            <a:avLst/>
          </a:prstGeom>
          <a:noFill/>
          <a:ln w="1270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de-DE" sz="2400" dirty="0">
                <a:latin typeface="+mj-lt"/>
              </a:rPr>
              <a:t>Reflexivität</a:t>
            </a:r>
          </a:p>
          <a:p>
            <a:pPr marL="285750" indent="-285750">
              <a:lnSpc>
                <a:spcPct val="150000"/>
              </a:lnSpc>
              <a:buFont typeface="Arial" panose="020B0604020202020204" pitchFamily="34" charset="0"/>
              <a:buChar char="•"/>
            </a:pPr>
            <a:r>
              <a:rPr lang="de-DE" sz="2400" dirty="0">
                <a:latin typeface="+mj-lt"/>
              </a:rPr>
              <a:t>Epistemischer/kultureller/moralischer Relativismus</a:t>
            </a:r>
          </a:p>
          <a:p>
            <a:pPr marL="285750" indent="-285750">
              <a:lnSpc>
                <a:spcPct val="150000"/>
              </a:lnSpc>
              <a:buFont typeface="Arial" panose="020B0604020202020204" pitchFamily="34" charset="0"/>
              <a:buChar char="•"/>
            </a:pPr>
            <a:r>
              <a:rPr lang="de-DE" sz="2400" dirty="0">
                <a:latin typeface="+mj-lt"/>
              </a:rPr>
              <a:t>Kulturelles und intellektuelles Eigentum</a:t>
            </a:r>
          </a:p>
          <a:p>
            <a:pPr marL="285750" indent="-285750">
              <a:lnSpc>
                <a:spcPct val="150000"/>
              </a:lnSpc>
              <a:buFont typeface="Arial" panose="020B0604020202020204" pitchFamily="34" charset="0"/>
              <a:buChar char="•"/>
            </a:pPr>
            <a:r>
              <a:rPr lang="de-DE" sz="2400" dirty="0">
                <a:latin typeface="+mj-lt"/>
              </a:rPr>
              <a:t>Anonymität vs. Anerkennung</a:t>
            </a:r>
          </a:p>
          <a:p>
            <a:pPr marL="285750" indent="-285750">
              <a:lnSpc>
                <a:spcPct val="150000"/>
              </a:lnSpc>
              <a:buFont typeface="Arial" panose="020B0604020202020204" pitchFamily="34" charset="0"/>
              <a:buChar char="•"/>
            </a:pPr>
            <a:r>
              <a:rPr lang="de-DE" sz="2400" dirty="0">
                <a:latin typeface="+mj-lt"/>
              </a:rPr>
              <a:t>Trauma-informiertheit</a:t>
            </a:r>
          </a:p>
          <a:p>
            <a:pPr marL="285750" indent="-285750">
              <a:lnSpc>
                <a:spcPct val="150000"/>
              </a:lnSpc>
              <a:buFont typeface="Arial" panose="020B0604020202020204" pitchFamily="34" charset="0"/>
              <a:buChar char="•"/>
            </a:pPr>
            <a:r>
              <a:rPr lang="de-DE" sz="2400" dirty="0">
                <a:latin typeface="+mj-lt"/>
              </a:rPr>
              <a:t>Politische Ökonomie</a:t>
            </a:r>
          </a:p>
          <a:p>
            <a:pPr>
              <a:lnSpc>
                <a:spcPct val="150000"/>
              </a:lnSpc>
            </a:pPr>
            <a:r>
              <a:rPr lang="de-DE" sz="2800" dirty="0">
                <a:latin typeface="+mj-lt"/>
              </a:rPr>
              <a:t>…</a:t>
            </a:r>
          </a:p>
        </p:txBody>
      </p:sp>
      <p:pic>
        <p:nvPicPr>
          <p:cNvPr id="6" name="Picture 5">
            <a:extLst>
              <a:ext uri="{FF2B5EF4-FFF2-40B4-BE49-F238E27FC236}">
                <a16:creationId xmlns:a16="http://schemas.microsoft.com/office/drawing/2014/main" id="{0B07E705-4F86-CD4F-BB59-BF9376A4A39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861695" y="1482439"/>
            <a:ext cx="5062450" cy="4779818"/>
          </a:xfrm>
          <a:prstGeom prst="rect">
            <a:avLst/>
          </a:prstGeom>
        </p:spPr>
      </p:pic>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Disziplin-spezifische</a:t>
            </a:r>
            <a:r>
              <a:rPr lang="en-US" sz="3200" b="1" dirty="0"/>
              <a:t> </a:t>
            </a:r>
            <a:r>
              <a:rPr lang="en-US" sz="3200" b="1" dirty="0" err="1"/>
              <a:t>Prinzipien</a:t>
            </a:r>
            <a:endParaRPr lang="en-US" sz="3200" b="1" dirty="0"/>
          </a:p>
        </p:txBody>
      </p:sp>
      <p:pic>
        <p:nvPicPr>
          <p:cNvPr id="3" name="object 3">
            <a:extLst>
              <a:ext uri="{FF2B5EF4-FFF2-40B4-BE49-F238E27FC236}">
                <a16:creationId xmlns:a16="http://schemas.microsoft.com/office/drawing/2014/main" id="{CD24A34D-B2CA-C0C3-AE66-6DA1B05D1FE0}"/>
              </a:ext>
            </a:extLst>
          </p:cNvPr>
          <p:cNvPicPr/>
          <p:nvPr/>
        </p:nvPicPr>
        <p:blipFill>
          <a:blip r:embed="rId4">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329881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Ethikkomissionen</a:t>
            </a:r>
            <a:r>
              <a:rPr lang="en-US" sz="3200" b="1" dirty="0"/>
              <a:t> I</a:t>
            </a:r>
          </a:p>
        </p:txBody>
      </p:sp>
      <p:sp>
        <p:nvSpPr>
          <p:cNvPr id="3" name="TextBox 2">
            <a:extLst>
              <a:ext uri="{FF2B5EF4-FFF2-40B4-BE49-F238E27FC236}">
                <a16:creationId xmlns:a16="http://schemas.microsoft.com/office/drawing/2014/main" id="{AC568D8D-C154-6A45-730B-C84F7F1D6331}"/>
              </a:ext>
            </a:extLst>
          </p:cNvPr>
          <p:cNvSpPr txBox="1"/>
          <p:nvPr/>
        </p:nvSpPr>
        <p:spPr>
          <a:xfrm>
            <a:off x="829733" y="1548426"/>
            <a:ext cx="10700463" cy="5078313"/>
          </a:xfrm>
          <a:prstGeom prst="rect">
            <a:avLst/>
          </a:prstGeom>
          <a:noFill/>
        </p:spPr>
        <p:txBody>
          <a:bodyPr wrap="square" rtlCol="0">
            <a:spAutoFit/>
          </a:bodyPr>
          <a:lstStyle/>
          <a:p>
            <a:r>
              <a:rPr lang="en-AT" dirty="0">
                <a:effectLst/>
                <a:latin typeface="Calibri Light" panose="020F0302020204030204" pitchFamily="34" charset="0"/>
                <a:ea typeface="Calibri" panose="020F0502020204030204" pitchFamily="34" charset="0"/>
              </a:rPr>
              <a:t>“Eine zentrale Rolle bei der Einhaltung forschungsethischer Standards kommt Ethikkommissionen zu. Das sind </a:t>
            </a:r>
            <a:r>
              <a:rPr lang="en-AT" b="1" dirty="0">
                <a:effectLst/>
                <a:latin typeface="Calibri Light" panose="020F0302020204030204" pitchFamily="34" charset="0"/>
                <a:ea typeface="Calibri" panose="020F0502020204030204" pitchFamily="34" charset="0"/>
              </a:rPr>
              <a:t>weisungsfreie Gremien</a:t>
            </a:r>
            <a:r>
              <a:rPr lang="en-AT" dirty="0">
                <a:effectLst/>
                <a:latin typeface="Calibri Light" panose="020F0302020204030204" pitchFamily="34" charset="0"/>
                <a:ea typeface="Calibri" panose="020F0502020204030204" pitchFamily="34" charset="0"/>
              </a:rPr>
              <a:t>, die vor allem die </a:t>
            </a:r>
            <a:r>
              <a:rPr lang="en-AT" b="1" dirty="0">
                <a:effectLst/>
                <a:latin typeface="Calibri Light" panose="020F0302020204030204" pitchFamily="34" charset="0"/>
                <a:ea typeface="Calibri" panose="020F0502020204030204" pitchFamily="34" charset="0"/>
              </a:rPr>
              <a:t>angewandte Forschung an bzw. mit Menschen einer kritischen Prüfung unterziehen</a:t>
            </a:r>
            <a:r>
              <a:rPr lang="en-AT" dirty="0">
                <a:effectLst/>
                <a:latin typeface="Calibri Light" panose="020F0302020204030204" pitchFamily="34" charset="0"/>
                <a:ea typeface="Calibri" panose="020F0502020204030204" pitchFamily="34" charset="0"/>
              </a:rPr>
              <a:t>. Dies gilt nicht nur für biomedizinische Forschung, sondern für </a:t>
            </a:r>
            <a:r>
              <a:rPr lang="en-AT" b="1" dirty="0">
                <a:effectLst/>
                <a:latin typeface="Calibri Light" panose="020F0302020204030204" pitchFamily="34" charset="0"/>
                <a:ea typeface="Calibri" panose="020F0502020204030204" pitchFamily="34" charset="0"/>
              </a:rPr>
              <a:t>alle Projekte</a:t>
            </a:r>
            <a:r>
              <a:rPr lang="en-AT" dirty="0">
                <a:effectLst/>
                <a:latin typeface="Calibri Light" panose="020F0302020204030204" pitchFamily="34" charset="0"/>
                <a:ea typeface="Calibri" panose="020F0502020204030204" pitchFamily="34" charset="0"/>
              </a:rPr>
              <a:t>, die Menschen und ihre Daten in die Forschung einbeziehen”</a:t>
            </a:r>
          </a:p>
          <a:p>
            <a:r>
              <a:rPr lang="en-AT" dirty="0">
                <a:effectLst/>
                <a:latin typeface="Calibri Light" panose="020F0302020204030204" pitchFamily="34" charset="0"/>
                <a:ea typeface="Calibri" panose="020F0502020204030204" pitchFamily="34" charset="0"/>
              </a:rPr>
              <a:t>(BMBWF 2020)</a:t>
            </a:r>
            <a:endParaRPr lang="en-AT" dirty="0">
              <a:effectLst/>
              <a:latin typeface="+mj-lt"/>
              <a:ea typeface="Calibri" panose="020F0502020204030204" pitchFamily="34" charset="0"/>
            </a:endParaRPr>
          </a:p>
          <a:p>
            <a:endParaRPr lang="en-AT" dirty="0">
              <a:latin typeface="+mj-lt"/>
              <a:ea typeface="Calibri" panose="020F0502020204030204" pitchFamily="34" charset="0"/>
            </a:endParaRPr>
          </a:p>
          <a:p>
            <a:r>
              <a:rPr lang="de-AT" dirty="0">
                <a:effectLst/>
                <a:latin typeface="Calibri Light" panose="020F0302020204030204" pitchFamily="34" charset="0"/>
                <a:ea typeface="Calibri" panose="020F0502020204030204" pitchFamily="34" charset="0"/>
              </a:rPr>
              <a:t>„(Sie) begutachtet primär Forschungsvorhaben und dazugehörige Dokumentation nach ethischen Gesichtspunkten, einschließlich: </a:t>
            </a:r>
          </a:p>
          <a:p>
            <a:endParaRPr lang="de-AT" dirty="0">
              <a:effectLst/>
              <a:latin typeface="Calibri Light" panose="020F0302020204030204" pitchFamily="34" charset="0"/>
              <a:ea typeface="Calibri" panose="020F0502020204030204" pitchFamily="34" charset="0"/>
            </a:endParaRP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ihres sozialen und gesellschaftlichen Wertes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ihrer wissenschaftlichen Validität</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einem akzeptablen Verhältnis von potentiellen Nutzen und Schaden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Risikominimierung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angemessenen Prozeduren zum </a:t>
            </a:r>
            <a:r>
              <a:rPr lang="de-AT" dirty="0" err="1">
                <a:effectLst/>
                <a:latin typeface="Calibri Light" panose="020F0302020204030204" pitchFamily="34" charset="0"/>
                <a:ea typeface="Calibri" panose="020F0502020204030204" pitchFamily="34" charset="0"/>
              </a:rPr>
              <a:t>Informed</a:t>
            </a:r>
            <a:r>
              <a:rPr lang="de-AT" dirty="0">
                <a:effectLst/>
                <a:latin typeface="Calibri Light" panose="020F0302020204030204" pitchFamily="34" charset="0"/>
                <a:ea typeface="Calibri" panose="020F0502020204030204" pitchFamily="34" charset="0"/>
              </a:rPr>
              <a:t> </a:t>
            </a:r>
            <a:r>
              <a:rPr lang="de-AT" dirty="0" err="1">
                <a:effectLst/>
                <a:latin typeface="Calibri Light" panose="020F0302020204030204" pitchFamily="34" charset="0"/>
                <a:ea typeface="Calibri" panose="020F0502020204030204" pitchFamily="34" charset="0"/>
              </a:rPr>
              <a:t>Consent</a:t>
            </a:r>
            <a:r>
              <a:rPr lang="de-AT" dirty="0">
                <a:effectLst/>
                <a:latin typeface="Calibri Light" panose="020F0302020204030204" pitchFamily="34" charset="0"/>
                <a:ea typeface="Calibri" panose="020F0502020204030204" pitchFamily="34" charset="0"/>
              </a:rPr>
              <a:t> (einschl. kultureller Angemessenheit und Mechanismen um Freiwilligkeit sicherzustellen)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Maßnahmen zum Schutz vulnerabler Personengruppen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faire Selektion von Teilnehmenden“(WHO 2011)</a:t>
            </a:r>
            <a:endParaRPr lang="en-AT" dirty="0"/>
          </a:p>
          <a:p>
            <a:pPr lvl="1"/>
            <a:endParaRPr lang="de-AT" dirty="0">
              <a:effectLst/>
              <a:latin typeface="Calibri Light" panose="020F0302020204030204" pitchFamily="34" charset="0"/>
              <a:ea typeface="Calibri" panose="020F0502020204030204" pitchFamily="34" charset="0"/>
            </a:endParaRPr>
          </a:p>
        </p:txBody>
      </p:sp>
      <p:pic>
        <p:nvPicPr>
          <p:cNvPr id="4" name="object 3">
            <a:extLst>
              <a:ext uri="{FF2B5EF4-FFF2-40B4-BE49-F238E27FC236}">
                <a16:creationId xmlns:a16="http://schemas.microsoft.com/office/drawing/2014/main" id="{1515DF23-148A-4DD9-6405-3E054CE2D5A4}"/>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406072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Ethikkomissionen</a:t>
            </a:r>
            <a:r>
              <a:rPr lang="en-US" sz="3200" b="1" dirty="0"/>
              <a:t> II</a:t>
            </a:r>
          </a:p>
        </p:txBody>
      </p:sp>
      <p:sp>
        <p:nvSpPr>
          <p:cNvPr id="3" name="TextBox 2">
            <a:extLst>
              <a:ext uri="{FF2B5EF4-FFF2-40B4-BE49-F238E27FC236}">
                <a16:creationId xmlns:a16="http://schemas.microsoft.com/office/drawing/2014/main" id="{AC568D8D-C154-6A45-730B-C84F7F1D6331}"/>
              </a:ext>
            </a:extLst>
          </p:cNvPr>
          <p:cNvSpPr txBox="1"/>
          <p:nvPr/>
        </p:nvSpPr>
        <p:spPr>
          <a:xfrm>
            <a:off x="888562" y="1440704"/>
            <a:ext cx="10700463" cy="4672818"/>
          </a:xfrm>
          <a:prstGeom prst="rect">
            <a:avLst/>
          </a:prstGeom>
          <a:noFill/>
        </p:spPr>
        <p:txBody>
          <a:bodyPr wrap="square" rtlCol="0">
            <a:spAutoFit/>
          </a:bodyPr>
          <a:lstStyle/>
          <a:p>
            <a:pPr>
              <a:lnSpc>
                <a:spcPct val="115000"/>
              </a:lnSpc>
            </a:pPr>
            <a:r>
              <a:rPr lang="de-AT" sz="2000" kern="100" dirty="0">
                <a:effectLst/>
                <a:latin typeface="+mj-lt"/>
                <a:ea typeface="Calibri" panose="020F0502020204030204" pitchFamily="34" charset="0"/>
                <a:cs typeface="Times New Roman" panose="02020603050405020304" pitchFamily="18" charset="0"/>
              </a:rPr>
              <a:t>In Österreich existieren zwei Arten Ethikkommissionen: </a:t>
            </a:r>
            <a:endParaRPr lang="en-AT" sz="2000" kern="100" dirty="0">
              <a:effectLst/>
              <a:latin typeface="+mj-lt"/>
              <a:ea typeface="Calibri" panose="020F0502020204030204" pitchFamily="34" charset="0"/>
              <a:cs typeface="Times New Roman" panose="02020603050405020304" pitchFamily="18" charset="0"/>
            </a:endParaRPr>
          </a:p>
          <a:p>
            <a:pPr>
              <a:lnSpc>
                <a:spcPct val="115000"/>
              </a:lnSpc>
            </a:pPr>
            <a:endParaRPr lang="de-AT" sz="2000" b="1" u="sng" kern="100" dirty="0">
              <a:latin typeface="+mj-lt"/>
              <a:ea typeface="Calibri" panose="020F0502020204030204" pitchFamily="34" charset="0"/>
              <a:cs typeface="Times New Roman" panose="02020603050405020304" pitchFamily="18" charset="0"/>
            </a:endParaRPr>
          </a:p>
          <a:p>
            <a:pPr>
              <a:lnSpc>
                <a:spcPct val="115000"/>
              </a:lnSpc>
            </a:pPr>
            <a:r>
              <a:rPr lang="de-AT" sz="2000" b="1" u="sng" kern="100" dirty="0">
                <a:effectLst/>
                <a:latin typeface="+mj-lt"/>
                <a:ea typeface="Calibri" panose="020F0502020204030204" pitchFamily="34" charset="0"/>
                <a:cs typeface="Times New Roman" panose="02020603050405020304" pitchFamily="18" charset="0"/>
              </a:rPr>
              <a:t>Gesetzlich verpflichtende Kommissionen</a:t>
            </a:r>
            <a:r>
              <a:rPr lang="de-AT" sz="2000" u="sng" kern="100" dirty="0">
                <a:effectLst/>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nach</a:t>
            </a:r>
            <a:r>
              <a:rPr lang="en-AT" sz="2000" kern="100" spc="15" dirty="0">
                <a:effectLst/>
                <a:latin typeface="+mj-lt"/>
                <a:ea typeface="Calibri" panose="020F0502020204030204" pitchFamily="34" charset="0"/>
                <a:cs typeface="Times New Roman" panose="02020603050405020304" pitchFamily="18" charset="0"/>
              </a:rPr>
              <a:t> </a:t>
            </a:r>
            <a:r>
              <a:rPr lang="en-AT" sz="2000" strike="noStrike" kern="100" spc="15" dirty="0">
                <a:effectLst/>
                <a:latin typeface="+mj-lt"/>
                <a:ea typeface="Calibri" panose="020F0502020204030204" pitchFamily="34" charset="0"/>
                <a:cs typeface="Times New Roman" panose="02020603050405020304" pitchFamily="18" charset="0"/>
              </a:rPr>
              <a:t>§ 8c Kranken- und Kuranstaltengesetz des Bundes (KAKuG)</a:t>
            </a:r>
            <a:r>
              <a:rPr lang="en-AT" sz="2000" kern="100" spc="15" dirty="0">
                <a:effectLst/>
                <a:latin typeface="+mj-lt"/>
                <a:ea typeface="Calibri" panose="020F0502020204030204" pitchFamily="34" charset="0"/>
                <a:cs typeface="Times New Roman" panose="02020603050405020304" pitchFamily="18" charset="0"/>
              </a:rPr>
              <a:t> </a:t>
            </a:r>
            <a:r>
              <a:rPr lang="de-AT" sz="2000" kern="100" spc="15" dirty="0">
                <a:effectLst/>
                <a:latin typeface="+mj-lt"/>
                <a:ea typeface="Calibri" panose="020F0502020204030204" pitchFamily="34" charset="0"/>
                <a:cs typeface="Times New Roman" panose="02020603050405020304" pitchFamily="18" charset="0"/>
              </a:rPr>
              <a:t>bzw. </a:t>
            </a:r>
            <a:r>
              <a:rPr lang="en-AT" sz="2000" strike="noStrike" kern="100" spc="15" dirty="0">
                <a:effectLst/>
                <a:latin typeface="+mj-lt"/>
                <a:ea typeface="Calibri" panose="020F0502020204030204" pitchFamily="34" charset="0"/>
                <a:cs typeface="Times New Roman" panose="02020603050405020304" pitchFamily="18" charset="0"/>
              </a:rPr>
              <a:t>§ 30 Universitätsgesetz 2002 (UG)</a:t>
            </a:r>
            <a:r>
              <a:rPr lang="de-AT" sz="2000" strike="noStrike" kern="100" spc="15" dirty="0">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begutachten „</a:t>
            </a:r>
            <a:r>
              <a:rPr lang="en-AT" sz="2000" kern="100" spc="15" dirty="0">
                <a:solidFill>
                  <a:srgbClr val="000000"/>
                </a:solidFill>
                <a:effectLst/>
                <a:latin typeface="+mj-lt"/>
                <a:ea typeface="Calibri" panose="020F0502020204030204" pitchFamily="34" charset="0"/>
                <a:cs typeface="Times New Roman" panose="02020603050405020304" pitchFamily="18" charset="0"/>
              </a:rPr>
              <a:t>klinische</a:t>
            </a:r>
            <a:r>
              <a:rPr lang="de-AT" sz="2000" kern="100" spc="15" dirty="0">
                <a:solidFill>
                  <a:srgbClr val="000000"/>
                </a:solidFill>
                <a:effectLst/>
                <a:latin typeface="+mj-lt"/>
                <a:ea typeface="Calibri" panose="020F0502020204030204" pitchFamily="34" charset="0"/>
                <a:cs typeface="Times New Roman" panose="02020603050405020304" pitchFamily="18" charset="0"/>
              </a:rPr>
              <a:t>(</a:t>
            </a:r>
            <a:r>
              <a:rPr lang="en-AT" sz="2000" kern="100" spc="15" dirty="0">
                <a:solidFill>
                  <a:srgbClr val="000000"/>
                </a:solidFill>
                <a:effectLst/>
                <a:latin typeface="+mj-lt"/>
                <a:ea typeface="Calibri" panose="020F0502020204030204" pitchFamily="34" charset="0"/>
                <a:cs typeface="Times New Roman" panose="02020603050405020304" pitchFamily="18" charset="0"/>
              </a:rPr>
              <a:t>n</a:t>
            </a:r>
            <a:r>
              <a:rPr lang="de-AT" sz="2000" kern="100" spc="15" dirty="0">
                <a:solidFill>
                  <a:srgbClr val="000000"/>
                </a:solidFill>
                <a:effectLst/>
                <a:latin typeface="+mj-lt"/>
                <a:ea typeface="Calibri" panose="020F0502020204030204" pitchFamily="34" charset="0"/>
                <a:cs typeface="Times New Roman" panose="02020603050405020304" pitchFamily="18" charset="0"/>
              </a:rPr>
              <a:t>)</a:t>
            </a:r>
            <a:r>
              <a:rPr lang="en-AT" sz="2000" kern="100" spc="15" dirty="0">
                <a:solidFill>
                  <a:srgbClr val="000000"/>
                </a:solidFill>
                <a:effectLst/>
                <a:latin typeface="+mj-lt"/>
                <a:ea typeface="Calibri" panose="020F0502020204030204" pitchFamily="34" charset="0"/>
                <a:cs typeface="Times New Roman" panose="02020603050405020304" pitchFamily="18" charset="0"/>
              </a:rPr>
              <a:t> Prüfungen von Arzneimitteln und Medizinprodukten, die Anwendung neuer medizinischer Methoden und die angewandte medizinische Forschung am Menschen</a:t>
            </a:r>
            <a:r>
              <a:rPr lang="de-AT" sz="2000" kern="100" spc="15" dirty="0">
                <a:solidFill>
                  <a:srgbClr val="000000"/>
                </a:solidFill>
                <a:effectLst/>
                <a:latin typeface="+mj-lt"/>
                <a:ea typeface="Calibri" panose="020F0502020204030204" pitchFamily="34" charset="0"/>
                <a:cs typeface="Times New Roman" panose="02020603050405020304" pitchFamily="18" charset="0"/>
              </a:rPr>
              <a:t>“ (BMBWF) und sind meist Teil einer Krankenanstalt oder medizinischen Universität.</a:t>
            </a:r>
            <a:r>
              <a:rPr lang="en-AT" sz="2000" kern="100" dirty="0">
                <a:effectLst/>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 </a:t>
            </a:r>
          </a:p>
          <a:p>
            <a:pPr marL="114300" lvl="0">
              <a:lnSpc>
                <a:spcPct val="115000"/>
              </a:lnSpc>
            </a:pPr>
            <a:endParaRPr lang="en-AT" sz="2000" kern="100" dirty="0">
              <a:effectLst/>
              <a:latin typeface="+mj-lt"/>
              <a:ea typeface="Calibri" panose="020F0502020204030204" pitchFamily="34" charset="0"/>
              <a:cs typeface="Times New Roman" panose="02020603050405020304" pitchFamily="18" charset="0"/>
            </a:endParaRPr>
          </a:p>
          <a:p>
            <a:pPr lvl="0">
              <a:lnSpc>
                <a:spcPct val="115000"/>
              </a:lnSpc>
            </a:pPr>
            <a:r>
              <a:rPr lang="de-AT" sz="2000" b="1" u="sng" kern="100" dirty="0">
                <a:effectLst/>
                <a:latin typeface="+mj-lt"/>
                <a:ea typeface="Calibri" panose="020F0502020204030204" pitchFamily="34" charset="0"/>
                <a:cs typeface="Times New Roman" panose="02020603050405020304" pitchFamily="18" charset="0"/>
              </a:rPr>
              <a:t>Freiwillige Kommissionen</a:t>
            </a:r>
            <a:r>
              <a:rPr lang="de-AT" sz="2000" u="sng" kern="100" dirty="0">
                <a:effectLst/>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zur Begutachtung nicht-klinischer Forschung mit/am Menschen (z.B. Interviewstudien, Umfragen, Beobachtungsstudien, </a:t>
            </a:r>
            <a:r>
              <a:rPr lang="de-AT" sz="2000" kern="100" dirty="0" err="1">
                <a:effectLst/>
                <a:latin typeface="+mj-lt"/>
                <a:ea typeface="Calibri" panose="020F0502020204030204" pitchFamily="34" charset="0"/>
                <a:cs typeface="Times New Roman" panose="02020603050405020304" pitchFamily="18" charset="0"/>
              </a:rPr>
              <a:t>Patient:innenbefragungen</a:t>
            </a:r>
            <a:r>
              <a:rPr lang="de-AT" sz="2000" kern="100" dirty="0">
                <a:effectLst/>
                <a:latin typeface="+mj-lt"/>
                <a:ea typeface="Calibri" panose="020F0502020204030204" pitchFamily="34" charset="0"/>
                <a:cs typeface="Times New Roman" panose="02020603050405020304" pitchFamily="18" charset="0"/>
              </a:rPr>
              <a:t>…). Freiwillige Kommissionen bestehen an den meisten nicht-medizinischen Forschungseinrichtungen in Österreich wie den Universitäten Wien, Graz, Innsbruck, Fachhochschulen wie dem FH Campus Wien und privaten Forschungseinrichtungen</a:t>
            </a:r>
            <a:endParaRPr lang="en-AT" sz="2000" dirty="0">
              <a:latin typeface="+mj-lt"/>
            </a:endParaRPr>
          </a:p>
        </p:txBody>
      </p:sp>
      <p:pic>
        <p:nvPicPr>
          <p:cNvPr id="4" name="object 3">
            <a:extLst>
              <a:ext uri="{FF2B5EF4-FFF2-40B4-BE49-F238E27FC236}">
                <a16:creationId xmlns:a16="http://schemas.microsoft.com/office/drawing/2014/main" id="{289A6CB4-7140-6D9D-F016-7A54CBC4D4BD}"/>
              </a:ext>
            </a:extLst>
          </p:cNvPr>
          <p:cNvPicPr/>
          <p:nvPr/>
        </p:nvPicPr>
        <p:blipFill>
          <a:blip r:embed="rId3">
            <a:extLst>
              <a:ext uri="{28A0092B-C50C-407E-A947-70E740481C1C}">
                <a14:useLocalDpi xmlns:a14="http://schemas.microsoft.com/office/drawing/2010/main" val="0"/>
              </a:ext>
            </a:extLst>
          </a:blip>
          <a:srcRect/>
          <a:stretch/>
        </p:blipFill>
        <p:spPr>
          <a:xfrm>
            <a:off x="9411146" y="381000"/>
            <a:ext cx="2247900" cy="478585"/>
          </a:xfrm>
          <a:prstGeom prst="rect">
            <a:avLst/>
          </a:prstGeom>
        </p:spPr>
      </p:pic>
    </p:spTree>
    <p:extLst>
      <p:ext uri="{BB962C8B-B14F-4D97-AF65-F5344CB8AC3E}">
        <p14:creationId xmlns:p14="http://schemas.microsoft.com/office/powerpoint/2010/main" val="4174194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12831</TotalTime>
  <Words>1573</Words>
  <Application>Microsoft Macintosh PowerPoint</Application>
  <PresentationFormat>Widescreen</PresentationFormat>
  <Paragraphs>189</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 </vt:lpstr>
      <vt:lpstr>Warum Forschungsethik?</vt:lpstr>
      <vt:lpstr>PowerPoint Presentation</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 Grohmann</cp:lastModifiedBy>
  <cp:revision>9</cp:revision>
  <dcterms:created xsi:type="dcterms:W3CDTF">2023-05-11T05:49:30Z</dcterms:created>
  <dcterms:modified xsi:type="dcterms:W3CDTF">2024-04-23T07:02:02Z</dcterms:modified>
</cp:coreProperties>
</file>