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</p:sldIdLst>
  <p:sldSz cx="12192000" cy="6858000"/>
  <p:notesSz cx="6858000" cy="12192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>
      <p:cViewPr varScale="1">
        <p:scale>
          <a:sx n="107" d="100"/>
          <a:sy n="107" d="100"/>
        </p:scale>
        <p:origin x="736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3DD97-2412-A743-8F4A-7CD5B2AE660F}" type="datetimeFigureOut">
              <a:rPr lang="en-AT" smtClean="0"/>
              <a:t>23.04.24</a:t>
            </a:fld>
            <a:endParaRPr lang="en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399"/>
            <a:ext cx="5486400" cy="48006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B7133-1126-E943-8E2B-FC35A838C4D4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8865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1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21900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10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302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11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646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12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92691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13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709209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14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70455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15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230041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16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722644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17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1902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18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150965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19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9104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2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54560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20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06103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21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960088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22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9125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3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7413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4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284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5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8234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6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323649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7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57434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8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1764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7133-1126-E943-8E2B-FC35A838C4D4}" type="slidenum">
              <a:rPr lang="en-AT" smtClean="0"/>
              <a:t>9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8465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3389" y="1371600"/>
            <a:ext cx="578739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0563" y="1562100"/>
            <a:ext cx="8822690" cy="150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thics@lbg.ac.a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hyperlink" Target="mailto:steph.grohmann@lbg.ac.a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" y="368300"/>
            <a:ext cx="5791200" cy="12319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53493" y="2417233"/>
            <a:ext cx="1217930" cy="268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70" dirty="0">
                <a:latin typeface="+mn-lt"/>
                <a:cs typeface="Arial"/>
              </a:rPr>
              <a:t>Welcome</a:t>
            </a:r>
            <a:r>
              <a:rPr sz="1650" spc="114" dirty="0">
                <a:latin typeface="+mn-lt"/>
                <a:cs typeface="Arial"/>
              </a:rPr>
              <a:t> </a:t>
            </a:r>
            <a:r>
              <a:rPr sz="1650" spc="-25" dirty="0">
                <a:latin typeface="+mn-lt"/>
                <a:cs typeface="Arial"/>
              </a:rPr>
              <a:t>to</a:t>
            </a:r>
            <a:endParaRPr sz="1650">
              <a:latin typeface="+mn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7098" y="2899833"/>
            <a:ext cx="6606540" cy="1295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7180" algn="ctr">
              <a:lnSpc>
                <a:spcPct val="100400"/>
              </a:lnSpc>
              <a:spcBef>
                <a:spcPts val="95"/>
              </a:spcBef>
            </a:pPr>
            <a:r>
              <a:rPr sz="4150" b="1" spc="-75" dirty="0">
                <a:solidFill>
                  <a:srgbClr val="2F5597"/>
                </a:solidFill>
                <a:latin typeface="+mn-lt"/>
                <a:cs typeface="Arial"/>
              </a:rPr>
              <a:t>Research</a:t>
            </a:r>
            <a:r>
              <a:rPr sz="4150" b="1" spc="-215" dirty="0">
                <a:solidFill>
                  <a:srgbClr val="2F5597"/>
                </a:solidFill>
                <a:latin typeface="+mn-lt"/>
                <a:cs typeface="Arial"/>
              </a:rPr>
              <a:t> </a:t>
            </a:r>
            <a:r>
              <a:rPr sz="4150" b="1" spc="-55" dirty="0">
                <a:solidFill>
                  <a:srgbClr val="2F5597"/>
                </a:solidFill>
                <a:latin typeface="+mn-lt"/>
                <a:cs typeface="Arial"/>
              </a:rPr>
              <a:t>Ethics</a:t>
            </a:r>
            <a:r>
              <a:rPr sz="4150" b="1" spc="-210" dirty="0">
                <a:solidFill>
                  <a:srgbClr val="2F5597"/>
                </a:solidFill>
                <a:latin typeface="+mn-lt"/>
                <a:cs typeface="Arial"/>
              </a:rPr>
              <a:t> </a:t>
            </a:r>
            <a:r>
              <a:rPr sz="4150" b="1" dirty="0">
                <a:solidFill>
                  <a:srgbClr val="2F5597"/>
                </a:solidFill>
                <a:latin typeface="+mn-lt"/>
                <a:cs typeface="Arial"/>
              </a:rPr>
              <a:t>in</a:t>
            </a:r>
            <a:r>
              <a:rPr sz="4150" b="1" spc="-215" dirty="0">
                <a:solidFill>
                  <a:srgbClr val="2F5597"/>
                </a:solidFill>
                <a:latin typeface="+mn-lt"/>
                <a:cs typeface="Arial"/>
              </a:rPr>
              <a:t> </a:t>
            </a:r>
            <a:r>
              <a:rPr sz="4150" b="1" spc="-20" dirty="0">
                <a:solidFill>
                  <a:srgbClr val="2F5597"/>
                </a:solidFill>
                <a:latin typeface="+mn-lt"/>
                <a:cs typeface="Arial"/>
              </a:rPr>
              <a:t>PPIE </a:t>
            </a:r>
            <a:r>
              <a:rPr sz="4150" b="1" spc="-40" dirty="0">
                <a:solidFill>
                  <a:srgbClr val="2F5597"/>
                </a:solidFill>
                <a:latin typeface="+mn-lt"/>
                <a:cs typeface="Arial"/>
              </a:rPr>
              <a:t>and</a:t>
            </a:r>
            <a:r>
              <a:rPr sz="4150" b="1" spc="-225" dirty="0">
                <a:solidFill>
                  <a:srgbClr val="2F5597"/>
                </a:solidFill>
                <a:latin typeface="+mn-lt"/>
                <a:cs typeface="Arial"/>
              </a:rPr>
              <a:t> </a:t>
            </a:r>
            <a:r>
              <a:rPr sz="4150" b="1" spc="-70" dirty="0">
                <a:solidFill>
                  <a:srgbClr val="2F5597"/>
                </a:solidFill>
                <a:latin typeface="+mn-lt"/>
                <a:cs typeface="Arial"/>
              </a:rPr>
              <a:t>Participatory</a:t>
            </a:r>
            <a:r>
              <a:rPr sz="4150" b="1" spc="-190" dirty="0">
                <a:solidFill>
                  <a:srgbClr val="2F5597"/>
                </a:solidFill>
                <a:latin typeface="+mn-lt"/>
                <a:cs typeface="Arial"/>
              </a:rPr>
              <a:t> </a:t>
            </a:r>
            <a:r>
              <a:rPr sz="4150" b="1" spc="-75" dirty="0">
                <a:solidFill>
                  <a:srgbClr val="2F5597"/>
                </a:solidFill>
                <a:latin typeface="+mn-lt"/>
                <a:cs typeface="Arial"/>
              </a:rPr>
              <a:t>Research</a:t>
            </a:r>
            <a:endParaRPr sz="4150" dirty="0">
              <a:latin typeface="+mn-lt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0086" y="4555066"/>
            <a:ext cx="5022850" cy="13169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1650" spc="-25" dirty="0">
                <a:latin typeface="+mn-lt"/>
                <a:cs typeface="Arial"/>
              </a:rPr>
              <a:t>Presented</a:t>
            </a:r>
            <a:r>
              <a:rPr sz="1650" spc="-30" dirty="0">
                <a:latin typeface="+mn-lt"/>
                <a:cs typeface="Arial"/>
              </a:rPr>
              <a:t> </a:t>
            </a:r>
            <a:r>
              <a:rPr sz="1650" spc="-25" dirty="0">
                <a:latin typeface="+mn-lt"/>
                <a:cs typeface="Arial"/>
              </a:rPr>
              <a:t>by</a:t>
            </a:r>
            <a:endParaRPr sz="1650" dirty="0">
              <a:latin typeface="+mn-lt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1370"/>
              </a:spcBef>
            </a:pPr>
            <a:r>
              <a:rPr sz="3300" dirty="0">
                <a:latin typeface="+mn-lt"/>
                <a:cs typeface="Arial"/>
              </a:rPr>
              <a:t>Dr</a:t>
            </a:r>
            <a:r>
              <a:rPr sz="3300" spc="-150" dirty="0">
                <a:latin typeface="+mn-lt"/>
                <a:cs typeface="Arial"/>
              </a:rPr>
              <a:t> </a:t>
            </a:r>
            <a:r>
              <a:rPr sz="3300" spc="-25" dirty="0">
                <a:latin typeface="+mn-lt"/>
                <a:cs typeface="Arial"/>
              </a:rPr>
              <a:t>Steph</a:t>
            </a:r>
            <a:r>
              <a:rPr sz="3300" spc="-185" dirty="0">
                <a:latin typeface="+mn-lt"/>
                <a:cs typeface="Arial"/>
              </a:rPr>
              <a:t> </a:t>
            </a:r>
            <a:r>
              <a:rPr sz="3300" spc="-10" dirty="0">
                <a:latin typeface="+mn-lt"/>
                <a:cs typeface="Arial"/>
              </a:rPr>
              <a:t>Grohmann</a:t>
            </a:r>
            <a:endParaRPr sz="3300" dirty="0">
              <a:latin typeface="+mn-lt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650" spc="-20" dirty="0">
                <a:latin typeface="+mn-lt"/>
                <a:cs typeface="Arial"/>
              </a:rPr>
              <a:t>Senior</a:t>
            </a:r>
            <a:r>
              <a:rPr sz="1650" spc="-60" dirty="0">
                <a:latin typeface="+mn-lt"/>
                <a:cs typeface="Arial"/>
              </a:rPr>
              <a:t> </a:t>
            </a:r>
            <a:r>
              <a:rPr sz="1650" spc="-20" dirty="0">
                <a:latin typeface="+mn-lt"/>
                <a:cs typeface="Arial"/>
              </a:rPr>
              <a:t>Program</a:t>
            </a:r>
            <a:r>
              <a:rPr sz="1650" spc="-85" dirty="0">
                <a:latin typeface="+mn-lt"/>
                <a:cs typeface="Arial"/>
              </a:rPr>
              <a:t> </a:t>
            </a:r>
            <a:r>
              <a:rPr sz="1650" spc="-25" dirty="0">
                <a:latin typeface="+mn-lt"/>
                <a:cs typeface="Arial"/>
              </a:rPr>
              <a:t>Manager</a:t>
            </a:r>
            <a:r>
              <a:rPr sz="1650" spc="-55" dirty="0">
                <a:latin typeface="+mn-lt"/>
                <a:cs typeface="Arial"/>
              </a:rPr>
              <a:t> </a:t>
            </a:r>
            <a:r>
              <a:rPr sz="1650" spc="-25" dirty="0">
                <a:latin typeface="+mn-lt"/>
                <a:cs typeface="Arial"/>
              </a:rPr>
              <a:t>Research</a:t>
            </a:r>
            <a:r>
              <a:rPr sz="1650" spc="-80" dirty="0">
                <a:latin typeface="+mn-lt"/>
                <a:cs typeface="Arial"/>
              </a:rPr>
              <a:t> </a:t>
            </a:r>
            <a:r>
              <a:rPr sz="1650" spc="-10" dirty="0">
                <a:latin typeface="+mn-lt"/>
                <a:cs typeface="Arial"/>
              </a:rPr>
              <a:t>Ethics</a:t>
            </a:r>
            <a:r>
              <a:rPr sz="1650" spc="-70" dirty="0">
                <a:latin typeface="+mn-lt"/>
                <a:cs typeface="Arial"/>
              </a:rPr>
              <a:t> </a:t>
            </a:r>
            <a:r>
              <a:rPr sz="1650" dirty="0">
                <a:latin typeface="+mn-lt"/>
                <a:cs typeface="Arial"/>
              </a:rPr>
              <a:t>and</a:t>
            </a:r>
            <a:r>
              <a:rPr sz="1650" spc="-75" dirty="0">
                <a:latin typeface="+mn-lt"/>
                <a:cs typeface="Arial"/>
              </a:rPr>
              <a:t> </a:t>
            </a:r>
            <a:r>
              <a:rPr lang="de-AT" sz="1650" spc="-10" dirty="0" err="1">
                <a:latin typeface="+mn-lt"/>
                <a:cs typeface="Arial"/>
              </a:rPr>
              <a:t>Inclusion</a:t>
            </a:r>
            <a:endParaRPr sz="1650" dirty="0">
              <a:latin typeface="+mn-lt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+mj-lt"/>
              </a:rPr>
              <a:t>Is there an ‘Ethics of PPIE’?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8197" y="1960033"/>
            <a:ext cx="10076180" cy="3832844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615"/>
              </a:spcBef>
              <a:buChar char="•"/>
              <a:tabLst>
                <a:tab pos="297815" algn="l"/>
                <a:tab pos="298450" algn="l"/>
              </a:tabLst>
            </a:pPr>
            <a:r>
              <a:rPr sz="1650" spc="100" dirty="0">
                <a:latin typeface="+mn-lt"/>
                <a:cs typeface="Arial"/>
              </a:rPr>
              <a:t>“The rationale for PPI includes a moral/ethical dimension, based on the argument that those who have</a:t>
            </a:r>
            <a:r>
              <a:rPr lang="de-AT" sz="1650" spc="100" dirty="0">
                <a:latin typeface="+mn-lt"/>
                <a:cs typeface="Arial"/>
              </a:rPr>
              <a:t> </a:t>
            </a:r>
            <a:r>
              <a:rPr sz="1650" spc="100" dirty="0">
                <a:latin typeface="+mn-lt"/>
                <a:cs typeface="Arial"/>
              </a:rPr>
              <a:t>lived experience of the phenomenon being researched (eg., a health condition) should also have a voice in related research” (Kaisler et. al. 2021)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spc="100" dirty="0">
              <a:latin typeface="+mn-lt"/>
              <a:cs typeface="Arial"/>
            </a:endParaRPr>
          </a:p>
          <a:p>
            <a:pPr marL="297815" marR="5080" indent="-285115">
              <a:lnSpc>
                <a:spcPct val="106100"/>
              </a:lnSpc>
              <a:buChar char="•"/>
              <a:tabLst>
                <a:tab pos="297815" algn="l"/>
                <a:tab pos="298450" algn="l"/>
              </a:tabLst>
            </a:pPr>
            <a:r>
              <a:rPr sz="1650" spc="100" dirty="0">
                <a:latin typeface="+mn-lt"/>
                <a:cs typeface="Arial"/>
              </a:rPr>
              <a:t>“Currently, there is no requirement for formal ethical scrutiny of processes for engaging and collaborating in this way. This may leave researchers in a position where they unwittingly fail to consider in full the needs, capacity, level of involvement and required resources prior to approaching or working with PPIE</a:t>
            </a:r>
          </a:p>
          <a:p>
            <a:pPr marL="298450">
              <a:lnSpc>
                <a:spcPct val="100000"/>
              </a:lnSpc>
              <a:spcBef>
                <a:spcPts val="120"/>
              </a:spcBef>
            </a:pPr>
            <a:r>
              <a:rPr sz="1650" spc="100" dirty="0">
                <a:latin typeface="+mn-lt"/>
                <a:cs typeface="Arial"/>
              </a:rPr>
              <a:t>members” (Troya 2019)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 spc="100" dirty="0">
              <a:latin typeface="+mn-lt"/>
              <a:cs typeface="Arial"/>
            </a:endParaRPr>
          </a:p>
          <a:p>
            <a:pPr marL="297815" marR="351155" indent="-285115">
              <a:lnSpc>
                <a:spcPct val="106100"/>
              </a:lnSpc>
              <a:spcBef>
                <a:spcPts val="5"/>
              </a:spcBef>
              <a:buChar char="•"/>
              <a:tabLst>
                <a:tab pos="297815" algn="l"/>
                <a:tab pos="298450" algn="l"/>
              </a:tabLst>
            </a:pPr>
            <a:r>
              <a:rPr sz="1650" spc="100" dirty="0">
                <a:latin typeface="+mn-lt"/>
                <a:cs typeface="Arial"/>
              </a:rPr>
              <a:t>“How, then, can we liberate from a disproportionate ethics regime this family of approaches to intervention design which have many goals and methods in common? How can we avoid constructing</a:t>
            </a:r>
            <a:r>
              <a:rPr lang="de-AT" sz="1650" spc="100" dirty="0">
                <a:latin typeface="+mn-lt"/>
                <a:cs typeface="Arial"/>
              </a:rPr>
              <a:t> </a:t>
            </a:r>
            <a:r>
              <a:rPr sz="1650" spc="100" dirty="0">
                <a:latin typeface="+mn-lt"/>
                <a:cs typeface="Arial"/>
              </a:rPr>
              <a:t>people as vulnerable participants rather than partners, with agency?” (Locock and Boaz 2019)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3115" y="1270000"/>
            <a:ext cx="484288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+mj-lt"/>
              </a:rPr>
              <a:t>Does PPIE need ethics review?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7300" y="2006600"/>
            <a:ext cx="9423400" cy="4394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271" y="1130300"/>
            <a:ext cx="5169729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+mn-lt"/>
              </a:rPr>
              <a:t>So…does PPIE need ethics review?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6271" y="1869016"/>
            <a:ext cx="10579929" cy="43379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0"/>
              </a:spcBef>
              <a:buChar char="•"/>
              <a:tabLst>
                <a:tab pos="354965" algn="l"/>
                <a:tab pos="355600" algn="l"/>
              </a:tabLst>
            </a:pPr>
            <a:r>
              <a:rPr sz="2050" spc="100" dirty="0">
                <a:latin typeface="+mn-lt"/>
                <a:cs typeface="Arial"/>
              </a:rPr>
              <a:t>In Austria, only </a:t>
            </a:r>
            <a:r>
              <a:rPr sz="2050" b="1" spc="100" dirty="0">
                <a:latin typeface="+mn-lt"/>
                <a:cs typeface="Arial"/>
              </a:rPr>
              <a:t>experimental medical studies have a legal requirement </a:t>
            </a:r>
            <a:r>
              <a:rPr sz="2050" spc="100" dirty="0">
                <a:latin typeface="+mn-lt"/>
                <a:cs typeface="Arial"/>
              </a:rPr>
              <a:t>for ethics review</a:t>
            </a:r>
          </a:p>
          <a:p>
            <a:pPr marL="354965" marR="51435" indent="-342265">
              <a:lnSpc>
                <a:spcPts val="2100"/>
              </a:lnSpc>
              <a:spcBef>
                <a:spcPts val="409"/>
              </a:spcBef>
              <a:buChar char="•"/>
              <a:tabLst>
                <a:tab pos="354965" algn="l"/>
                <a:tab pos="355600" algn="l"/>
              </a:tabLst>
            </a:pPr>
            <a:r>
              <a:rPr sz="2050" spc="100" dirty="0">
                <a:latin typeface="+mn-lt"/>
                <a:cs typeface="Arial"/>
              </a:rPr>
              <a:t>Medical ethics committees often </a:t>
            </a:r>
            <a:r>
              <a:rPr sz="2050" b="1" spc="100" dirty="0">
                <a:latin typeface="+mn-lt"/>
                <a:cs typeface="Arial"/>
              </a:rPr>
              <a:t>decline review for non-experimental methodologies </a:t>
            </a:r>
            <a:r>
              <a:rPr sz="2050" spc="100" dirty="0">
                <a:latin typeface="+mn-lt"/>
                <a:cs typeface="Arial"/>
              </a:rPr>
              <a:t>as this is not their area of expertise</a:t>
            </a:r>
          </a:p>
          <a:p>
            <a:pPr marL="297815" indent="-285115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50" b="1" spc="100" dirty="0">
                <a:latin typeface="+mn-lt"/>
                <a:cs typeface="Arial"/>
              </a:rPr>
              <a:t>Timeline collisions: </a:t>
            </a:r>
            <a:r>
              <a:rPr sz="2050" spc="100" dirty="0">
                <a:latin typeface="+mn-lt"/>
                <a:cs typeface="Arial"/>
              </a:rPr>
              <a:t>involvement often starts at the design stage, but ethics review comes later</a:t>
            </a:r>
          </a:p>
          <a:p>
            <a:pPr marL="297815" marR="20955" indent="-285115">
              <a:lnSpc>
                <a:spcPts val="2000"/>
              </a:lnSpc>
              <a:spcBef>
                <a:spcPts val="490"/>
              </a:spcBef>
              <a:buChar char="•"/>
              <a:tabLst>
                <a:tab pos="297815" algn="l"/>
                <a:tab pos="298450" algn="l"/>
              </a:tabLst>
            </a:pPr>
            <a:r>
              <a:rPr sz="2050" spc="100" dirty="0">
                <a:latin typeface="+mn-lt"/>
                <a:cs typeface="Arial"/>
              </a:rPr>
              <a:t>Guidance from many internationally </a:t>
            </a:r>
            <a:r>
              <a:rPr sz="2050" b="1" spc="100" dirty="0">
                <a:latin typeface="+mn-lt"/>
                <a:cs typeface="Arial"/>
              </a:rPr>
              <a:t>leading institutions </a:t>
            </a:r>
            <a:r>
              <a:rPr sz="2050" spc="100" dirty="0">
                <a:latin typeface="+mn-lt"/>
                <a:cs typeface="Arial"/>
              </a:rPr>
              <a:t>in health research exempts PPIE from ethics review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AT" sz="2300" spc="100" dirty="0"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50" b="1" spc="100" dirty="0">
                <a:latin typeface="+mn-lt"/>
                <a:cs typeface="Arial"/>
              </a:rPr>
              <a:t>But:</a:t>
            </a:r>
            <a:endParaRPr lang="de-AT" sz="2050" b="1" spc="100" dirty="0">
              <a:latin typeface="+mn-lt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50" spc="100" dirty="0">
                <a:latin typeface="+mn-lt"/>
                <a:cs typeface="Arial"/>
              </a:rPr>
              <a:t>There is </a:t>
            </a:r>
            <a:r>
              <a:rPr sz="2050" b="1" spc="100" dirty="0">
                <a:latin typeface="+mn-lt"/>
                <a:cs typeface="Arial"/>
              </a:rPr>
              <a:t>mounting criticism </a:t>
            </a:r>
            <a:r>
              <a:rPr sz="2050" spc="100" dirty="0">
                <a:latin typeface="+mn-lt"/>
                <a:cs typeface="Arial"/>
              </a:rPr>
              <a:t>about PPIE/participatory research being an ethical ‘Wild West’</a:t>
            </a:r>
          </a:p>
          <a:p>
            <a:pPr marL="354965" marR="685800" indent="-342265">
              <a:lnSpc>
                <a:spcPts val="21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50" b="1" spc="100" dirty="0">
                <a:latin typeface="+mn-lt"/>
                <a:cs typeface="Arial"/>
              </a:rPr>
              <a:t>Publishers and funders </a:t>
            </a:r>
            <a:r>
              <a:rPr sz="2050" spc="100" dirty="0">
                <a:latin typeface="+mn-lt"/>
                <a:cs typeface="Arial"/>
              </a:rPr>
              <a:t>increasingly want to see proof of ethics review for ALL activities involving human participants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1400" y="2438400"/>
            <a:ext cx="4254500" cy="3505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388" y="1371600"/>
            <a:ext cx="672421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+mn-lt"/>
              </a:rPr>
              <a:t>Challenges for ethics practice in PPIE research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3389" y="1996016"/>
            <a:ext cx="6443980" cy="430002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4965" marR="5080" indent="-342265">
              <a:lnSpc>
                <a:spcPct val="101600"/>
              </a:lnSpc>
              <a:spcBef>
                <a:spcPts val="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50" b="1" spc="100" dirty="0">
                <a:latin typeface="+mn-lt"/>
                <a:cs typeface="Arial"/>
              </a:rPr>
              <a:t>Different understandings </a:t>
            </a:r>
            <a:r>
              <a:rPr sz="2050" spc="100" dirty="0">
                <a:latin typeface="+mn-lt"/>
                <a:cs typeface="Arial"/>
              </a:rPr>
              <a:t>of what we mean by ‘ethics’ lead to conflicts</a:t>
            </a:r>
          </a:p>
          <a:p>
            <a:pPr marL="354965" marR="152400" indent="-342265">
              <a:lnSpc>
                <a:spcPct val="101600"/>
              </a:lnSpc>
              <a:spcBef>
                <a:spcPts val="2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50" spc="100" dirty="0">
                <a:latin typeface="+mn-lt"/>
                <a:cs typeface="Arial"/>
              </a:rPr>
              <a:t>Different </a:t>
            </a:r>
            <a:r>
              <a:rPr sz="2050" b="1" spc="100" dirty="0">
                <a:latin typeface="+mn-lt"/>
                <a:cs typeface="Arial"/>
              </a:rPr>
              <a:t>institutional and research cultures </a:t>
            </a:r>
            <a:r>
              <a:rPr sz="2050" spc="100" dirty="0">
                <a:latin typeface="+mn-lt"/>
                <a:cs typeface="Arial"/>
              </a:rPr>
              <a:t>don’t always translate between international contexts</a:t>
            </a:r>
          </a:p>
          <a:p>
            <a:pPr marL="354965" marR="102870" indent="-342265">
              <a:lnSpc>
                <a:spcPct val="101600"/>
              </a:lnSpc>
              <a:spcBef>
                <a:spcPts val="2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50" spc="100" dirty="0">
                <a:latin typeface="+mn-lt"/>
                <a:cs typeface="Arial"/>
              </a:rPr>
              <a:t>Institutional </a:t>
            </a:r>
            <a:r>
              <a:rPr sz="2050" b="1" spc="100" dirty="0">
                <a:latin typeface="+mn-lt"/>
                <a:cs typeface="Arial"/>
              </a:rPr>
              <a:t>timeframes and remits </a:t>
            </a:r>
            <a:r>
              <a:rPr sz="2050" spc="100" dirty="0">
                <a:latin typeface="+mn-lt"/>
                <a:cs typeface="Arial"/>
              </a:rPr>
              <a:t>do not map well onto PPIE contexts</a:t>
            </a:r>
          </a:p>
          <a:p>
            <a:pPr marL="354965" marR="838200" indent="-342265">
              <a:lnSpc>
                <a:spcPct val="101600"/>
              </a:lnSpc>
              <a:spcBef>
                <a:spcPts val="2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50" spc="100" dirty="0">
                <a:latin typeface="+mn-lt"/>
                <a:cs typeface="Arial"/>
              </a:rPr>
              <a:t>Lack of </a:t>
            </a:r>
            <a:r>
              <a:rPr sz="2050" b="1" spc="100" dirty="0">
                <a:latin typeface="+mn-lt"/>
                <a:cs typeface="Arial"/>
              </a:rPr>
              <a:t>clear guidance</a:t>
            </a:r>
            <a:r>
              <a:rPr sz="2050" spc="100" dirty="0">
                <a:latin typeface="+mn-lt"/>
                <a:cs typeface="Arial"/>
              </a:rPr>
              <a:t>: what to look out for in PPIE research?</a:t>
            </a:r>
          </a:p>
          <a:p>
            <a:pPr marL="354965" indent="-342265">
              <a:lnSpc>
                <a:spcPct val="100000"/>
              </a:lnSpc>
              <a:spcBef>
                <a:spcPts val="2140"/>
              </a:spcBef>
              <a:buChar char="•"/>
              <a:tabLst>
                <a:tab pos="354965" algn="l"/>
                <a:tab pos="355600" algn="l"/>
              </a:tabLst>
            </a:pPr>
            <a:r>
              <a:rPr sz="2050" spc="100" dirty="0">
                <a:latin typeface="+mn-lt"/>
                <a:cs typeface="Arial"/>
              </a:rPr>
              <a:t>Some </a:t>
            </a:r>
            <a:r>
              <a:rPr sz="2050" b="1" spc="100" dirty="0">
                <a:latin typeface="+mn-lt"/>
                <a:cs typeface="Arial"/>
              </a:rPr>
              <a:t>ethical pitfalls </a:t>
            </a:r>
            <a:r>
              <a:rPr sz="2050" spc="100" dirty="0">
                <a:latin typeface="+mn-lt"/>
                <a:cs typeface="Arial"/>
              </a:rPr>
              <a:t>are specific to PPIE research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295400"/>
            <a:ext cx="3139426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+mn-lt"/>
              </a:rPr>
              <a:t>Potential pitfalls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793464"/>
            <a:ext cx="8037195" cy="4287071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33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050" spc="100" dirty="0">
                <a:latin typeface="+mn-lt"/>
                <a:cs typeface="Arial"/>
              </a:rPr>
              <a:t>Participation becoming a ‘fig leaf’ to avoid bureaucracy</a:t>
            </a:r>
          </a:p>
          <a:p>
            <a:pPr marL="469265" indent="-456565">
              <a:lnSpc>
                <a:spcPct val="100000"/>
              </a:lnSpc>
              <a:spcBef>
                <a:spcPts val="124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050" spc="100" dirty="0">
                <a:latin typeface="+mn-lt"/>
                <a:cs typeface="Arial"/>
              </a:rPr>
              <a:t>Lack of oversight over ethical treatment of co-creators</a:t>
            </a:r>
          </a:p>
          <a:p>
            <a:pPr marL="469265" indent="-456565">
              <a:lnSpc>
                <a:spcPct val="100000"/>
              </a:lnSpc>
              <a:spcBef>
                <a:spcPts val="94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050" spc="100" dirty="0">
                <a:latin typeface="+mn-lt"/>
                <a:cs typeface="Arial"/>
              </a:rPr>
              <a:t>Lack of redress for participants in case of complaints</a:t>
            </a:r>
          </a:p>
          <a:p>
            <a:pPr marL="469265" indent="-456565">
              <a:lnSpc>
                <a:spcPct val="100000"/>
              </a:lnSpc>
              <a:spcBef>
                <a:spcPts val="124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050" spc="100" dirty="0">
                <a:latin typeface="+mn-lt"/>
                <a:cs typeface="Arial"/>
              </a:rPr>
              <a:t>Potentially less care ‘re data protection/anonymity</a:t>
            </a:r>
          </a:p>
          <a:p>
            <a:pPr marL="469265" indent="-456565">
              <a:lnSpc>
                <a:spcPct val="100000"/>
              </a:lnSpc>
              <a:spcBef>
                <a:spcPts val="84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050" spc="100" dirty="0">
                <a:latin typeface="+mn-lt"/>
                <a:cs typeface="Arial"/>
              </a:rPr>
              <a:t>Blindness to socio-cultural power differentials</a:t>
            </a:r>
          </a:p>
          <a:p>
            <a:pPr marL="469265" indent="-456565">
              <a:lnSpc>
                <a:spcPct val="100000"/>
              </a:lnSpc>
              <a:spcBef>
                <a:spcPts val="134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050" spc="100" dirty="0">
                <a:latin typeface="+mn-lt"/>
                <a:cs typeface="Arial"/>
              </a:rPr>
              <a:t>Lack of reflection on potential harms through involvement (e.g. trauma)</a:t>
            </a:r>
          </a:p>
          <a:p>
            <a:pPr marL="469265" indent="-456565">
              <a:lnSpc>
                <a:spcPct val="100000"/>
              </a:lnSpc>
              <a:spcBef>
                <a:spcPts val="84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050" spc="100" dirty="0">
                <a:latin typeface="+mn-lt"/>
                <a:cs typeface="Arial"/>
              </a:rPr>
              <a:t>Lack of reflection on economic aspects of collaboration (‘yay, free labor!’)</a:t>
            </a:r>
          </a:p>
          <a:p>
            <a:pPr marL="469265" indent="-456565">
              <a:lnSpc>
                <a:spcPct val="100000"/>
              </a:lnSpc>
              <a:spcBef>
                <a:spcPts val="134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050" spc="100" dirty="0">
                <a:latin typeface="+mn-lt"/>
                <a:cs typeface="Arial"/>
              </a:rPr>
              <a:t>Lack of reflection about participant’s own perspective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00" y="701913"/>
            <a:ext cx="3794168" cy="30318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2766" y="1043516"/>
            <a:ext cx="2741034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b="0" spc="100" dirty="0">
                <a:latin typeface="+mn-lt"/>
                <a:cs typeface="Arial"/>
              </a:rPr>
              <a:t>How not to ethics 1:</a:t>
            </a:r>
            <a:endParaRPr sz="2050" spc="100" dirty="0">
              <a:latin typeface="+mn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4666" y="1676400"/>
            <a:ext cx="6819900" cy="430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500" b="1" spc="100" dirty="0">
                <a:latin typeface="+mn-lt"/>
                <a:cs typeface="Arial"/>
              </a:rPr>
              <a:t>‘The Noble Savage’…</a:t>
            </a:r>
            <a:endParaRPr sz="2500" spc="100" dirty="0">
              <a:latin typeface="+mn-lt"/>
              <a:cs typeface="Arial"/>
            </a:endParaRPr>
          </a:p>
          <a:p>
            <a:pPr marL="335915" marR="358140" indent="-285750">
              <a:lnSpc>
                <a:spcPct val="101600"/>
              </a:lnSpc>
              <a:spcBef>
                <a:spcPts val="2010"/>
              </a:spcBef>
              <a:buChar char="•"/>
              <a:tabLst>
                <a:tab pos="335915" algn="l"/>
                <a:tab pos="336550" algn="l"/>
              </a:tabLst>
            </a:pPr>
            <a:r>
              <a:rPr sz="2050" spc="100" dirty="0">
                <a:latin typeface="+mn-lt"/>
                <a:cs typeface="Arial"/>
              </a:rPr>
              <a:t>19</a:t>
            </a:r>
            <a:r>
              <a:rPr sz="1875" spc="100" baseline="17777" dirty="0">
                <a:latin typeface="+mn-lt"/>
                <a:cs typeface="Arial"/>
              </a:rPr>
              <a:t>th </a:t>
            </a:r>
            <a:r>
              <a:rPr sz="2050" spc="100" dirty="0">
                <a:latin typeface="+mn-lt"/>
                <a:cs typeface="Arial"/>
              </a:rPr>
              <a:t>century colonial idea that indigenous people are ‘</a:t>
            </a:r>
            <a:r>
              <a:rPr sz="2050" b="1" spc="100" dirty="0">
                <a:latin typeface="+mn-lt"/>
                <a:cs typeface="Arial"/>
              </a:rPr>
              <a:t>pure, good and child-like’</a:t>
            </a:r>
            <a:r>
              <a:rPr sz="2050" spc="100" dirty="0">
                <a:latin typeface="+mn-lt"/>
                <a:cs typeface="Arial"/>
              </a:rPr>
              <a:t>, unlike Westerners</a:t>
            </a:r>
          </a:p>
          <a:p>
            <a:pPr marL="335915" marR="43180" indent="-285750">
              <a:lnSpc>
                <a:spcPct val="101600"/>
              </a:lnSpc>
              <a:spcBef>
                <a:spcPts val="2100"/>
              </a:spcBef>
              <a:buChar char="•"/>
              <a:tabLst>
                <a:tab pos="335915" algn="l"/>
                <a:tab pos="336550" algn="l"/>
              </a:tabLst>
            </a:pPr>
            <a:r>
              <a:rPr sz="2050" spc="100" dirty="0">
                <a:latin typeface="+mn-lt"/>
                <a:cs typeface="Arial"/>
              </a:rPr>
              <a:t>Jean-Jacques </a:t>
            </a:r>
            <a:r>
              <a:rPr sz="2050" b="1" spc="100" dirty="0">
                <a:latin typeface="+mn-lt"/>
                <a:cs typeface="Arial"/>
              </a:rPr>
              <a:t>Rousseau</a:t>
            </a:r>
            <a:r>
              <a:rPr sz="2050" spc="100" dirty="0">
                <a:latin typeface="+mn-lt"/>
                <a:cs typeface="Arial"/>
              </a:rPr>
              <a:t>: only the “uncorrupted savage” can be truly virtuous</a:t>
            </a:r>
          </a:p>
          <a:p>
            <a:pPr marL="335915" indent="-285115">
              <a:lnSpc>
                <a:spcPct val="100000"/>
              </a:lnSpc>
              <a:spcBef>
                <a:spcPts val="2140"/>
              </a:spcBef>
              <a:buChar char="•"/>
              <a:tabLst>
                <a:tab pos="335915" algn="l"/>
                <a:tab pos="336550" algn="l"/>
              </a:tabLst>
            </a:pPr>
            <a:r>
              <a:rPr sz="2050" spc="100" dirty="0">
                <a:latin typeface="+mn-lt"/>
                <a:cs typeface="Arial"/>
              </a:rPr>
              <a:t>Famous example: </a:t>
            </a:r>
            <a:r>
              <a:rPr sz="2050" b="1" spc="100" dirty="0">
                <a:latin typeface="+mn-lt"/>
                <a:cs typeface="Arial"/>
              </a:rPr>
              <a:t>Robinson Crusoe </a:t>
            </a:r>
            <a:r>
              <a:rPr sz="2050" spc="100" dirty="0">
                <a:latin typeface="+mn-lt"/>
                <a:cs typeface="Arial"/>
              </a:rPr>
              <a:t>and ‘Friday’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200" spc="100" dirty="0">
              <a:latin typeface="+mn-lt"/>
              <a:cs typeface="Arial"/>
            </a:endParaRPr>
          </a:p>
          <a:p>
            <a:pPr marL="335915" indent="-285115">
              <a:lnSpc>
                <a:spcPct val="100000"/>
              </a:lnSpc>
              <a:buChar char="•"/>
              <a:tabLst>
                <a:tab pos="335915" algn="l"/>
                <a:tab pos="336550" algn="l"/>
              </a:tabLst>
            </a:pPr>
            <a:r>
              <a:rPr sz="2050" spc="100" dirty="0">
                <a:latin typeface="+mn-lt"/>
                <a:cs typeface="Arial"/>
              </a:rPr>
              <a:t>But: </a:t>
            </a:r>
            <a:r>
              <a:rPr sz="2050" b="1" spc="100" dirty="0">
                <a:latin typeface="+mn-lt"/>
                <a:cs typeface="Arial"/>
              </a:rPr>
              <a:t>Positive stereotypes are still stereotypes</a:t>
            </a:r>
            <a:endParaRPr sz="2050" spc="100" dirty="0">
              <a:latin typeface="+mn-lt"/>
              <a:cs typeface="Arial"/>
            </a:endParaRPr>
          </a:p>
          <a:p>
            <a:pPr marL="335915" marR="243840" indent="-285750">
              <a:lnSpc>
                <a:spcPct val="101600"/>
              </a:lnSpc>
              <a:spcBef>
                <a:spcPts val="2000"/>
              </a:spcBef>
              <a:buFont typeface="Arial"/>
              <a:buChar char="•"/>
              <a:tabLst>
                <a:tab pos="335915" algn="l"/>
                <a:tab pos="336550" algn="l"/>
              </a:tabLst>
            </a:pPr>
            <a:r>
              <a:rPr sz="2050" b="1" spc="100" dirty="0">
                <a:latin typeface="+mn-lt"/>
                <a:cs typeface="Arial"/>
              </a:rPr>
              <a:t>Othering and homogenizing </a:t>
            </a:r>
            <a:r>
              <a:rPr sz="2050" spc="100" dirty="0">
                <a:latin typeface="+mn-lt"/>
                <a:cs typeface="Arial"/>
              </a:rPr>
              <a:t>ANY community is the first step towards dehumanizing them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39100" y="1854200"/>
            <a:ext cx="3454400" cy="4076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123599" y="6115050"/>
            <a:ext cx="2991485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50" dirty="0">
                <a:latin typeface="+mn-lt"/>
                <a:cs typeface="Arial"/>
              </a:rPr>
              <a:t>Illustration</a:t>
            </a:r>
            <a:r>
              <a:rPr sz="1250" spc="-45" dirty="0">
                <a:latin typeface="+mn-lt"/>
                <a:cs typeface="Arial"/>
              </a:rPr>
              <a:t> </a:t>
            </a:r>
            <a:r>
              <a:rPr sz="1250" spc="-30" dirty="0">
                <a:latin typeface="+mn-lt"/>
                <a:cs typeface="Arial"/>
              </a:rPr>
              <a:t>for</a:t>
            </a:r>
            <a:r>
              <a:rPr sz="1250" spc="-40" dirty="0">
                <a:latin typeface="+mn-lt"/>
                <a:cs typeface="Arial"/>
              </a:rPr>
              <a:t> </a:t>
            </a:r>
            <a:r>
              <a:rPr sz="1250" spc="-90" dirty="0">
                <a:latin typeface="+mn-lt"/>
                <a:cs typeface="Arial"/>
              </a:rPr>
              <a:t>‘Robinson</a:t>
            </a:r>
            <a:r>
              <a:rPr sz="1250" spc="-45" dirty="0">
                <a:latin typeface="+mn-lt"/>
                <a:cs typeface="Arial"/>
              </a:rPr>
              <a:t> </a:t>
            </a:r>
            <a:r>
              <a:rPr sz="1250" spc="-110" dirty="0">
                <a:latin typeface="+mn-lt"/>
                <a:cs typeface="Arial"/>
              </a:rPr>
              <a:t>Crusoe’,</a:t>
            </a:r>
            <a:r>
              <a:rPr sz="1250" spc="-20" dirty="0">
                <a:latin typeface="+mn-lt"/>
                <a:cs typeface="Arial"/>
              </a:rPr>
              <a:t> </a:t>
            </a:r>
            <a:r>
              <a:rPr sz="1250" spc="-65" dirty="0">
                <a:latin typeface="+mn-lt"/>
                <a:cs typeface="Arial"/>
              </a:rPr>
              <a:t>public</a:t>
            </a:r>
            <a:r>
              <a:rPr sz="1250" spc="-25" dirty="0">
                <a:latin typeface="+mn-lt"/>
                <a:cs typeface="Arial"/>
              </a:rPr>
              <a:t> </a:t>
            </a:r>
            <a:r>
              <a:rPr sz="1250" spc="-30" dirty="0">
                <a:latin typeface="+mn-lt"/>
                <a:cs typeface="Arial"/>
              </a:rPr>
              <a:t>domain</a:t>
            </a:r>
            <a:endParaRPr sz="1250">
              <a:latin typeface="+mn-lt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885" y="1193800"/>
            <a:ext cx="374831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+mn-lt"/>
              </a:rPr>
              <a:t>…to ‘The Noble Patient’?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9885" y="1752600"/>
            <a:ext cx="10758715" cy="459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0"/>
              </a:spcBef>
            </a:pPr>
            <a:r>
              <a:rPr sz="2050" i="1" spc="100" dirty="0">
                <a:latin typeface="+mn-lt"/>
                <a:cs typeface="Arial"/>
              </a:rPr>
              <a:t>“Patients/participants are always pure and good and have only the best interests of science/society in mind. Any patient is as good as any other, so I’ll just go with the low hanging fruit to save time”.</a:t>
            </a:r>
            <a:endParaRPr sz="2050" spc="100" dirty="0"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2050" b="1" spc="100" dirty="0">
                <a:latin typeface="+mn-lt"/>
                <a:cs typeface="Arial"/>
              </a:rPr>
              <a:t>But:</a:t>
            </a:r>
            <a:endParaRPr sz="2050" spc="100" dirty="0">
              <a:latin typeface="+mn-lt"/>
              <a:cs typeface="Arial"/>
            </a:endParaRPr>
          </a:p>
          <a:p>
            <a:pPr marL="297815" marR="316230" indent="-285115">
              <a:lnSpc>
                <a:spcPct val="101600"/>
              </a:lnSpc>
              <a:spcBef>
                <a:spcPts val="2105"/>
              </a:spcBef>
              <a:buChar char="•"/>
              <a:tabLst>
                <a:tab pos="297815" algn="l"/>
                <a:tab pos="298450" algn="l"/>
              </a:tabLst>
            </a:pPr>
            <a:r>
              <a:rPr sz="2050" spc="100" dirty="0">
                <a:latin typeface="+mn-lt"/>
                <a:cs typeface="Arial"/>
              </a:rPr>
              <a:t>Patients/participants </a:t>
            </a:r>
            <a:r>
              <a:rPr sz="2050" b="1" spc="100" dirty="0">
                <a:latin typeface="+mn-lt"/>
                <a:cs typeface="Arial"/>
              </a:rPr>
              <a:t>do not all think and feel alike</a:t>
            </a:r>
            <a:r>
              <a:rPr sz="2050" spc="100" dirty="0">
                <a:latin typeface="+mn-lt"/>
                <a:cs typeface="Arial"/>
              </a:rPr>
              <a:t>. Sometimes they disagree profoundly among each other. Some patient communities are in an ongoing state of conflict (e.g. various disability communities over ‘cure vs. acceptance’ debates).</a:t>
            </a:r>
          </a:p>
          <a:p>
            <a:pPr marL="297815" marR="167005" indent="-285115">
              <a:lnSpc>
                <a:spcPct val="101600"/>
              </a:lnSpc>
              <a:spcBef>
                <a:spcPts val="2100"/>
              </a:spcBef>
              <a:buChar char="•"/>
              <a:tabLst>
                <a:tab pos="297815" algn="l"/>
                <a:tab pos="298450" algn="l"/>
              </a:tabLst>
            </a:pPr>
            <a:r>
              <a:rPr sz="2050" spc="100" dirty="0">
                <a:latin typeface="+mn-lt"/>
                <a:cs typeface="Arial"/>
              </a:rPr>
              <a:t>Patients/participants are individuals, </a:t>
            </a:r>
            <a:r>
              <a:rPr sz="2050" b="1" spc="100" dirty="0">
                <a:latin typeface="+mn-lt"/>
                <a:cs typeface="Arial"/>
              </a:rPr>
              <a:t>subject to bias, personal preference and prejudice </a:t>
            </a:r>
            <a:r>
              <a:rPr sz="2050" spc="100" dirty="0">
                <a:latin typeface="+mn-lt"/>
                <a:cs typeface="Arial"/>
              </a:rPr>
              <a:t>– just like us.</a:t>
            </a:r>
          </a:p>
          <a:p>
            <a:pPr marL="927100" marR="37465">
              <a:lnSpc>
                <a:spcPct val="101600"/>
              </a:lnSpc>
              <a:spcBef>
                <a:spcPts val="2100"/>
              </a:spcBef>
            </a:pPr>
            <a:r>
              <a:rPr sz="2050" b="1" spc="100" dirty="0">
                <a:latin typeface="+mn-lt"/>
                <a:cs typeface="Arial"/>
              </a:rPr>
              <a:t>‘Respect for persons’ also means resisting the temptation to ‘other’ and/or homogenize participants</a:t>
            </a:r>
            <a:endParaRPr sz="2050" spc="100" dirty="0">
              <a:latin typeface="+mn-lt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57571" y="5791200"/>
            <a:ext cx="932815" cy="419100"/>
            <a:chOff x="671810" y="5676072"/>
            <a:chExt cx="932815" cy="419100"/>
          </a:xfrm>
        </p:grpSpPr>
        <p:sp>
          <p:nvSpPr>
            <p:cNvPr id="6" name="object 6"/>
            <p:cNvSpPr/>
            <p:nvPr/>
          </p:nvSpPr>
          <p:spPr>
            <a:xfrm>
              <a:off x="698268" y="5702531"/>
              <a:ext cx="880110" cy="365760"/>
            </a:xfrm>
            <a:custGeom>
              <a:avLst/>
              <a:gdLst/>
              <a:ahLst/>
              <a:cxnLst/>
              <a:rect l="l" t="t" r="r" b="b"/>
              <a:pathLst>
                <a:path w="880110" h="365760">
                  <a:moveTo>
                    <a:pt x="696639" y="0"/>
                  </a:moveTo>
                  <a:lnTo>
                    <a:pt x="696639" y="91440"/>
                  </a:lnTo>
                  <a:lnTo>
                    <a:pt x="0" y="91440"/>
                  </a:lnTo>
                  <a:lnTo>
                    <a:pt x="0" y="274320"/>
                  </a:lnTo>
                  <a:lnTo>
                    <a:pt x="696639" y="274320"/>
                  </a:lnTo>
                  <a:lnTo>
                    <a:pt x="696639" y="365760"/>
                  </a:lnTo>
                  <a:lnTo>
                    <a:pt x="879519" y="182880"/>
                  </a:lnTo>
                  <a:lnTo>
                    <a:pt x="69663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>
                <a:latin typeface="+mn-lt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98268" y="5702531"/>
              <a:ext cx="880110" cy="365760"/>
            </a:xfrm>
            <a:custGeom>
              <a:avLst/>
              <a:gdLst/>
              <a:ahLst/>
              <a:cxnLst/>
              <a:rect l="l" t="t" r="r" b="b"/>
              <a:pathLst>
                <a:path w="880110" h="365760">
                  <a:moveTo>
                    <a:pt x="0" y="91439"/>
                  </a:moveTo>
                  <a:lnTo>
                    <a:pt x="696639" y="91439"/>
                  </a:lnTo>
                  <a:lnTo>
                    <a:pt x="696639" y="0"/>
                  </a:lnTo>
                  <a:lnTo>
                    <a:pt x="879519" y="182880"/>
                  </a:lnTo>
                  <a:lnTo>
                    <a:pt x="696639" y="365760"/>
                  </a:lnTo>
                  <a:lnTo>
                    <a:pt x="696639" y="274320"/>
                  </a:lnTo>
                  <a:lnTo>
                    <a:pt x="0" y="274320"/>
                  </a:lnTo>
                  <a:lnTo>
                    <a:pt x="0" y="91439"/>
                  </a:lnTo>
                  <a:close/>
                </a:path>
              </a:pathLst>
            </a:custGeom>
            <a:ln w="52916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0562" y="1081616"/>
            <a:ext cx="2678437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b="0" spc="100" dirty="0">
                <a:latin typeface="+mj-lt"/>
                <a:cs typeface="Arial"/>
              </a:rPr>
              <a:t>How not to ethics 2:</a:t>
            </a:r>
            <a:endParaRPr sz="2050" spc="1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+mj-lt"/>
              </a:rPr>
              <a:t>‘Goodbye and thanks for all the scientific capital!’</a:t>
            </a:r>
          </a:p>
          <a:p>
            <a:pPr marL="12700" marR="5080">
              <a:lnSpc>
                <a:spcPct val="106100"/>
              </a:lnSpc>
              <a:spcBef>
                <a:spcPts val="2330"/>
              </a:spcBef>
            </a:pPr>
            <a:r>
              <a:rPr sz="1650" b="0" spc="100" dirty="0">
                <a:latin typeface="+mj-lt"/>
                <a:cs typeface="Arial"/>
              </a:rPr>
              <a:t>Thanks to neoliberalism, scientific careers demand the accumulation of social capital in form of publications, citations, and other ‘performance indicators’.</a:t>
            </a:r>
            <a:r>
              <a:rPr sz="1650" b="0" u="heavy" spc="100" dirty="0">
                <a:uFill>
                  <a:solidFill>
                    <a:srgbClr val="000000"/>
                  </a:solidFill>
                </a:uFill>
                <a:latin typeface="+mj-lt"/>
                <a:cs typeface="Times New Roman"/>
              </a:rPr>
              <a:t> </a:t>
            </a:r>
            <a:r>
              <a:rPr sz="1650" b="0" u="heavy" spc="100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Our participants are helping us t</a:t>
            </a:r>
            <a:r>
              <a:rPr sz="1650" b="0" spc="100" dirty="0">
                <a:latin typeface="+mj-lt"/>
                <a:cs typeface="Arial"/>
              </a:rPr>
              <a:t>o  </a:t>
            </a:r>
            <a:r>
              <a:rPr sz="1650" b="0" u="heavy" spc="100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do this</a:t>
            </a:r>
            <a:r>
              <a:rPr sz="1650" b="0" spc="100" dirty="0">
                <a:latin typeface="+mj-lt"/>
                <a:cs typeface="Arial"/>
              </a:rPr>
              <a:t>. They contribute:</a:t>
            </a:r>
            <a:endParaRPr sz="1650" spc="100" dirty="0"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0563" y="3306233"/>
            <a:ext cx="8774437" cy="30191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50" b="1" spc="100" dirty="0">
                <a:latin typeface="+mj-lt"/>
                <a:cs typeface="Arial"/>
              </a:rPr>
              <a:t>social capital</a:t>
            </a:r>
            <a:r>
              <a:rPr sz="1650" spc="100" dirty="0">
                <a:latin typeface="+mj-lt"/>
                <a:cs typeface="Arial"/>
              </a:rPr>
              <a:t>: contacts, community access, credibility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250" spc="100" dirty="0">
              <a:latin typeface="+mj-lt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50" b="1" spc="100" dirty="0">
                <a:latin typeface="+mj-lt"/>
                <a:cs typeface="Arial"/>
              </a:rPr>
              <a:t>knowledge capital</a:t>
            </a:r>
            <a:r>
              <a:rPr sz="1650" spc="100" dirty="0">
                <a:latin typeface="+mj-lt"/>
                <a:cs typeface="Arial"/>
              </a:rPr>
              <a:t>: data, skills, experience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900" spc="100" dirty="0">
              <a:latin typeface="+mj-lt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50" b="1" spc="100" dirty="0">
                <a:latin typeface="+mj-lt"/>
                <a:cs typeface="Arial"/>
              </a:rPr>
              <a:t>cultural capital</a:t>
            </a:r>
            <a:r>
              <a:rPr sz="1650" spc="100" dirty="0">
                <a:latin typeface="+mj-lt"/>
                <a:cs typeface="Arial"/>
              </a:rPr>
              <a:t>: insights into the life-worlds of research consumers/beneficiaries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800" spc="100" dirty="0">
              <a:latin typeface="+mj-lt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50" b="1" spc="100" dirty="0">
                <a:latin typeface="+mj-lt"/>
                <a:cs typeface="Arial"/>
              </a:rPr>
              <a:t>ethical capital</a:t>
            </a:r>
            <a:r>
              <a:rPr sz="1650" spc="100" dirty="0">
                <a:latin typeface="+mj-lt"/>
                <a:cs typeface="Arial"/>
              </a:rPr>
              <a:t>: their participation makes us look better to funders and publishers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 spc="100" dirty="0">
              <a:latin typeface="+mj-lt"/>
              <a:cs typeface="Arial"/>
            </a:endParaRPr>
          </a:p>
          <a:p>
            <a:pPr marL="926465" marR="5080">
              <a:lnSpc>
                <a:spcPct val="106100"/>
              </a:lnSpc>
              <a:spcBef>
                <a:spcPts val="5"/>
              </a:spcBef>
            </a:pPr>
            <a:r>
              <a:rPr sz="1650" b="1" spc="100" dirty="0">
                <a:latin typeface="+mj-lt"/>
                <a:cs typeface="Arial"/>
              </a:rPr>
              <a:t>We owe it to them to consider what constitutes fair compensation for this investment in our work. This can include material rewards as well as public recognition.</a:t>
            </a:r>
            <a:endParaRPr sz="1650" spc="100" dirty="0">
              <a:latin typeface="+mj-lt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2269" y="3015622"/>
            <a:ext cx="2008567" cy="223453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9641428" y="1308297"/>
            <a:ext cx="1901825" cy="1546860"/>
          </a:xfrm>
          <a:custGeom>
            <a:avLst/>
            <a:gdLst/>
            <a:ahLst/>
            <a:cxnLst/>
            <a:rect l="l" t="t" r="r" b="b"/>
            <a:pathLst>
              <a:path w="1901825" h="1546860">
                <a:moveTo>
                  <a:pt x="1011461" y="1546233"/>
                </a:moveTo>
                <a:lnTo>
                  <a:pt x="794244" y="904540"/>
                </a:lnTo>
                <a:lnTo>
                  <a:pt x="730375" y="898371"/>
                </a:lnTo>
                <a:lnTo>
                  <a:pt x="668374" y="890267"/>
                </a:lnTo>
                <a:lnTo>
                  <a:pt x="608358" y="880306"/>
                </a:lnTo>
                <a:lnTo>
                  <a:pt x="550443" y="868566"/>
                </a:lnTo>
                <a:lnTo>
                  <a:pt x="494746" y="855125"/>
                </a:lnTo>
                <a:lnTo>
                  <a:pt x="441383" y="840061"/>
                </a:lnTo>
                <a:lnTo>
                  <a:pt x="390471" y="823452"/>
                </a:lnTo>
                <a:lnTo>
                  <a:pt x="342125" y="805376"/>
                </a:lnTo>
                <a:lnTo>
                  <a:pt x="296463" y="785912"/>
                </a:lnTo>
                <a:lnTo>
                  <a:pt x="253601" y="765138"/>
                </a:lnTo>
                <a:lnTo>
                  <a:pt x="213654" y="743130"/>
                </a:lnTo>
                <a:lnTo>
                  <a:pt x="176741" y="719969"/>
                </a:lnTo>
                <a:lnTo>
                  <a:pt x="142976" y="695730"/>
                </a:lnTo>
                <a:lnTo>
                  <a:pt x="112476" y="670494"/>
                </a:lnTo>
                <a:lnTo>
                  <a:pt x="61739" y="617338"/>
                </a:lnTo>
                <a:lnTo>
                  <a:pt x="25459" y="561126"/>
                </a:lnTo>
                <a:lnTo>
                  <a:pt x="4569" y="502481"/>
                </a:lnTo>
                <a:lnTo>
                  <a:pt x="0" y="442029"/>
                </a:lnTo>
                <a:lnTo>
                  <a:pt x="4126" y="411320"/>
                </a:lnTo>
                <a:lnTo>
                  <a:pt x="24430" y="352135"/>
                </a:lnTo>
                <a:lnTo>
                  <a:pt x="58160" y="297936"/>
                </a:lnTo>
                <a:lnTo>
                  <a:pt x="104682" y="247122"/>
                </a:lnTo>
                <a:lnTo>
                  <a:pt x="162971" y="200045"/>
                </a:lnTo>
                <a:lnTo>
                  <a:pt x="196206" y="178016"/>
                </a:lnTo>
                <a:lnTo>
                  <a:pt x="231999" y="157054"/>
                </a:lnTo>
                <a:lnTo>
                  <a:pt x="270220" y="137200"/>
                </a:lnTo>
                <a:lnTo>
                  <a:pt x="310741" y="118500"/>
                </a:lnTo>
                <a:lnTo>
                  <a:pt x="353434" y="100997"/>
                </a:lnTo>
                <a:lnTo>
                  <a:pt x="398172" y="84734"/>
                </a:lnTo>
                <a:lnTo>
                  <a:pt x="444824" y="69757"/>
                </a:lnTo>
                <a:lnTo>
                  <a:pt x="493264" y="56107"/>
                </a:lnTo>
                <a:lnTo>
                  <a:pt x="543364" y="43830"/>
                </a:lnTo>
                <a:lnTo>
                  <a:pt x="594994" y="32970"/>
                </a:lnTo>
                <a:lnTo>
                  <a:pt x="648026" y="23569"/>
                </a:lnTo>
                <a:lnTo>
                  <a:pt x="702334" y="15672"/>
                </a:lnTo>
                <a:lnTo>
                  <a:pt x="757787" y="9323"/>
                </a:lnTo>
                <a:lnTo>
                  <a:pt x="814258" y="4565"/>
                </a:lnTo>
                <a:lnTo>
                  <a:pt x="871619" y="1443"/>
                </a:lnTo>
                <a:lnTo>
                  <a:pt x="929741" y="0"/>
                </a:lnTo>
                <a:lnTo>
                  <a:pt x="988497" y="279"/>
                </a:lnTo>
                <a:lnTo>
                  <a:pt x="1047758" y="2326"/>
                </a:lnTo>
                <a:lnTo>
                  <a:pt x="1107395" y="6183"/>
                </a:lnTo>
                <a:lnTo>
                  <a:pt x="1171264" y="12352"/>
                </a:lnTo>
                <a:lnTo>
                  <a:pt x="1233265" y="20457"/>
                </a:lnTo>
                <a:lnTo>
                  <a:pt x="1293282" y="30418"/>
                </a:lnTo>
                <a:lnTo>
                  <a:pt x="1351196" y="42158"/>
                </a:lnTo>
                <a:lnTo>
                  <a:pt x="1406893" y="55599"/>
                </a:lnTo>
                <a:lnTo>
                  <a:pt x="1460256" y="70663"/>
                </a:lnTo>
                <a:lnTo>
                  <a:pt x="1511169" y="87272"/>
                </a:lnTo>
                <a:lnTo>
                  <a:pt x="1559514" y="105347"/>
                </a:lnTo>
                <a:lnTo>
                  <a:pt x="1605177" y="124811"/>
                </a:lnTo>
                <a:lnTo>
                  <a:pt x="1648039" y="145586"/>
                </a:lnTo>
                <a:lnTo>
                  <a:pt x="1687985" y="167593"/>
                </a:lnTo>
                <a:lnTo>
                  <a:pt x="1724899" y="190755"/>
                </a:lnTo>
                <a:lnTo>
                  <a:pt x="1758664" y="214993"/>
                </a:lnTo>
                <a:lnTo>
                  <a:pt x="1789164" y="240230"/>
                </a:lnTo>
                <a:lnTo>
                  <a:pt x="1839901" y="293386"/>
                </a:lnTo>
                <a:lnTo>
                  <a:pt x="1876181" y="349598"/>
                </a:lnTo>
                <a:lnTo>
                  <a:pt x="1897071" y="408242"/>
                </a:lnTo>
                <a:lnTo>
                  <a:pt x="1901640" y="468695"/>
                </a:lnTo>
                <a:lnTo>
                  <a:pt x="1897514" y="499403"/>
                </a:lnTo>
                <a:lnTo>
                  <a:pt x="1876253" y="560494"/>
                </a:lnTo>
                <a:lnTo>
                  <a:pt x="1838866" y="618488"/>
                </a:lnTo>
                <a:lnTo>
                  <a:pt x="1786447" y="672899"/>
                </a:lnTo>
                <a:lnTo>
                  <a:pt x="1754952" y="698582"/>
                </a:lnTo>
                <a:lnTo>
                  <a:pt x="1720122" y="723155"/>
                </a:lnTo>
                <a:lnTo>
                  <a:pt x="1682096" y="746549"/>
                </a:lnTo>
                <a:lnTo>
                  <a:pt x="1641016" y="768690"/>
                </a:lnTo>
                <a:lnTo>
                  <a:pt x="1597022" y="789509"/>
                </a:lnTo>
                <a:lnTo>
                  <a:pt x="1550256" y="808935"/>
                </a:lnTo>
                <a:lnTo>
                  <a:pt x="1500858" y="826895"/>
                </a:lnTo>
                <a:lnTo>
                  <a:pt x="1448969" y="843320"/>
                </a:lnTo>
                <a:lnTo>
                  <a:pt x="1394729" y="858137"/>
                </a:lnTo>
                <a:lnTo>
                  <a:pt x="1338279" y="871277"/>
                </a:lnTo>
                <a:lnTo>
                  <a:pt x="1279760" y="882667"/>
                </a:lnTo>
                <a:lnTo>
                  <a:pt x="1219313" y="892237"/>
                </a:lnTo>
                <a:lnTo>
                  <a:pt x="1157079" y="899916"/>
                </a:lnTo>
                <a:lnTo>
                  <a:pt x="1011461" y="1546233"/>
                </a:lnTo>
                <a:close/>
              </a:path>
            </a:pathLst>
          </a:custGeom>
          <a:ln w="529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+mj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85159" y="1454699"/>
            <a:ext cx="1625600" cy="51552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ts val="1200"/>
              </a:lnSpc>
              <a:spcBef>
                <a:spcPts val="390"/>
              </a:spcBef>
            </a:pPr>
            <a:r>
              <a:rPr sz="1250" b="1" spc="-135" dirty="0">
                <a:latin typeface="+mj-lt"/>
                <a:cs typeface="Arial"/>
              </a:rPr>
              <a:t>‘</a:t>
            </a:r>
            <a:r>
              <a:rPr sz="1250" b="1" spc="100" dirty="0">
                <a:latin typeface="+mj-lt"/>
                <a:cs typeface="Arial"/>
              </a:rPr>
              <a:t>Open Innovation’ does not mean pillage and plunder</a:t>
            </a:r>
            <a:r>
              <a:rPr lang="de-AT" sz="1250" b="1" spc="100" dirty="0">
                <a:latin typeface="+mj-lt"/>
                <a:cs typeface="Arial"/>
              </a:rPr>
              <a:t>!</a:t>
            </a:r>
            <a:endParaRPr sz="1250" spc="100" dirty="0">
              <a:latin typeface="+mj-lt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45364" y="5667307"/>
            <a:ext cx="932815" cy="419100"/>
            <a:chOff x="645364" y="5667307"/>
            <a:chExt cx="932815" cy="419100"/>
          </a:xfrm>
        </p:grpSpPr>
        <p:sp>
          <p:nvSpPr>
            <p:cNvPr id="10" name="object 10"/>
            <p:cNvSpPr/>
            <p:nvPr/>
          </p:nvSpPr>
          <p:spPr>
            <a:xfrm>
              <a:off x="671823" y="5693765"/>
              <a:ext cx="880110" cy="365760"/>
            </a:xfrm>
            <a:custGeom>
              <a:avLst/>
              <a:gdLst/>
              <a:ahLst/>
              <a:cxnLst/>
              <a:rect l="l" t="t" r="r" b="b"/>
              <a:pathLst>
                <a:path w="880110" h="365760">
                  <a:moveTo>
                    <a:pt x="696640" y="0"/>
                  </a:moveTo>
                  <a:lnTo>
                    <a:pt x="696640" y="91440"/>
                  </a:lnTo>
                  <a:lnTo>
                    <a:pt x="0" y="91440"/>
                  </a:lnTo>
                  <a:lnTo>
                    <a:pt x="0" y="274321"/>
                  </a:lnTo>
                  <a:lnTo>
                    <a:pt x="696640" y="274321"/>
                  </a:lnTo>
                  <a:lnTo>
                    <a:pt x="696640" y="365760"/>
                  </a:lnTo>
                  <a:lnTo>
                    <a:pt x="879518" y="182881"/>
                  </a:lnTo>
                  <a:lnTo>
                    <a:pt x="69664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71823" y="5693765"/>
              <a:ext cx="880110" cy="365760"/>
            </a:xfrm>
            <a:custGeom>
              <a:avLst/>
              <a:gdLst/>
              <a:ahLst/>
              <a:cxnLst/>
              <a:rect l="l" t="t" r="r" b="b"/>
              <a:pathLst>
                <a:path w="880110" h="365760">
                  <a:moveTo>
                    <a:pt x="0" y="91439"/>
                  </a:moveTo>
                  <a:lnTo>
                    <a:pt x="696639" y="91439"/>
                  </a:lnTo>
                  <a:lnTo>
                    <a:pt x="696639" y="0"/>
                  </a:lnTo>
                  <a:lnTo>
                    <a:pt x="879519" y="182880"/>
                  </a:lnTo>
                  <a:lnTo>
                    <a:pt x="696639" y="365760"/>
                  </a:lnTo>
                  <a:lnTo>
                    <a:pt x="696639" y="274320"/>
                  </a:lnTo>
                  <a:lnTo>
                    <a:pt x="0" y="274320"/>
                  </a:lnTo>
                  <a:lnTo>
                    <a:pt x="0" y="91439"/>
                  </a:lnTo>
                  <a:close/>
                </a:path>
              </a:pathLst>
            </a:custGeom>
            <a:ln w="52916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320" y="992716"/>
            <a:ext cx="2494479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b="0" spc="100" dirty="0">
                <a:latin typeface="+mn-lt"/>
                <a:cs typeface="Arial"/>
              </a:rPr>
              <a:t>How not to ethics 3:</a:t>
            </a:r>
            <a:endParaRPr sz="2050" spc="100" dirty="0">
              <a:latin typeface="+mn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268" y="1324858"/>
            <a:ext cx="11341332" cy="500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sz="2500" b="1" spc="100" dirty="0">
                <a:latin typeface="+mn-lt"/>
                <a:cs typeface="Arial"/>
              </a:rPr>
              <a:t>‘How were we supposed to know this would upset them?’</a:t>
            </a:r>
            <a:endParaRPr sz="2500" spc="100" dirty="0">
              <a:latin typeface="+mn-lt"/>
              <a:cs typeface="Arial"/>
            </a:endParaRPr>
          </a:p>
          <a:p>
            <a:pPr marL="354965" marR="62230" indent="-342265">
              <a:lnSpc>
                <a:spcPct val="101600"/>
              </a:lnSpc>
              <a:spcBef>
                <a:spcPts val="2410"/>
              </a:spcBef>
              <a:buChar char="•"/>
              <a:tabLst>
                <a:tab pos="354965" algn="l"/>
                <a:tab pos="355600" algn="l"/>
              </a:tabLst>
            </a:pPr>
            <a:r>
              <a:rPr sz="2050" spc="100" dirty="0">
                <a:latin typeface="+mn-lt"/>
                <a:cs typeface="Arial"/>
              </a:rPr>
              <a:t>All participatory research, but especially research involving patients, poses a </a:t>
            </a:r>
            <a:r>
              <a:rPr sz="2050" b="1" spc="100" dirty="0">
                <a:latin typeface="+mn-lt"/>
                <a:cs typeface="Arial"/>
              </a:rPr>
              <a:t>risk for distressing or traumatic material </a:t>
            </a:r>
            <a:r>
              <a:rPr sz="2050" spc="100" dirty="0">
                <a:latin typeface="+mn-lt"/>
                <a:cs typeface="Arial"/>
              </a:rPr>
              <a:t>to surface</a:t>
            </a:r>
          </a:p>
          <a:p>
            <a:pPr marL="297815" indent="-285115">
              <a:lnSpc>
                <a:spcPct val="100000"/>
              </a:lnSpc>
              <a:spcBef>
                <a:spcPts val="2140"/>
              </a:spcBef>
              <a:buChar char="•"/>
              <a:tabLst>
                <a:tab pos="297815" algn="l"/>
                <a:tab pos="298450" algn="l"/>
              </a:tabLst>
            </a:pPr>
            <a:r>
              <a:rPr sz="2050" spc="100" dirty="0">
                <a:latin typeface="+mn-lt"/>
                <a:cs typeface="Arial"/>
              </a:rPr>
              <a:t>This is even more likely when working with </a:t>
            </a:r>
            <a:r>
              <a:rPr sz="2050" b="1" spc="100" dirty="0">
                <a:latin typeface="+mn-lt"/>
                <a:cs typeface="Arial"/>
              </a:rPr>
              <a:t>marginalized or vulnerable groups </a:t>
            </a:r>
            <a:r>
              <a:rPr sz="2050" spc="100" dirty="0">
                <a:latin typeface="+mn-lt"/>
                <a:cs typeface="Arial"/>
              </a:rPr>
              <a:t>and their loved ones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500" spc="100" dirty="0">
              <a:latin typeface="+mn-lt"/>
              <a:cs typeface="Arial"/>
            </a:endParaRPr>
          </a:p>
          <a:p>
            <a:pPr marL="297815" marR="166370" indent="-285115">
              <a:lnSpc>
                <a:spcPts val="2100"/>
              </a:lnSpc>
              <a:buChar char="•"/>
              <a:tabLst>
                <a:tab pos="297815" algn="l"/>
                <a:tab pos="298450" algn="l"/>
              </a:tabLst>
            </a:pPr>
            <a:r>
              <a:rPr sz="2050" spc="100" dirty="0">
                <a:latin typeface="+mn-lt"/>
                <a:cs typeface="Arial"/>
              </a:rPr>
              <a:t>We cannot know in advance what exactly may cause distress to our participants, but we can </a:t>
            </a:r>
            <a:r>
              <a:rPr sz="2050" b="1" spc="100" dirty="0">
                <a:latin typeface="+mn-lt"/>
                <a:cs typeface="Arial"/>
              </a:rPr>
              <a:t>think about what is likely to, </a:t>
            </a:r>
            <a:r>
              <a:rPr sz="2050" spc="100" dirty="0">
                <a:latin typeface="+mn-lt"/>
                <a:cs typeface="Arial"/>
              </a:rPr>
              <a:t>especially in terms of responses to illness and suffering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500" spc="100" dirty="0">
              <a:latin typeface="+mn-lt"/>
              <a:cs typeface="Arial"/>
            </a:endParaRPr>
          </a:p>
          <a:p>
            <a:pPr marL="297815" marR="757555" indent="-285115">
              <a:lnSpc>
                <a:spcPts val="2100"/>
              </a:lnSpc>
              <a:buChar char="•"/>
              <a:tabLst>
                <a:tab pos="297815" algn="l"/>
                <a:tab pos="298450" algn="l"/>
              </a:tabLst>
            </a:pPr>
            <a:r>
              <a:rPr sz="2050" spc="100" dirty="0">
                <a:latin typeface="+mn-lt"/>
                <a:cs typeface="Arial"/>
              </a:rPr>
              <a:t>We should be prepared for the eventuality of a crisis by having a </a:t>
            </a:r>
            <a:r>
              <a:rPr sz="2050" b="1" spc="100" dirty="0">
                <a:latin typeface="+mn-lt"/>
                <a:cs typeface="Arial"/>
              </a:rPr>
              <a:t>trauma response plan</a:t>
            </a:r>
            <a:r>
              <a:rPr sz="2050" spc="100" dirty="0">
                <a:latin typeface="+mn-lt"/>
                <a:cs typeface="Arial"/>
              </a:rPr>
              <a:t>, e.g. including a process to refer participants to psychosocial emergency services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spc="100" dirty="0">
              <a:latin typeface="+mn-lt"/>
              <a:cs typeface="Arial"/>
            </a:endParaRPr>
          </a:p>
          <a:p>
            <a:pPr marL="926465" marR="118110">
              <a:lnSpc>
                <a:spcPts val="2000"/>
              </a:lnSpc>
            </a:pPr>
            <a:r>
              <a:rPr sz="2050" b="1" spc="100" dirty="0">
                <a:latin typeface="+mn-lt"/>
                <a:cs typeface="Arial"/>
              </a:rPr>
              <a:t>Participatory research on illness and other distressing topics needs to be trauma-informed and have a risk-mitigation strategy in place</a:t>
            </a:r>
            <a:endParaRPr sz="2050" spc="100" dirty="0">
              <a:latin typeface="+mn-lt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57200" y="5828668"/>
            <a:ext cx="932815" cy="419100"/>
            <a:chOff x="671810" y="5831553"/>
            <a:chExt cx="932815" cy="419100"/>
          </a:xfrm>
        </p:grpSpPr>
        <p:sp>
          <p:nvSpPr>
            <p:cNvPr id="6" name="object 6"/>
            <p:cNvSpPr/>
            <p:nvPr/>
          </p:nvSpPr>
          <p:spPr>
            <a:xfrm>
              <a:off x="698268" y="5858012"/>
              <a:ext cx="880110" cy="365760"/>
            </a:xfrm>
            <a:custGeom>
              <a:avLst/>
              <a:gdLst/>
              <a:ahLst/>
              <a:cxnLst/>
              <a:rect l="l" t="t" r="r" b="b"/>
              <a:pathLst>
                <a:path w="880110" h="365760">
                  <a:moveTo>
                    <a:pt x="696639" y="0"/>
                  </a:moveTo>
                  <a:lnTo>
                    <a:pt x="696639" y="91439"/>
                  </a:lnTo>
                  <a:lnTo>
                    <a:pt x="0" y="91439"/>
                  </a:lnTo>
                  <a:lnTo>
                    <a:pt x="0" y="274319"/>
                  </a:lnTo>
                  <a:lnTo>
                    <a:pt x="696639" y="274319"/>
                  </a:lnTo>
                  <a:lnTo>
                    <a:pt x="696639" y="365759"/>
                  </a:lnTo>
                  <a:lnTo>
                    <a:pt x="879519" y="182879"/>
                  </a:lnTo>
                  <a:lnTo>
                    <a:pt x="69663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>
                <a:latin typeface="+mn-lt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98268" y="5858012"/>
              <a:ext cx="880110" cy="365760"/>
            </a:xfrm>
            <a:custGeom>
              <a:avLst/>
              <a:gdLst/>
              <a:ahLst/>
              <a:cxnLst/>
              <a:rect l="l" t="t" r="r" b="b"/>
              <a:pathLst>
                <a:path w="880110" h="365760">
                  <a:moveTo>
                    <a:pt x="0" y="91439"/>
                  </a:moveTo>
                  <a:lnTo>
                    <a:pt x="696639" y="91439"/>
                  </a:lnTo>
                  <a:lnTo>
                    <a:pt x="696639" y="0"/>
                  </a:lnTo>
                  <a:lnTo>
                    <a:pt x="879519" y="182880"/>
                  </a:lnTo>
                  <a:lnTo>
                    <a:pt x="696639" y="365760"/>
                  </a:lnTo>
                  <a:lnTo>
                    <a:pt x="696639" y="274320"/>
                  </a:lnTo>
                  <a:lnTo>
                    <a:pt x="0" y="274320"/>
                  </a:lnTo>
                  <a:lnTo>
                    <a:pt x="0" y="91439"/>
                  </a:lnTo>
                  <a:close/>
                </a:path>
              </a:pathLst>
            </a:custGeom>
            <a:ln w="52916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800" y="1107016"/>
            <a:ext cx="2870999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b="0" spc="100" dirty="0">
                <a:latin typeface="+mn-lt"/>
                <a:cs typeface="Arial"/>
              </a:rPr>
              <a:t>How not to ethics 4:</a:t>
            </a:r>
            <a:endParaRPr sz="2050" spc="100" dirty="0">
              <a:latin typeface="+mn-lt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2393162"/>
            <a:ext cx="3987800" cy="3022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62800" y="2393162"/>
            <a:ext cx="6707505" cy="2387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6595">
              <a:lnSpc>
                <a:spcPct val="101000"/>
              </a:lnSpc>
              <a:spcBef>
                <a:spcPts val="95"/>
              </a:spcBef>
            </a:pPr>
            <a:r>
              <a:rPr sz="1650" spc="100" dirty="0">
                <a:latin typeface="+mn-lt"/>
                <a:cs typeface="Arial"/>
              </a:rPr>
              <a:t>In the early 1900s, </a:t>
            </a:r>
            <a:r>
              <a:rPr sz="1650" b="1" spc="100" dirty="0">
                <a:latin typeface="+mn-lt"/>
                <a:cs typeface="Arial"/>
              </a:rPr>
              <a:t>Walter Reed </a:t>
            </a:r>
            <a:r>
              <a:rPr sz="1650" spc="100" dirty="0">
                <a:latin typeface="+mn-lt"/>
                <a:cs typeface="Arial"/>
              </a:rPr>
              <a:t>(USA) conducted experiments to determine the cause of yellow fever.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spc="100" dirty="0">
              <a:latin typeface="+mn-lt"/>
              <a:cs typeface="Arial"/>
            </a:endParaRPr>
          </a:p>
          <a:p>
            <a:pPr marL="12700" marR="267335">
              <a:lnSpc>
                <a:spcPct val="106100"/>
              </a:lnSpc>
            </a:pPr>
            <a:r>
              <a:rPr sz="1650" spc="100" dirty="0">
                <a:latin typeface="+mn-lt"/>
                <a:cs typeface="Arial"/>
              </a:rPr>
              <a:t>He exposed Spanish immigrant workers in Cuba to the disease. Participants were promised </a:t>
            </a:r>
            <a:r>
              <a:rPr sz="1650" b="1" spc="100" dirty="0">
                <a:latin typeface="+mn-lt"/>
                <a:cs typeface="Arial"/>
              </a:rPr>
              <a:t>$100 (ca. $3500 today)</a:t>
            </a:r>
            <a:r>
              <a:rPr sz="1650" spc="100" dirty="0">
                <a:latin typeface="+mn-lt"/>
                <a:cs typeface="Arial"/>
              </a:rPr>
              <a:t>, twice that if they developed symptoms.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spc="100" dirty="0">
              <a:latin typeface="+mn-lt"/>
              <a:cs typeface="Arial"/>
            </a:endParaRPr>
          </a:p>
          <a:p>
            <a:pPr marL="12700" marR="5080">
              <a:lnSpc>
                <a:spcPct val="106100"/>
              </a:lnSpc>
            </a:pPr>
            <a:r>
              <a:rPr sz="1650" spc="100" dirty="0">
                <a:latin typeface="+mn-lt"/>
                <a:cs typeface="Arial"/>
              </a:rPr>
              <a:t>Six participants died, including </a:t>
            </a:r>
            <a:r>
              <a:rPr sz="1650" b="1" spc="100" dirty="0">
                <a:latin typeface="+mn-lt"/>
                <a:cs typeface="Arial"/>
              </a:rPr>
              <a:t>two researcher-volunteers </a:t>
            </a:r>
            <a:r>
              <a:rPr sz="1650" spc="100" dirty="0">
                <a:latin typeface="+mn-lt"/>
                <a:cs typeface="Arial"/>
              </a:rPr>
              <a:t>(Reed himself declined to self-experiment).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2800" y="4933063"/>
            <a:ext cx="6711950" cy="80733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85"/>
              </a:spcBef>
            </a:pPr>
            <a:r>
              <a:rPr sz="1650" spc="100" dirty="0">
                <a:latin typeface="+mn-lt"/>
                <a:cs typeface="Arial"/>
              </a:rPr>
              <a:t>The participants </a:t>
            </a:r>
            <a:r>
              <a:rPr sz="1650" b="1" spc="100" dirty="0">
                <a:latin typeface="+mn-lt"/>
                <a:cs typeface="Arial"/>
              </a:rPr>
              <a:t>all signed consent forms</a:t>
            </a:r>
            <a:r>
              <a:rPr sz="1650" spc="100" dirty="0">
                <a:latin typeface="+mn-lt"/>
                <a:cs typeface="Arial"/>
              </a:rPr>
              <a:t>, some translated into Spanish. Reed’s study today counts as the first use of consent forms in medical history.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28800" y="5892701"/>
            <a:ext cx="4530090" cy="6476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b="1" spc="100" dirty="0">
                <a:latin typeface="+mn-lt"/>
                <a:cs typeface="Arial"/>
              </a:rPr>
              <a:t>Bureaucracy does not replace a conscience</a:t>
            </a:r>
            <a:endParaRPr sz="2050" spc="100" dirty="0">
              <a:latin typeface="+mn-lt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914" y="1576539"/>
            <a:ext cx="725297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100" dirty="0">
                <a:latin typeface="+mn-lt"/>
                <a:cs typeface="Arial"/>
              </a:rPr>
              <a:t>‘…but we did everything the ethics committee asked for!’</a:t>
            </a:r>
            <a:endParaRPr sz="2500" spc="100" dirty="0">
              <a:latin typeface="+mn-lt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2971" y="6006957"/>
            <a:ext cx="932815" cy="419100"/>
            <a:chOff x="757602" y="6262208"/>
            <a:chExt cx="932815" cy="419100"/>
          </a:xfrm>
        </p:grpSpPr>
        <p:sp>
          <p:nvSpPr>
            <p:cNvPr id="10" name="object 10"/>
            <p:cNvSpPr/>
            <p:nvPr/>
          </p:nvSpPr>
          <p:spPr>
            <a:xfrm>
              <a:off x="784061" y="6288666"/>
              <a:ext cx="880110" cy="365760"/>
            </a:xfrm>
            <a:custGeom>
              <a:avLst/>
              <a:gdLst/>
              <a:ahLst/>
              <a:cxnLst/>
              <a:rect l="l" t="t" r="r" b="b"/>
              <a:pathLst>
                <a:path w="880110" h="365759">
                  <a:moveTo>
                    <a:pt x="696639" y="0"/>
                  </a:moveTo>
                  <a:lnTo>
                    <a:pt x="696639" y="91438"/>
                  </a:lnTo>
                  <a:lnTo>
                    <a:pt x="0" y="91438"/>
                  </a:lnTo>
                  <a:lnTo>
                    <a:pt x="0" y="274320"/>
                  </a:lnTo>
                  <a:lnTo>
                    <a:pt x="696639" y="274320"/>
                  </a:lnTo>
                  <a:lnTo>
                    <a:pt x="696639" y="365760"/>
                  </a:lnTo>
                  <a:lnTo>
                    <a:pt x="879519" y="182880"/>
                  </a:lnTo>
                  <a:lnTo>
                    <a:pt x="69663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 spc="100">
                <a:latin typeface="+mn-l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84061" y="6288666"/>
              <a:ext cx="880110" cy="365760"/>
            </a:xfrm>
            <a:custGeom>
              <a:avLst/>
              <a:gdLst/>
              <a:ahLst/>
              <a:cxnLst/>
              <a:rect l="l" t="t" r="r" b="b"/>
              <a:pathLst>
                <a:path w="880110" h="365759">
                  <a:moveTo>
                    <a:pt x="0" y="91439"/>
                  </a:moveTo>
                  <a:lnTo>
                    <a:pt x="696639" y="91439"/>
                  </a:lnTo>
                  <a:lnTo>
                    <a:pt x="696639" y="0"/>
                  </a:lnTo>
                  <a:lnTo>
                    <a:pt x="879519" y="182880"/>
                  </a:lnTo>
                  <a:lnTo>
                    <a:pt x="696639" y="365760"/>
                  </a:lnTo>
                  <a:lnTo>
                    <a:pt x="696639" y="274320"/>
                  </a:lnTo>
                  <a:lnTo>
                    <a:pt x="0" y="274320"/>
                  </a:lnTo>
                  <a:lnTo>
                    <a:pt x="0" y="91439"/>
                  </a:lnTo>
                  <a:close/>
                </a:path>
              </a:pathLst>
            </a:custGeom>
            <a:ln w="52916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 spc="100">
                <a:latin typeface="+mn-lt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924800" y="5450120"/>
            <a:ext cx="1905000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100" dirty="0">
                <a:latin typeface="+mn-lt"/>
                <a:cs typeface="Arial"/>
              </a:rPr>
              <a:t>Image: public domain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5070" y="1803400"/>
            <a:ext cx="9759130" cy="361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100" dirty="0">
                <a:latin typeface="+mn-lt"/>
                <a:cs typeface="Arial"/>
              </a:rPr>
              <a:t>Outline:</a:t>
            </a:r>
            <a:endParaRPr sz="2500" spc="100" dirty="0">
              <a:latin typeface="+mn-lt"/>
              <a:cs typeface="Arial"/>
            </a:endParaRPr>
          </a:p>
          <a:p>
            <a:pPr marL="297815" indent="-285115">
              <a:lnSpc>
                <a:spcPts val="2950"/>
              </a:lnSpc>
              <a:spcBef>
                <a:spcPts val="2000"/>
              </a:spcBef>
              <a:buChar char="•"/>
              <a:tabLst>
                <a:tab pos="297815" algn="l"/>
                <a:tab pos="298450" algn="l"/>
              </a:tabLst>
            </a:pPr>
            <a:r>
              <a:rPr sz="2500" spc="100" dirty="0">
                <a:latin typeface="+mn-lt"/>
                <a:cs typeface="Arial"/>
              </a:rPr>
              <a:t>What is research ethics and why do we need it?</a:t>
            </a:r>
          </a:p>
          <a:p>
            <a:pPr marL="297815" indent="-285115">
              <a:lnSpc>
                <a:spcPts val="2900"/>
              </a:lnSpc>
              <a:buChar char="•"/>
              <a:tabLst>
                <a:tab pos="297815" algn="l"/>
                <a:tab pos="298450" algn="l"/>
              </a:tabLst>
            </a:pPr>
            <a:r>
              <a:rPr sz="2500" spc="100" dirty="0">
                <a:latin typeface="+mn-lt"/>
                <a:cs typeface="Arial"/>
              </a:rPr>
              <a:t>Some principles of research ethics</a:t>
            </a:r>
          </a:p>
          <a:p>
            <a:pPr marL="297815" indent="-285115">
              <a:lnSpc>
                <a:spcPts val="2900"/>
              </a:lnSpc>
              <a:buChar char="•"/>
              <a:tabLst>
                <a:tab pos="297815" algn="l"/>
                <a:tab pos="298450" algn="l"/>
              </a:tabLst>
            </a:pPr>
            <a:r>
              <a:rPr sz="2500" spc="100" dirty="0">
                <a:latin typeface="+mn-lt"/>
                <a:cs typeface="Arial"/>
              </a:rPr>
              <a:t>Different understandings of research ethics</a:t>
            </a:r>
          </a:p>
          <a:p>
            <a:pPr marL="297815" indent="-285115">
              <a:lnSpc>
                <a:spcPts val="2700"/>
              </a:lnSpc>
              <a:buChar char="•"/>
              <a:tabLst>
                <a:tab pos="297815" algn="l"/>
                <a:tab pos="298450" algn="l"/>
              </a:tabLst>
            </a:pPr>
            <a:r>
              <a:rPr sz="2500" spc="100" dirty="0">
                <a:latin typeface="+mn-lt"/>
                <a:cs typeface="Arial"/>
              </a:rPr>
              <a:t>Does PPIE/participatory research need ethics?</a:t>
            </a:r>
          </a:p>
          <a:p>
            <a:pPr marL="297815" indent="-285115">
              <a:lnSpc>
                <a:spcPts val="2700"/>
              </a:lnSpc>
              <a:buChar char="•"/>
              <a:tabLst>
                <a:tab pos="297815" algn="l"/>
                <a:tab pos="298450" algn="l"/>
              </a:tabLst>
            </a:pPr>
            <a:r>
              <a:rPr sz="2500" spc="100" dirty="0">
                <a:latin typeface="+mn-lt"/>
                <a:cs typeface="Arial"/>
              </a:rPr>
              <a:t>Potential ethical pitfalls to consider in PPIE/participatory research</a:t>
            </a:r>
          </a:p>
          <a:p>
            <a:pPr marL="297815" indent="-285115">
              <a:lnSpc>
                <a:spcPts val="2900"/>
              </a:lnSpc>
              <a:buChar char="•"/>
              <a:tabLst>
                <a:tab pos="297815" algn="l"/>
                <a:tab pos="298450" algn="l"/>
              </a:tabLst>
            </a:pPr>
            <a:r>
              <a:rPr sz="2500" spc="100" dirty="0">
                <a:latin typeface="+mn-lt"/>
                <a:cs typeface="Arial"/>
              </a:rPr>
              <a:t>Mini ethics checklist for PPIE/participatory research</a:t>
            </a:r>
          </a:p>
          <a:p>
            <a:pPr marL="297815" indent="-285115">
              <a:lnSpc>
                <a:spcPts val="2950"/>
              </a:lnSpc>
              <a:buChar char="•"/>
              <a:tabLst>
                <a:tab pos="297815" algn="l"/>
                <a:tab pos="298450" algn="l"/>
              </a:tabLst>
            </a:pPr>
            <a:r>
              <a:rPr sz="2500" spc="100" dirty="0">
                <a:latin typeface="+mn-lt"/>
                <a:cs typeface="Arial"/>
              </a:rPr>
              <a:t>Where can I get support for my PPIE study/formal ethics review?</a:t>
            </a: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  <a:tab pos="298450" algn="l"/>
              </a:tabLst>
            </a:pPr>
            <a:r>
              <a:rPr sz="2500" spc="100" dirty="0">
                <a:latin typeface="+mn-lt"/>
                <a:cs typeface="Arial"/>
              </a:rPr>
              <a:t>Space for comments and questions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6729" y="1231900"/>
            <a:ext cx="359527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+mn-lt"/>
              </a:rPr>
              <a:t>Our support 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6729" y="1919816"/>
            <a:ext cx="4992269" cy="3665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0"/>
              </a:spcBef>
            </a:pPr>
            <a:r>
              <a:rPr sz="2050" spc="100" dirty="0">
                <a:latin typeface="+mn-lt"/>
                <a:cs typeface="Arial"/>
              </a:rPr>
              <a:t>The LBG OIS Center offers </a:t>
            </a:r>
            <a:r>
              <a:rPr sz="2050" b="1" spc="100" dirty="0">
                <a:latin typeface="+mn-lt"/>
                <a:cs typeface="Arial"/>
              </a:rPr>
              <a:t>advice, support and training </a:t>
            </a:r>
            <a:r>
              <a:rPr sz="2050" spc="100" dirty="0">
                <a:latin typeface="+mn-lt"/>
                <a:cs typeface="Arial"/>
              </a:rPr>
              <a:t>on all things research ethics</a:t>
            </a:r>
          </a:p>
          <a:p>
            <a:pPr marL="12700">
              <a:lnSpc>
                <a:spcPct val="100000"/>
              </a:lnSpc>
              <a:spcBef>
                <a:spcPts val="2140"/>
              </a:spcBef>
            </a:pPr>
            <a:r>
              <a:rPr sz="2050" b="1" spc="100" dirty="0">
                <a:latin typeface="+mn-lt"/>
                <a:cs typeface="Arial"/>
              </a:rPr>
              <a:t>Troubleshooting </a:t>
            </a:r>
            <a:r>
              <a:rPr sz="2050" spc="100" dirty="0">
                <a:latin typeface="+mn-lt"/>
                <a:cs typeface="Arial"/>
              </a:rPr>
              <a:t>available any time</a:t>
            </a:r>
          </a:p>
          <a:p>
            <a:pPr marL="12700" marR="684530">
              <a:lnSpc>
                <a:spcPct val="101600"/>
              </a:lnSpc>
              <a:spcBef>
                <a:spcPts val="2100"/>
              </a:spcBef>
            </a:pPr>
            <a:r>
              <a:rPr sz="2050" spc="100" dirty="0">
                <a:latin typeface="+mn-lt"/>
                <a:cs typeface="Arial"/>
              </a:rPr>
              <a:t>We’re always happy to answer your questions:</a:t>
            </a:r>
          </a:p>
          <a:p>
            <a:pPr marL="12700" marR="1536065">
              <a:lnSpc>
                <a:spcPts val="5000"/>
              </a:lnSpc>
            </a:pPr>
            <a:r>
              <a:rPr sz="2050" u="heavy" spc="10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n-lt"/>
                <a:cs typeface="Arial"/>
                <a:hlinkClick r:id="rId3"/>
              </a:rPr>
              <a:t>ethics@lbg.ac.at</a:t>
            </a:r>
            <a:r>
              <a:rPr sz="2050" spc="100" dirty="0">
                <a:solidFill>
                  <a:srgbClr val="0563C1"/>
                </a:solidFill>
                <a:latin typeface="+mn-lt"/>
                <a:cs typeface="Arial"/>
              </a:rPr>
              <a:t> </a:t>
            </a:r>
            <a:r>
              <a:rPr sz="2050" u="heavy" spc="10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n-lt"/>
                <a:cs typeface="Arial"/>
                <a:hlinkClick r:id="rId4"/>
              </a:rPr>
              <a:t>steph.grohmann@lbg.a</a:t>
            </a:r>
            <a:r>
              <a:rPr lang="de-AT" sz="2050" u="heavy" spc="10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n-lt"/>
                <a:cs typeface="Arial"/>
                <a:hlinkClick r:id="rId4"/>
              </a:rPr>
              <a:t>c.</a:t>
            </a:r>
            <a:r>
              <a:rPr sz="2050" u="heavy" spc="10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n-lt"/>
                <a:cs typeface="Arial"/>
                <a:hlinkClick r:id="rId4"/>
              </a:rPr>
              <a:t>at</a:t>
            </a:r>
            <a:endParaRPr sz="2050" spc="100" dirty="0">
              <a:latin typeface="+mn-lt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8800" y="1904972"/>
            <a:ext cx="5946551" cy="3352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368300"/>
            <a:ext cx="2283166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882" y="1092200"/>
            <a:ext cx="2754518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+mn-lt"/>
              </a:rPr>
              <a:t>Key takeaways: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882" y="1843616"/>
            <a:ext cx="10450718" cy="39664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050" spc="100" dirty="0">
                <a:latin typeface="+mn-lt"/>
                <a:cs typeface="Arial"/>
              </a:rPr>
              <a:t>Research ethics is a </a:t>
            </a:r>
            <a:r>
              <a:rPr sz="2050" b="1" spc="100" dirty="0">
                <a:latin typeface="+mn-lt"/>
                <a:cs typeface="Arial"/>
              </a:rPr>
              <a:t>multidimensional and contested </a:t>
            </a:r>
            <a:r>
              <a:rPr sz="2050" spc="100" dirty="0">
                <a:latin typeface="+mn-lt"/>
                <a:cs typeface="Arial"/>
              </a:rPr>
              <a:t>set of practices</a:t>
            </a: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050" spc="100" dirty="0">
                <a:latin typeface="+mn-lt"/>
                <a:cs typeface="Arial"/>
              </a:rPr>
              <a:t>PPIE/participatory research is </a:t>
            </a:r>
            <a:r>
              <a:rPr sz="2050" b="1" spc="100" dirty="0">
                <a:latin typeface="+mn-lt"/>
                <a:cs typeface="Arial"/>
              </a:rPr>
              <a:t>not an ethics-free zone</a:t>
            </a:r>
            <a:endParaRPr sz="2050" spc="100" dirty="0">
              <a:latin typeface="+mn-lt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endParaRPr sz="2200" spc="100" dirty="0">
              <a:latin typeface="+mn-lt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050" spc="100" dirty="0">
                <a:latin typeface="+mn-lt"/>
                <a:cs typeface="Arial"/>
              </a:rPr>
              <a:t>‘Patients/participants’ are </a:t>
            </a:r>
            <a:r>
              <a:rPr sz="2050" b="1" spc="100" dirty="0">
                <a:latin typeface="+mn-lt"/>
                <a:cs typeface="Arial"/>
              </a:rPr>
              <a:t>individual persons</a:t>
            </a:r>
            <a:r>
              <a:rPr sz="2050" spc="100" dirty="0">
                <a:latin typeface="+mn-lt"/>
                <a:cs typeface="Arial"/>
              </a:rPr>
              <a:t>, not a homogenous mass</a:t>
            </a:r>
          </a:p>
          <a:p>
            <a:pPr marL="355600" indent="-342900">
              <a:lnSpc>
                <a:spcPct val="100000"/>
              </a:lnSpc>
              <a:spcBef>
                <a:spcPts val="214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050" spc="100" dirty="0">
                <a:latin typeface="+mn-lt"/>
                <a:cs typeface="Arial"/>
              </a:rPr>
              <a:t>Participation is a </a:t>
            </a:r>
            <a:r>
              <a:rPr sz="2050" b="1" spc="100" dirty="0">
                <a:latin typeface="+mn-lt"/>
                <a:cs typeface="Arial"/>
              </a:rPr>
              <a:t>contribution to our livelihood </a:t>
            </a:r>
            <a:r>
              <a:rPr sz="2050" spc="100" dirty="0">
                <a:latin typeface="+mn-lt"/>
                <a:cs typeface="Arial"/>
              </a:rPr>
              <a:t>and should be honored as such</a:t>
            </a:r>
          </a:p>
          <a:p>
            <a:pPr marL="355600" indent="-342900">
              <a:lnSpc>
                <a:spcPct val="100000"/>
              </a:lnSpc>
              <a:spcBef>
                <a:spcPts val="214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050" spc="100" dirty="0">
                <a:latin typeface="+mn-lt"/>
                <a:cs typeface="Arial"/>
              </a:rPr>
              <a:t>Participatory research must be </a:t>
            </a:r>
            <a:r>
              <a:rPr sz="2050" b="1" spc="100" dirty="0">
                <a:latin typeface="+mn-lt"/>
                <a:cs typeface="Arial"/>
              </a:rPr>
              <a:t>trauma-informed and risk-aware</a:t>
            </a:r>
            <a:endParaRPr sz="2050" spc="100" dirty="0">
              <a:latin typeface="+mn-lt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endParaRPr sz="2200" spc="100" dirty="0">
              <a:latin typeface="+mn-lt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050" b="1" spc="100" dirty="0">
                <a:latin typeface="+mn-lt"/>
                <a:cs typeface="Arial"/>
              </a:rPr>
              <a:t>Bureaucracy </a:t>
            </a:r>
            <a:r>
              <a:rPr sz="2050" spc="100" dirty="0">
                <a:latin typeface="+mn-lt"/>
                <a:cs typeface="Arial"/>
              </a:rPr>
              <a:t>can help to monitor ethics but it </a:t>
            </a:r>
            <a:r>
              <a:rPr sz="2050" b="1" spc="100" dirty="0">
                <a:latin typeface="+mn-lt"/>
                <a:cs typeface="Arial"/>
              </a:rPr>
              <a:t>does not replace a moral compass</a:t>
            </a:r>
            <a:endParaRPr sz="2050" spc="100" dirty="0">
              <a:latin typeface="+mn-lt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4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050" spc="100" dirty="0">
                <a:latin typeface="+mn-lt"/>
                <a:cs typeface="Arial"/>
              </a:rPr>
              <a:t>The </a:t>
            </a:r>
            <a:r>
              <a:rPr sz="2050" b="1" spc="100" dirty="0">
                <a:latin typeface="+mn-lt"/>
                <a:cs typeface="Arial"/>
              </a:rPr>
              <a:t>LBG OIS Center </a:t>
            </a:r>
            <a:r>
              <a:rPr sz="2050" spc="100" dirty="0">
                <a:latin typeface="+mn-lt"/>
                <a:cs typeface="Arial"/>
              </a:rPr>
              <a:t>is here to help!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99" y="368300"/>
            <a:ext cx="2508635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199" y="3048000"/>
            <a:ext cx="4212015" cy="84574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400" b="1" spc="100" dirty="0">
                <a:latin typeface="Calibri" panose="020F0502020204030204" pitchFamily="34" charset="0"/>
                <a:cs typeface="Calibri" panose="020F0502020204030204" pitchFamily="34" charset="0"/>
              </a:rPr>
              <a:t>Thank you!!!</a:t>
            </a:r>
            <a:endParaRPr sz="5400" spc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0215" y="1145117"/>
            <a:ext cx="6438900" cy="5092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015" y="319617"/>
            <a:ext cx="22479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+mj-lt"/>
              </a:rPr>
              <a:t>What is ‘research ethics’?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1820" y="2034116"/>
            <a:ext cx="5095875" cy="33767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02895" indent="-290830">
              <a:lnSpc>
                <a:spcPct val="100000"/>
              </a:lnSpc>
              <a:spcBef>
                <a:spcPts val="130"/>
              </a:spcBef>
              <a:buFont typeface="Arial"/>
              <a:buAutoNum type="alphaUcParenR"/>
              <a:tabLst>
                <a:tab pos="303530" algn="l"/>
              </a:tabLst>
            </a:pPr>
            <a:r>
              <a:rPr sz="2050" spc="100" dirty="0">
                <a:latin typeface="+mj-lt"/>
                <a:cs typeface="Arial"/>
              </a:rPr>
              <a:t>General conduct expected of scientists</a:t>
            </a:r>
            <a:r>
              <a:rPr lang="de-AT" sz="2050" spc="100" dirty="0">
                <a:latin typeface="+mj-lt"/>
                <a:cs typeface="Arial"/>
              </a:rPr>
              <a:t> </a:t>
            </a:r>
            <a:r>
              <a:rPr sz="2050" spc="100" dirty="0">
                <a:latin typeface="+mj-lt"/>
                <a:cs typeface="Arial"/>
              </a:rPr>
              <a:t>‘re</a:t>
            </a:r>
            <a:r>
              <a:rPr lang="de-AT" sz="2050" spc="100" dirty="0">
                <a:latin typeface="+mj-lt"/>
                <a:cs typeface="Arial"/>
              </a:rPr>
              <a:t> </a:t>
            </a:r>
            <a:r>
              <a:rPr sz="2050" spc="100" dirty="0">
                <a:latin typeface="+mj-lt"/>
                <a:cs typeface="Arial"/>
              </a:rPr>
              <a:t>plagiarism, data falsification, conflict of interest… (a.k.a “research integrity”)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 spc="100" dirty="0">
              <a:latin typeface="+mj-lt"/>
              <a:cs typeface="Arial"/>
            </a:endParaRPr>
          </a:p>
          <a:p>
            <a:pPr marL="12700" marR="342900" indent="279400">
              <a:lnSpc>
                <a:spcPts val="2000"/>
              </a:lnSpc>
              <a:buFont typeface="Arial"/>
              <a:buAutoNum type="alphaUcParenR" startAt="2"/>
              <a:tabLst>
                <a:tab pos="292100" algn="l"/>
              </a:tabLst>
            </a:pPr>
            <a:r>
              <a:rPr sz="2050" spc="100" dirty="0">
                <a:latin typeface="+mj-lt"/>
                <a:cs typeface="Arial"/>
              </a:rPr>
              <a:t>Ethics in research with human </a:t>
            </a:r>
            <a:r>
              <a:rPr lang="de-AT" sz="2050" spc="100" dirty="0">
                <a:latin typeface="+mj-lt"/>
                <a:cs typeface="Arial"/>
              </a:rPr>
              <a:t>	</a:t>
            </a:r>
            <a:r>
              <a:rPr sz="2050" spc="100" dirty="0">
                <a:latin typeface="+mj-lt"/>
                <a:cs typeface="Arial"/>
              </a:rPr>
              <a:t>participants: how to not harm the </a:t>
            </a:r>
            <a:r>
              <a:rPr lang="de-AT" sz="2050" spc="100" dirty="0">
                <a:latin typeface="+mj-lt"/>
                <a:cs typeface="Arial"/>
              </a:rPr>
              <a:t>	</a:t>
            </a:r>
            <a:r>
              <a:rPr sz="2050" spc="100" dirty="0">
                <a:latin typeface="+mj-lt"/>
                <a:cs typeface="Arial"/>
              </a:rPr>
              <a:t>people your research is</a:t>
            </a:r>
            <a:r>
              <a:rPr lang="de-AT" sz="2050" spc="100" dirty="0">
                <a:latin typeface="+mj-lt"/>
                <a:cs typeface="Arial"/>
              </a:rPr>
              <a:t> </a:t>
            </a:r>
            <a:r>
              <a:rPr sz="2050" spc="100" dirty="0">
                <a:latin typeface="+mj-lt"/>
                <a:cs typeface="Arial"/>
              </a:rPr>
              <a:t>about/for</a:t>
            </a:r>
          </a:p>
          <a:p>
            <a:pPr marL="12700" marR="14604" indent="271780">
              <a:lnSpc>
                <a:spcPct val="101600"/>
              </a:lnSpc>
              <a:spcBef>
                <a:spcPts val="2100"/>
              </a:spcBef>
              <a:buFont typeface="Arial"/>
              <a:buAutoNum type="alphaUcParenR" startAt="3"/>
              <a:tabLst>
                <a:tab pos="284480" algn="l"/>
              </a:tabLst>
            </a:pPr>
            <a:r>
              <a:rPr sz="2050" spc="100" dirty="0">
                <a:latin typeface="+mj-lt"/>
                <a:cs typeface="Arial"/>
              </a:rPr>
              <a:t>The responsibility of science towards </a:t>
            </a:r>
            <a:r>
              <a:rPr lang="de-AT" sz="2050" spc="100" dirty="0">
                <a:latin typeface="+mj-lt"/>
                <a:cs typeface="Arial"/>
              </a:rPr>
              <a:t>	</a:t>
            </a:r>
            <a:r>
              <a:rPr sz="2050" spc="100" dirty="0">
                <a:latin typeface="+mj-lt"/>
                <a:cs typeface="Arial"/>
              </a:rPr>
              <a:t>society: how to use public funds, make </a:t>
            </a:r>
            <a:r>
              <a:rPr lang="de-AT" sz="2050" spc="100" dirty="0">
                <a:latin typeface="+mj-lt"/>
                <a:cs typeface="Arial"/>
              </a:rPr>
              <a:t>	</a:t>
            </a:r>
            <a:r>
              <a:rPr sz="2050" spc="100" dirty="0">
                <a:latin typeface="+mj-lt"/>
                <a:cs typeface="Arial"/>
              </a:rPr>
              <a:t>results applicable, avoid social harm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529913" y="1304873"/>
            <a:ext cx="5098415" cy="4624705"/>
            <a:chOff x="6529913" y="1304873"/>
            <a:chExt cx="5098415" cy="46247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8599" y="1346199"/>
              <a:ext cx="4838700" cy="45339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56372" y="1331331"/>
              <a:ext cx="5045710" cy="4572000"/>
            </a:xfrm>
            <a:custGeom>
              <a:avLst/>
              <a:gdLst/>
              <a:ahLst/>
              <a:cxnLst/>
              <a:rect l="l" t="t" r="r" b="b"/>
              <a:pathLst>
                <a:path w="5045709" h="4572000">
                  <a:moveTo>
                    <a:pt x="0" y="0"/>
                  </a:moveTo>
                  <a:lnTo>
                    <a:pt x="5045106" y="0"/>
                  </a:lnTo>
                  <a:lnTo>
                    <a:pt x="5045106" y="4571772"/>
                  </a:lnTo>
                  <a:lnTo>
                    <a:pt x="0" y="4571772"/>
                  </a:lnTo>
                  <a:lnTo>
                    <a:pt x="0" y="0"/>
                  </a:lnTo>
                  <a:close/>
                </a:path>
              </a:pathLst>
            </a:custGeom>
            <a:ln w="529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+mj-lt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61569" y="5977466"/>
            <a:ext cx="2391410" cy="13978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dirty="0">
                <a:latin typeface="+mj-lt"/>
                <a:cs typeface="Arial"/>
              </a:rPr>
              <a:t>Im</a:t>
            </a:r>
            <a:r>
              <a:rPr sz="800" spc="-55" dirty="0">
                <a:latin typeface="+mj-lt"/>
                <a:cs typeface="Arial"/>
              </a:rPr>
              <a:t> </a:t>
            </a:r>
            <a:r>
              <a:rPr sz="800" dirty="0">
                <a:latin typeface="+mj-lt"/>
                <a:cs typeface="Arial"/>
              </a:rPr>
              <a:t>age</a:t>
            </a:r>
            <a:r>
              <a:rPr sz="800" spc="180" dirty="0">
                <a:latin typeface="+mj-lt"/>
                <a:cs typeface="Arial"/>
              </a:rPr>
              <a:t> </a:t>
            </a:r>
            <a:r>
              <a:rPr sz="800" spc="50" dirty="0">
                <a:latin typeface="+mj-lt"/>
                <a:cs typeface="Arial"/>
              </a:rPr>
              <a:t>credit:</a:t>
            </a:r>
            <a:r>
              <a:rPr sz="800" spc="120" dirty="0">
                <a:latin typeface="+mj-lt"/>
                <a:cs typeface="Arial"/>
              </a:rPr>
              <a:t> </a:t>
            </a:r>
            <a:r>
              <a:rPr sz="800" dirty="0">
                <a:latin typeface="+mj-lt"/>
                <a:cs typeface="Arial"/>
              </a:rPr>
              <a:t>Reidun</a:t>
            </a:r>
            <a:r>
              <a:rPr sz="800" spc="175" dirty="0">
                <a:latin typeface="+mj-lt"/>
                <a:cs typeface="Arial"/>
              </a:rPr>
              <a:t> </a:t>
            </a:r>
            <a:r>
              <a:rPr sz="800" dirty="0">
                <a:latin typeface="+mj-lt"/>
                <a:cs typeface="Arial"/>
              </a:rPr>
              <a:t>Tangen</a:t>
            </a:r>
            <a:r>
              <a:rPr sz="800" spc="185" dirty="0">
                <a:latin typeface="+mj-lt"/>
                <a:cs typeface="Arial"/>
              </a:rPr>
              <a:t> </a:t>
            </a:r>
            <a:r>
              <a:rPr sz="800" dirty="0">
                <a:latin typeface="+mj-lt"/>
                <a:cs typeface="Arial"/>
              </a:rPr>
              <a:t>via</a:t>
            </a:r>
            <a:r>
              <a:rPr sz="800" spc="165" dirty="0">
                <a:latin typeface="+mj-lt"/>
                <a:cs typeface="Arial"/>
              </a:rPr>
              <a:t> </a:t>
            </a:r>
            <a:r>
              <a:rPr sz="800" spc="-10" dirty="0">
                <a:latin typeface="+mj-lt"/>
                <a:cs typeface="Arial"/>
              </a:rPr>
              <a:t>Researchgate</a:t>
            </a:r>
            <a:endParaRPr sz="800">
              <a:latin typeface="+mj-lt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+mj-lt"/>
              </a:rPr>
              <a:t>Why do we bother?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3492" y="1957916"/>
            <a:ext cx="5787390" cy="39367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0"/>
              </a:spcBef>
            </a:pPr>
            <a:r>
              <a:rPr sz="2050" spc="100" dirty="0">
                <a:latin typeface="+mj-lt"/>
                <a:cs typeface="Arial"/>
              </a:rPr>
              <a:t>The history of (especially medical) research is a history of human rights abuses and the exploitation of vulnerable groups</a:t>
            </a:r>
          </a:p>
          <a:p>
            <a:pPr marL="12700">
              <a:lnSpc>
                <a:spcPct val="100000"/>
              </a:lnSpc>
              <a:spcBef>
                <a:spcPts val="2140"/>
              </a:spcBef>
            </a:pPr>
            <a:r>
              <a:rPr sz="2050" spc="100" dirty="0">
                <a:latin typeface="+mj-lt"/>
                <a:cs typeface="Arial"/>
              </a:rPr>
              <a:t>Examples:</a:t>
            </a:r>
          </a:p>
          <a:p>
            <a:pPr marL="297815" indent="-285115">
              <a:lnSpc>
                <a:spcPct val="100000"/>
              </a:lnSpc>
              <a:spcBef>
                <a:spcPts val="2140"/>
              </a:spcBef>
              <a:buChar char="•"/>
              <a:tabLst>
                <a:tab pos="297815" algn="l"/>
                <a:tab pos="298450" algn="l"/>
              </a:tabLst>
            </a:pPr>
            <a:r>
              <a:rPr sz="2050" spc="100" dirty="0">
                <a:latin typeface="+mj-lt"/>
                <a:cs typeface="Arial"/>
              </a:rPr>
              <a:t>Early vaccine studies</a:t>
            </a:r>
          </a:p>
          <a:p>
            <a:pPr marL="297815" indent="-285115">
              <a:lnSpc>
                <a:spcPct val="100000"/>
              </a:lnSpc>
              <a:spcBef>
                <a:spcPts val="40"/>
              </a:spcBef>
              <a:buChar char="•"/>
              <a:tabLst>
                <a:tab pos="297815" algn="l"/>
                <a:tab pos="298450" algn="l"/>
              </a:tabLst>
            </a:pPr>
            <a:r>
              <a:rPr sz="2050" spc="100" dirty="0">
                <a:latin typeface="+mj-lt"/>
                <a:cs typeface="Arial"/>
              </a:rPr>
              <a:t>Nazi experimentation</a:t>
            </a:r>
          </a:p>
          <a:p>
            <a:pPr marL="297815" indent="-285115">
              <a:lnSpc>
                <a:spcPts val="2230"/>
              </a:lnSpc>
              <a:spcBef>
                <a:spcPts val="40"/>
              </a:spcBef>
              <a:buChar char="•"/>
              <a:tabLst>
                <a:tab pos="297815" algn="l"/>
                <a:tab pos="298450" algn="l"/>
              </a:tabLst>
            </a:pPr>
            <a:r>
              <a:rPr sz="2050" spc="100" dirty="0">
                <a:latin typeface="+mj-lt"/>
                <a:cs typeface="Arial"/>
              </a:rPr>
              <a:t>Studies on enslaved people</a:t>
            </a:r>
          </a:p>
          <a:p>
            <a:pPr marL="297815" indent="-285115">
              <a:lnSpc>
                <a:spcPts val="2230"/>
              </a:lnSpc>
              <a:buChar char="•"/>
              <a:tabLst>
                <a:tab pos="297815" algn="l"/>
                <a:tab pos="298450" algn="l"/>
              </a:tabLst>
            </a:pPr>
            <a:r>
              <a:rPr sz="2050" spc="100" dirty="0">
                <a:latin typeface="+mj-lt"/>
                <a:cs typeface="Arial"/>
              </a:rPr>
              <a:t>Racist science (e.g. Tuskegee study)</a:t>
            </a:r>
          </a:p>
          <a:p>
            <a:pPr marL="297815" indent="-285115">
              <a:lnSpc>
                <a:spcPct val="100000"/>
              </a:lnSpc>
              <a:spcBef>
                <a:spcPts val="40"/>
              </a:spcBef>
              <a:buChar char="•"/>
              <a:tabLst>
                <a:tab pos="297815" algn="l"/>
                <a:tab pos="298450" algn="l"/>
              </a:tabLst>
            </a:pPr>
            <a:r>
              <a:rPr sz="2050" spc="100" dirty="0">
                <a:latin typeface="+mj-lt"/>
                <a:cs typeface="Arial"/>
              </a:rPr>
              <a:t>Psychiatric interventions (e.g. lobotomies)</a:t>
            </a:r>
          </a:p>
          <a:p>
            <a:pPr marL="297815" marR="223520" indent="-285115">
              <a:lnSpc>
                <a:spcPts val="2000"/>
              </a:lnSpc>
              <a:spcBef>
                <a:spcPts val="590"/>
              </a:spcBef>
              <a:buChar char="•"/>
              <a:tabLst>
                <a:tab pos="298450" algn="l"/>
                <a:tab pos="355600" algn="l"/>
              </a:tabLst>
            </a:pPr>
            <a:r>
              <a:rPr sz="2050" spc="100" dirty="0">
                <a:latin typeface="+mj-lt"/>
                <a:cs typeface="Arial"/>
              </a:rPr>
              <a:t>Psychological experiments (Stanford Prison Study, Milgram Experiment…)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5500" y="2044700"/>
            <a:ext cx="4305300" cy="36449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60935" y="5746750"/>
            <a:ext cx="2769870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120" dirty="0">
                <a:latin typeface="+mj-lt"/>
                <a:cs typeface="Arial"/>
              </a:rPr>
              <a:t>The</a:t>
            </a:r>
            <a:r>
              <a:rPr sz="1250" spc="-55" dirty="0">
                <a:latin typeface="+mj-lt"/>
                <a:cs typeface="Arial"/>
              </a:rPr>
              <a:t> </a:t>
            </a:r>
            <a:r>
              <a:rPr sz="1250" spc="-90" dirty="0">
                <a:latin typeface="+mj-lt"/>
                <a:cs typeface="Arial"/>
              </a:rPr>
              <a:t>Nuremberg</a:t>
            </a:r>
            <a:r>
              <a:rPr sz="1250" spc="-55" dirty="0">
                <a:latin typeface="+mj-lt"/>
                <a:cs typeface="Arial"/>
              </a:rPr>
              <a:t> </a:t>
            </a:r>
            <a:r>
              <a:rPr sz="1250" spc="-60" dirty="0">
                <a:latin typeface="+mj-lt"/>
                <a:cs typeface="Arial"/>
              </a:rPr>
              <a:t>doctor’s</a:t>
            </a:r>
            <a:r>
              <a:rPr sz="1250" spc="-45" dirty="0">
                <a:latin typeface="+mj-lt"/>
                <a:cs typeface="Arial"/>
              </a:rPr>
              <a:t> </a:t>
            </a:r>
            <a:r>
              <a:rPr sz="1250" spc="-30" dirty="0">
                <a:latin typeface="+mj-lt"/>
                <a:cs typeface="Arial"/>
              </a:rPr>
              <a:t>trial,</a:t>
            </a:r>
            <a:r>
              <a:rPr sz="1250" spc="-40" dirty="0">
                <a:latin typeface="+mj-lt"/>
                <a:cs typeface="Arial"/>
              </a:rPr>
              <a:t> </a:t>
            </a:r>
            <a:r>
              <a:rPr sz="1250" spc="-65" dirty="0">
                <a:latin typeface="+mj-lt"/>
                <a:cs typeface="Arial"/>
              </a:rPr>
              <a:t>public</a:t>
            </a:r>
            <a:r>
              <a:rPr sz="1250" spc="-45" dirty="0">
                <a:latin typeface="+mj-lt"/>
                <a:cs typeface="Arial"/>
              </a:rPr>
              <a:t> </a:t>
            </a:r>
            <a:r>
              <a:rPr sz="1250" spc="-30" dirty="0">
                <a:latin typeface="+mj-lt"/>
                <a:cs typeface="Arial"/>
              </a:rPr>
              <a:t>domain</a:t>
            </a:r>
            <a:endParaRPr sz="1250">
              <a:latin typeface="+mj-lt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5900" y="406400"/>
            <a:ext cx="9194800" cy="6121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704" y="1562100"/>
            <a:ext cx="3036496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100" dirty="0">
                <a:latin typeface="+mj-lt"/>
                <a:cs typeface="Arial"/>
              </a:rPr>
              <a:t>General principles…</a:t>
            </a:r>
            <a:endParaRPr sz="2500" spc="1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0965" y="2317360"/>
            <a:ext cx="5883910" cy="3771545"/>
          </a:xfrm>
          <a:prstGeom prst="rect">
            <a:avLst/>
          </a:prstGeom>
          <a:ln w="52916">
            <a:solidFill>
              <a:srgbClr val="000000"/>
            </a:solidFill>
          </a:ln>
        </p:spPr>
        <p:txBody>
          <a:bodyPr vert="horz" wrap="square" lIns="0" tIns="158750" rIns="0" bIns="0" rtlCol="0">
            <a:spAutoFit/>
          </a:bodyPr>
          <a:lstStyle/>
          <a:p>
            <a:pPr marL="433705" indent="-342900">
              <a:lnSpc>
                <a:spcPct val="100000"/>
              </a:lnSpc>
              <a:spcBef>
                <a:spcPts val="1250"/>
              </a:spcBef>
              <a:buChar char="•"/>
              <a:tabLst>
                <a:tab pos="433705" algn="l"/>
                <a:tab pos="434340" algn="l"/>
              </a:tabLst>
            </a:pPr>
            <a:r>
              <a:rPr sz="2500" spc="100" dirty="0">
                <a:latin typeface="+mj-lt"/>
                <a:cs typeface="Arial"/>
              </a:rPr>
              <a:t>Informed Consent</a:t>
            </a:r>
          </a:p>
          <a:p>
            <a:pPr marL="433705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433705" algn="l"/>
                <a:tab pos="434340" algn="l"/>
              </a:tabLst>
            </a:pPr>
            <a:r>
              <a:rPr sz="2500" spc="100" dirty="0">
                <a:latin typeface="+mj-lt"/>
                <a:cs typeface="Arial"/>
              </a:rPr>
              <a:t>Beneficience and non-maleficience</a:t>
            </a:r>
          </a:p>
          <a:p>
            <a:pPr marL="433705" indent="-342900">
              <a:lnSpc>
                <a:spcPct val="100000"/>
              </a:lnSpc>
              <a:spcBef>
                <a:spcPts val="1100"/>
              </a:spcBef>
              <a:buChar char="•"/>
              <a:tabLst>
                <a:tab pos="433705" algn="l"/>
                <a:tab pos="434340" algn="l"/>
              </a:tabLst>
            </a:pPr>
            <a:r>
              <a:rPr sz="2500" spc="100" dirty="0">
                <a:latin typeface="+mj-lt"/>
                <a:cs typeface="Arial"/>
              </a:rPr>
              <a:t>Respect for Persons</a:t>
            </a:r>
          </a:p>
          <a:p>
            <a:pPr marL="433705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433705" algn="l"/>
                <a:tab pos="434340" algn="l"/>
              </a:tabLst>
            </a:pPr>
            <a:r>
              <a:rPr sz="2500" spc="100" dirty="0">
                <a:latin typeface="+mj-lt"/>
                <a:cs typeface="Arial"/>
              </a:rPr>
              <a:t>Confidentiality and data protection</a:t>
            </a:r>
          </a:p>
          <a:p>
            <a:pPr marL="433705" indent="-342900">
              <a:lnSpc>
                <a:spcPct val="100000"/>
              </a:lnSpc>
              <a:spcBef>
                <a:spcPts val="1200"/>
              </a:spcBef>
              <a:buChar char="•"/>
              <a:tabLst>
                <a:tab pos="433705" algn="l"/>
                <a:tab pos="434340" algn="l"/>
              </a:tabLst>
            </a:pPr>
            <a:r>
              <a:rPr sz="2500" spc="100" dirty="0">
                <a:latin typeface="+mj-lt"/>
                <a:cs typeface="Arial"/>
              </a:rPr>
              <a:t>Conflict of Interest</a:t>
            </a:r>
          </a:p>
          <a:p>
            <a:pPr marL="433705" indent="-34290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har char="•"/>
              <a:tabLst>
                <a:tab pos="433705" algn="l"/>
                <a:tab pos="434340" algn="l"/>
              </a:tabLst>
            </a:pPr>
            <a:r>
              <a:rPr sz="2500" spc="100" dirty="0">
                <a:latin typeface="+mj-lt"/>
                <a:cs typeface="Arial"/>
              </a:rPr>
              <a:t>Social Justice</a:t>
            </a:r>
            <a:endParaRPr lang="de-AT" sz="2500" spc="100" dirty="0">
              <a:latin typeface="+mj-lt"/>
              <a:cs typeface="Arial"/>
            </a:endParaRPr>
          </a:p>
          <a:p>
            <a:pPr marL="433705" indent="-34290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har char="•"/>
              <a:tabLst>
                <a:tab pos="433705" algn="l"/>
                <a:tab pos="434340" algn="l"/>
              </a:tabLst>
            </a:pPr>
            <a:endParaRPr lang="de-AT" sz="800" spc="100" dirty="0">
              <a:latin typeface="+mj-lt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3565" y="1735968"/>
            <a:ext cx="4746228" cy="47248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686" y="1536700"/>
            <a:ext cx="4963914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latin typeface="+mn-lt"/>
              </a:rPr>
              <a:t>…and some not so general 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9317" y="2250851"/>
            <a:ext cx="5788025" cy="3847465"/>
          </a:xfrm>
          <a:prstGeom prst="rect">
            <a:avLst/>
          </a:prstGeom>
          <a:ln w="52916">
            <a:solidFill>
              <a:srgbClr val="000000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L="376555" indent="-285750">
              <a:lnSpc>
                <a:spcPct val="100000"/>
              </a:lnSpc>
              <a:spcBef>
                <a:spcPts val="1275"/>
              </a:spcBef>
              <a:buChar char="•"/>
              <a:tabLst>
                <a:tab pos="376555" algn="l"/>
                <a:tab pos="377190" algn="l"/>
              </a:tabLst>
            </a:pPr>
            <a:r>
              <a:rPr sz="2500" spc="100" dirty="0">
                <a:latin typeface="+mn-lt"/>
                <a:cs typeface="Arial"/>
              </a:rPr>
              <a:t>Reflexivity</a:t>
            </a:r>
          </a:p>
          <a:p>
            <a:pPr marL="376555" indent="-285750">
              <a:lnSpc>
                <a:spcPct val="100000"/>
              </a:lnSpc>
              <a:spcBef>
                <a:spcPts val="1100"/>
              </a:spcBef>
              <a:buChar char="•"/>
              <a:tabLst>
                <a:tab pos="376555" algn="l"/>
                <a:tab pos="377190" algn="l"/>
              </a:tabLst>
            </a:pPr>
            <a:r>
              <a:rPr sz="2500" spc="100" dirty="0">
                <a:latin typeface="+mn-lt"/>
                <a:cs typeface="Arial"/>
              </a:rPr>
              <a:t>Epistemic/cultural/moral relativism</a:t>
            </a:r>
          </a:p>
          <a:p>
            <a:pPr marL="376555" indent="-285750">
              <a:lnSpc>
                <a:spcPct val="100000"/>
              </a:lnSpc>
              <a:spcBef>
                <a:spcPts val="1200"/>
              </a:spcBef>
              <a:buChar char="•"/>
              <a:tabLst>
                <a:tab pos="376555" algn="l"/>
                <a:tab pos="377190" algn="l"/>
              </a:tabLst>
            </a:pPr>
            <a:r>
              <a:rPr sz="2500" spc="100" dirty="0">
                <a:latin typeface="+mn-lt"/>
                <a:cs typeface="Arial"/>
              </a:rPr>
              <a:t>Cultural and intellectual property</a:t>
            </a:r>
          </a:p>
          <a:p>
            <a:pPr marL="376555" indent="-285750">
              <a:lnSpc>
                <a:spcPct val="100000"/>
              </a:lnSpc>
              <a:spcBef>
                <a:spcPts val="1200"/>
              </a:spcBef>
              <a:buChar char="•"/>
              <a:tabLst>
                <a:tab pos="376555" algn="l"/>
                <a:tab pos="377190" algn="l"/>
              </a:tabLst>
            </a:pPr>
            <a:r>
              <a:rPr sz="2500" spc="100" dirty="0">
                <a:latin typeface="+mn-lt"/>
                <a:cs typeface="Arial"/>
              </a:rPr>
              <a:t>Anonymity vs. Recognition</a:t>
            </a:r>
          </a:p>
          <a:p>
            <a:pPr marL="376555" indent="-285750">
              <a:lnSpc>
                <a:spcPct val="100000"/>
              </a:lnSpc>
              <a:spcBef>
                <a:spcPts val="1100"/>
              </a:spcBef>
              <a:buChar char="•"/>
              <a:tabLst>
                <a:tab pos="376555" algn="l"/>
                <a:tab pos="377190" algn="l"/>
              </a:tabLst>
            </a:pPr>
            <a:r>
              <a:rPr sz="2500" spc="100" dirty="0">
                <a:latin typeface="+mn-lt"/>
                <a:cs typeface="Arial"/>
              </a:rPr>
              <a:t>Trauma-informed approaches</a:t>
            </a:r>
          </a:p>
          <a:p>
            <a:pPr marL="376555" indent="-285750">
              <a:lnSpc>
                <a:spcPts val="2950"/>
              </a:lnSpc>
              <a:spcBef>
                <a:spcPts val="1600"/>
              </a:spcBef>
              <a:buChar char="•"/>
              <a:tabLst>
                <a:tab pos="376555" algn="l"/>
                <a:tab pos="377190" algn="l"/>
              </a:tabLst>
            </a:pPr>
            <a:r>
              <a:rPr sz="2500" spc="100" dirty="0">
                <a:latin typeface="+mn-lt"/>
                <a:cs typeface="Arial"/>
              </a:rPr>
              <a:t>Political economy considerations</a:t>
            </a:r>
          </a:p>
          <a:p>
            <a:pPr marL="90805">
              <a:lnSpc>
                <a:spcPts val="3429"/>
              </a:lnSpc>
            </a:pPr>
            <a:r>
              <a:rPr sz="2900" spc="100" dirty="0">
                <a:latin typeface="+mn-lt"/>
                <a:cs typeface="Arial"/>
              </a:rPr>
              <a:t>…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4113" y="1735968"/>
            <a:ext cx="4761866" cy="47248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2598" y="1168400"/>
            <a:ext cx="5001001" cy="102335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pc="100" dirty="0">
                <a:latin typeface="+mn-lt"/>
              </a:rPr>
              <a:t>One ethics – or many?</a:t>
            </a: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650" b="0" spc="100" dirty="0">
                <a:latin typeface="+mn-lt"/>
                <a:cs typeface="Arial"/>
              </a:rPr>
              <a:t>In practice, ‘research ethics’ can refer to:</a:t>
            </a:r>
            <a:endParaRPr sz="1650" spc="100" dirty="0">
              <a:latin typeface="+mn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2598" y="2442633"/>
            <a:ext cx="8480801" cy="8021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50" b="1" spc="100" dirty="0">
                <a:latin typeface="+mn-lt"/>
                <a:cs typeface="Arial"/>
              </a:rPr>
              <a:t>Institutional ethics procedures </a:t>
            </a:r>
            <a:r>
              <a:rPr sz="1650" spc="100" dirty="0">
                <a:latin typeface="+mn-lt"/>
                <a:cs typeface="Arial"/>
              </a:rPr>
              <a:t>(law-oriented, bureaucratic, ‘box-ticking’)</a:t>
            </a:r>
          </a:p>
          <a:p>
            <a:pPr marL="297815" indent="-2851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50" b="1" spc="100" dirty="0">
                <a:latin typeface="+mn-lt"/>
                <a:cs typeface="Arial"/>
              </a:rPr>
              <a:t>Professional ethics </a:t>
            </a:r>
            <a:r>
              <a:rPr sz="1650" spc="100" dirty="0">
                <a:latin typeface="+mn-lt"/>
                <a:cs typeface="Arial"/>
              </a:rPr>
              <a:t>systems in different disciplines (reflexive, qualitative, adaptive)</a:t>
            </a:r>
          </a:p>
          <a:p>
            <a:pPr marL="297815" indent="-2851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650" b="1" spc="100" dirty="0">
                <a:latin typeface="+mn-lt"/>
                <a:cs typeface="Arial"/>
              </a:rPr>
              <a:t>General ethics </a:t>
            </a:r>
            <a:r>
              <a:rPr sz="1650" spc="100" dirty="0">
                <a:latin typeface="+mn-lt"/>
                <a:cs typeface="Arial"/>
              </a:rPr>
              <a:t>(socio-culturally specific)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2599" y="3560233"/>
            <a:ext cx="4848601" cy="268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100" dirty="0">
                <a:latin typeface="+mn-lt"/>
                <a:cs typeface="Arial"/>
              </a:rPr>
              <a:t>These levels </a:t>
            </a:r>
            <a:r>
              <a:rPr sz="1650" b="1" u="heavy" spc="100" dirty="0">
                <a:uFill>
                  <a:solidFill>
                    <a:srgbClr val="000000"/>
                  </a:solidFill>
                </a:uFill>
                <a:latin typeface="+mn-lt"/>
                <a:cs typeface="Arial"/>
              </a:rPr>
              <a:t>can and do come into conflict</a:t>
            </a:r>
            <a:r>
              <a:rPr sz="1650" spc="100" dirty="0">
                <a:latin typeface="+mn-lt"/>
                <a:cs typeface="Arial"/>
              </a:rPr>
              <a:t>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2599" y="4080933"/>
            <a:ext cx="8277601" cy="106888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100" dirty="0">
                <a:latin typeface="+mn-lt"/>
                <a:cs typeface="Arial"/>
              </a:rPr>
              <a:t>Examples:</a:t>
            </a:r>
            <a:endParaRPr sz="1650" spc="100" dirty="0">
              <a:latin typeface="+mn-lt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120"/>
              </a:spcBef>
              <a:buChar char="•"/>
              <a:tabLst>
                <a:tab pos="297815" algn="l"/>
                <a:tab pos="298450" algn="l"/>
              </a:tabLst>
            </a:pPr>
            <a:r>
              <a:rPr sz="1650" spc="100" dirty="0">
                <a:latin typeface="+mn-lt"/>
                <a:cs typeface="Arial"/>
              </a:rPr>
              <a:t>Rigid bureaucratic procedures vs. the needs of culturally specific human subjects</a:t>
            </a:r>
          </a:p>
          <a:p>
            <a:pPr marL="297815" indent="-285115">
              <a:lnSpc>
                <a:spcPct val="100000"/>
              </a:lnSpc>
              <a:spcBef>
                <a:spcPts val="120"/>
              </a:spcBef>
              <a:buChar char="•"/>
              <a:tabLst>
                <a:tab pos="297815" algn="l"/>
                <a:tab pos="298450" algn="l"/>
              </a:tabLst>
            </a:pPr>
            <a:r>
              <a:rPr sz="1650" spc="100" dirty="0">
                <a:latin typeface="+mn-lt"/>
                <a:cs typeface="Arial"/>
              </a:rPr>
              <a:t>Legal liability vs. moral responsibility</a:t>
            </a:r>
          </a:p>
          <a:p>
            <a:pPr marL="297815" indent="-285115">
              <a:lnSpc>
                <a:spcPct val="100000"/>
              </a:lnSpc>
              <a:spcBef>
                <a:spcPts val="120"/>
              </a:spcBef>
              <a:buChar char="•"/>
              <a:tabLst>
                <a:tab pos="297815" algn="l"/>
                <a:tab pos="298450" algn="l"/>
              </a:tabLst>
            </a:pPr>
            <a:r>
              <a:rPr sz="1650" spc="100" dirty="0">
                <a:latin typeface="+mn-lt"/>
                <a:cs typeface="Arial"/>
              </a:rPr>
              <a:t>Managerial university governance vs. freedom of science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2599" y="5401733"/>
            <a:ext cx="7668001" cy="268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100" dirty="0">
                <a:latin typeface="+mn-lt"/>
                <a:cs typeface="Arial"/>
              </a:rPr>
              <a:t>And: ‘for-profit’ science produces </a:t>
            </a:r>
            <a:r>
              <a:rPr sz="1650" b="1" spc="100" dirty="0">
                <a:latin typeface="+mn-lt"/>
                <a:cs typeface="Arial"/>
              </a:rPr>
              <a:t>inherent institutional conflicts of interest</a:t>
            </a:r>
            <a:endParaRPr sz="1650" spc="100" dirty="0">
              <a:latin typeface="+mn-lt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3400" y="4724400"/>
            <a:ext cx="2006600" cy="15875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189481" y="3541183"/>
            <a:ext cx="491490" cy="1231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900" b="1" spc="-1160" dirty="0">
                <a:solidFill>
                  <a:srgbClr val="F9B2DB"/>
                </a:solidFill>
                <a:latin typeface="+mn-lt"/>
                <a:cs typeface="Arial"/>
              </a:rPr>
              <a:t>?</a:t>
            </a:r>
            <a:endParaRPr sz="7900">
              <a:latin typeface="+mn-lt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1957" y="1855274"/>
            <a:ext cx="4259580" cy="4269105"/>
            <a:chOff x="4091957" y="1855274"/>
            <a:chExt cx="4259580" cy="426910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799" y="1879599"/>
              <a:ext cx="4216400" cy="4216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18627" y="1881944"/>
              <a:ext cx="4206240" cy="4206240"/>
            </a:xfrm>
            <a:custGeom>
              <a:avLst/>
              <a:gdLst/>
              <a:ahLst/>
              <a:cxnLst/>
              <a:rect l="l" t="t" r="r" b="b"/>
              <a:pathLst>
                <a:path w="4206240" h="4206240">
                  <a:moveTo>
                    <a:pt x="0" y="2103120"/>
                  </a:moveTo>
                  <a:lnTo>
                    <a:pt x="542" y="2054852"/>
                  </a:lnTo>
                  <a:lnTo>
                    <a:pt x="2164" y="2006851"/>
                  </a:lnTo>
                  <a:lnTo>
                    <a:pt x="4851" y="1959127"/>
                  </a:lnTo>
                  <a:lnTo>
                    <a:pt x="8594" y="1911693"/>
                  </a:lnTo>
                  <a:lnTo>
                    <a:pt x="13380" y="1864559"/>
                  </a:lnTo>
                  <a:lnTo>
                    <a:pt x="19199" y="1817739"/>
                  </a:lnTo>
                  <a:lnTo>
                    <a:pt x="26037" y="1771242"/>
                  </a:lnTo>
                  <a:lnTo>
                    <a:pt x="33884" y="1725081"/>
                  </a:lnTo>
                  <a:lnTo>
                    <a:pt x="42727" y="1679267"/>
                  </a:lnTo>
                  <a:lnTo>
                    <a:pt x="52557" y="1633813"/>
                  </a:lnTo>
                  <a:lnTo>
                    <a:pt x="63360" y="1588729"/>
                  </a:lnTo>
                  <a:lnTo>
                    <a:pt x="75125" y="1544027"/>
                  </a:lnTo>
                  <a:lnTo>
                    <a:pt x="87841" y="1499719"/>
                  </a:lnTo>
                  <a:lnTo>
                    <a:pt x="101496" y="1455816"/>
                  </a:lnTo>
                  <a:lnTo>
                    <a:pt x="116078" y="1412330"/>
                  </a:lnTo>
                  <a:lnTo>
                    <a:pt x="131576" y="1369273"/>
                  </a:lnTo>
                  <a:lnTo>
                    <a:pt x="147978" y="1326656"/>
                  </a:lnTo>
                  <a:lnTo>
                    <a:pt x="165273" y="1284490"/>
                  </a:lnTo>
                  <a:lnTo>
                    <a:pt x="183449" y="1242788"/>
                  </a:lnTo>
                  <a:lnTo>
                    <a:pt x="202494" y="1201561"/>
                  </a:lnTo>
                  <a:lnTo>
                    <a:pt x="222397" y="1160821"/>
                  </a:lnTo>
                  <a:lnTo>
                    <a:pt x="243146" y="1120578"/>
                  </a:lnTo>
                  <a:lnTo>
                    <a:pt x="264730" y="1080846"/>
                  </a:lnTo>
                  <a:lnTo>
                    <a:pt x="287137" y="1041635"/>
                  </a:lnTo>
                  <a:lnTo>
                    <a:pt x="310355" y="1002956"/>
                  </a:lnTo>
                  <a:lnTo>
                    <a:pt x="334373" y="964823"/>
                  </a:lnTo>
                  <a:lnTo>
                    <a:pt x="359179" y="927245"/>
                  </a:lnTo>
                  <a:lnTo>
                    <a:pt x="384762" y="890235"/>
                  </a:lnTo>
                  <a:lnTo>
                    <a:pt x="411110" y="853805"/>
                  </a:lnTo>
                  <a:lnTo>
                    <a:pt x="438211" y="817966"/>
                  </a:lnTo>
                  <a:lnTo>
                    <a:pt x="466054" y="782729"/>
                  </a:lnTo>
                  <a:lnTo>
                    <a:pt x="494627" y="748106"/>
                  </a:lnTo>
                  <a:lnTo>
                    <a:pt x="523919" y="714109"/>
                  </a:lnTo>
                  <a:lnTo>
                    <a:pt x="553917" y="680750"/>
                  </a:lnTo>
                  <a:lnTo>
                    <a:pt x="584611" y="648039"/>
                  </a:lnTo>
                  <a:lnTo>
                    <a:pt x="615989" y="615989"/>
                  </a:lnTo>
                  <a:lnTo>
                    <a:pt x="648039" y="584611"/>
                  </a:lnTo>
                  <a:lnTo>
                    <a:pt x="680750" y="553917"/>
                  </a:lnTo>
                  <a:lnTo>
                    <a:pt x="714109" y="523919"/>
                  </a:lnTo>
                  <a:lnTo>
                    <a:pt x="748106" y="494627"/>
                  </a:lnTo>
                  <a:lnTo>
                    <a:pt x="782729" y="466054"/>
                  </a:lnTo>
                  <a:lnTo>
                    <a:pt x="817966" y="438211"/>
                  </a:lnTo>
                  <a:lnTo>
                    <a:pt x="853805" y="411110"/>
                  </a:lnTo>
                  <a:lnTo>
                    <a:pt x="890235" y="384762"/>
                  </a:lnTo>
                  <a:lnTo>
                    <a:pt x="927245" y="359179"/>
                  </a:lnTo>
                  <a:lnTo>
                    <a:pt x="964823" y="334373"/>
                  </a:lnTo>
                  <a:lnTo>
                    <a:pt x="1002956" y="310355"/>
                  </a:lnTo>
                  <a:lnTo>
                    <a:pt x="1041635" y="287137"/>
                  </a:lnTo>
                  <a:lnTo>
                    <a:pt x="1080846" y="264730"/>
                  </a:lnTo>
                  <a:lnTo>
                    <a:pt x="1120578" y="243146"/>
                  </a:lnTo>
                  <a:lnTo>
                    <a:pt x="1160821" y="222397"/>
                  </a:lnTo>
                  <a:lnTo>
                    <a:pt x="1201561" y="202494"/>
                  </a:lnTo>
                  <a:lnTo>
                    <a:pt x="1242788" y="183449"/>
                  </a:lnTo>
                  <a:lnTo>
                    <a:pt x="1284490" y="165273"/>
                  </a:lnTo>
                  <a:lnTo>
                    <a:pt x="1326656" y="147978"/>
                  </a:lnTo>
                  <a:lnTo>
                    <a:pt x="1369273" y="131576"/>
                  </a:lnTo>
                  <a:lnTo>
                    <a:pt x="1412330" y="116078"/>
                  </a:lnTo>
                  <a:lnTo>
                    <a:pt x="1455816" y="101496"/>
                  </a:lnTo>
                  <a:lnTo>
                    <a:pt x="1499719" y="87841"/>
                  </a:lnTo>
                  <a:lnTo>
                    <a:pt x="1544027" y="75125"/>
                  </a:lnTo>
                  <a:lnTo>
                    <a:pt x="1588729" y="63360"/>
                  </a:lnTo>
                  <a:lnTo>
                    <a:pt x="1633813" y="52557"/>
                  </a:lnTo>
                  <a:lnTo>
                    <a:pt x="1679267" y="42727"/>
                  </a:lnTo>
                  <a:lnTo>
                    <a:pt x="1725081" y="33884"/>
                  </a:lnTo>
                  <a:lnTo>
                    <a:pt x="1771242" y="26037"/>
                  </a:lnTo>
                  <a:lnTo>
                    <a:pt x="1817739" y="19199"/>
                  </a:lnTo>
                  <a:lnTo>
                    <a:pt x="1864559" y="13380"/>
                  </a:lnTo>
                  <a:lnTo>
                    <a:pt x="1911693" y="8594"/>
                  </a:lnTo>
                  <a:lnTo>
                    <a:pt x="1959127" y="4851"/>
                  </a:lnTo>
                  <a:lnTo>
                    <a:pt x="2006851" y="2164"/>
                  </a:lnTo>
                  <a:lnTo>
                    <a:pt x="2054852" y="542"/>
                  </a:lnTo>
                  <a:lnTo>
                    <a:pt x="2103120" y="0"/>
                  </a:lnTo>
                  <a:lnTo>
                    <a:pt x="2151387" y="542"/>
                  </a:lnTo>
                  <a:lnTo>
                    <a:pt x="2199388" y="2164"/>
                  </a:lnTo>
                  <a:lnTo>
                    <a:pt x="2247112" y="4851"/>
                  </a:lnTo>
                  <a:lnTo>
                    <a:pt x="2294546" y="8594"/>
                  </a:lnTo>
                  <a:lnTo>
                    <a:pt x="2341680" y="13380"/>
                  </a:lnTo>
                  <a:lnTo>
                    <a:pt x="2388500" y="19199"/>
                  </a:lnTo>
                  <a:lnTo>
                    <a:pt x="2434997" y="26037"/>
                  </a:lnTo>
                  <a:lnTo>
                    <a:pt x="2481158" y="33884"/>
                  </a:lnTo>
                  <a:lnTo>
                    <a:pt x="2526972" y="42727"/>
                  </a:lnTo>
                  <a:lnTo>
                    <a:pt x="2572426" y="52557"/>
                  </a:lnTo>
                  <a:lnTo>
                    <a:pt x="2617510" y="63360"/>
                  </a:lnTo>
                  <a:lnTo>
                    <a:pt x="2662212" y="75125"/>
                  </a:lnTo>
                  <a:lnTo>
                    <a:pt x="2706520" y="87841"/>
                  </a:lnTo>
                  <a:lnTo>
                    <a:pt x="2750423" y="101496"/>
                  </a:lnTo>
                  <a:lnTo>
                    <a:pt x="2793909" y="116078"/>
                  </a:lnTo>
                  <a:lnTo>
                    <a:pt x="2836966" y="131576"/>
                  </a:lnTo>
                  <a:lnTo>
                    <a:pt x="2879583" y="147978"/>
                  </a:lnTo>
                  <a:lnTo>
                    <a:pt x="2921749" y="165273"/>
                  </a:lnTo>
                  <a:lnTo>
                    <a:pt x="2963451" y="183449"/>
                  </a:lnTo>
                  <a:lnTo>
                    <a:pt x="3004678" y="202494"/>
                  </a:lnTo>
                  <a:lnTo>
                    <a:pt x="3045418" y="222397"/>
                  </a:lnTo>
                  <a:lnTo>
                    <a:pt x="3085661" y="243146"/>
                  </a:lnTo>
                  <a:lnTo>
                    <a:pt x="3125393" y="264730"/>
                  </a:lnTo>
                  <a:lnTo>
                    <a:pt x="3164604" y="287137"/>
                  </a:lnTo>
                  <a:lnTo>
                    <a:pt x="3203283" y="310355"/>
                  </a:lnTo>
                  <a:lnTo>
                    <a:pt x="3241416" y="334373"/>
                  </a:lnTo>
                  <a:lnTo>
                    <a:pt x="3278994" y="359179"/>
                  </a:lnTo>
                  <a:lnTo>
                    <a:pt x="3316004" y="384762"/>
                  </a:lnTo>
                  <a:lnTo>
                    <a:pt x="3352434" y="411110"/>
                  </a:lnTo>
                  <a:lnTo>
                    <a:pt x="3388273" y="438211"/>
                  </a:lnTo>
                  <a:lnTo>
                    <a:pt x="3423510" y="466054"/>
                  </a:lnTo>
                  <a:lnTo>
                    <a:pt x="3458133" y="494627"/>
                  </a:lnTo>
                  <a:lnTo>
                    <a:pt x="3492130" y="523919"/>
                  </a:lnTo>
                  <a:lnTo>
                    <a:pt x="3525489" y="553917"/>
                  </a:lnTo>
                  <a:lnTo>
                    <a:pt x="3558200" y="584611"/>
                  </a:lnTo>
                  <a:lnTo>
                    <a:pt x="3590250" y="615989"/>
                  </a:lnTo>
                  <a:lnTo>
                    <a:pt x="3621628" y="648039"/>
                  </a:lnTo>
                  <a:lnTo>
                    <a:pt x="3652322" y="680750"/>
                  </a:lnTo>
                  <a:lnTo>
                    <a:pt x="3682320" y="714109"/>
                  </a:lnTo>
                  <a:lnTo>
                    <a:pt x="3711612" y="748106"/>
                  </a:lnTo>
                  <a:lnTo>
                    <a:pt x="3740185" y="782729"/>
                  </a:lnTo>
                  <a:lnTo>
                    <a:pt x="3768028" y="817966"/>
                  </a:lnTo>
                  <a:lnTo>
                    <a:pt x="3795129" y="853805"/>
                  </a:lnTo>
                  <a:lnTo>
                    <a:pt x="3821477" y="890235"/>
                  </a:lnTo>
                  <a:lnTo>
                    <a:pt x="3847060" y="927245"/>
                  </a:lnTo>
                  <a:lnTo>
                    <a:pt x="3871866" y="964823"/>
                  </a:lnTo>
                  <a:lnTo>
                    <a:pt x="3895884" y="1002956"/>
                  </a:lnTo>
                  <a:lnTo>
                    <a:pt x="3919102" y="1041635"/>
                  </a:lnTo>
                  <a:lnTo>
                    <a:pt x="3941509" y="1080846"/>
                  </a:lnTo>
                  <a:lnTo>
                    <a:pt x="3963093" y="1120578"/>
                  </a:lnTo>
                  <a:lnTo>
                    <a:pt x="3983842" y="1160821"/>
                  </a:lnTo>
                  <a:lnTo>
                    <a:pt x="4003745" y="1201561"/>
                  </a:lnTo>
                  <a:lnTo>
                    <a:pt x="4022790" y="1242788"/>
                  </a:lnTo>
                  <a:lnTo>
                    <a:pt x="4040966" y="1284490"/>
                  </a:lnTo>
                  <a:lnTo>
                    <a:pt x="4058261" y="1326656"/>
                  </a:lnTo>
                  <a:lnTo>
                    <a:pt x="4074663" y="1369273"/>
                  </a:lnTo>
                  <a:lnTo>
                    <a:pt x="4090161" y="1412330"/>
                  </a:lnTo>
                  <a:lnTo>
                    <a:pt x="4104743" y="1455816"/>
                  </a:lnTo>
                  <a:lnTo>
                    <a:pt x="4118398" y="1499719"/>
                  </a:lnTo>
                  <a:lnTo>
                    <a:pt x="4131114" y="1544027"/>
                  </a:lnTo>
                  <a:lnTo>
                    <a:pt x="4142879" y="1588729"/>
                  </a:lnTo>
                  <a:lnTo>
                    <a:pt x="4153682" y="1633813"/>
                  </a:lnTo>
                  <a:lnTo>
                    <a:pt x="4163512" y="1679267"/>
                  </a:lnTo>
                  <a:lnTo>
                    <a:pt x="4172355" y="1725081"/>
                  </a:lnTo>
                  <a:lnTo>
                    <a:pt x="4180202" y="1771242"/>
                  </a:lnTo>
                  <a:lnTo>
                    <a:pt x="4187041" y="1817739"/>
                  </a:lnTo>
                  <a:lnTo>
                    <a:pt x="4192859" y="1864559"/>
                  </a:lnTo>
                  <a:lnTo>
                    <a:pt x="4197645" y="1911693"/>
                  </a:lnTo>
                  <a:lnTo>
                    <a:pt x="4201388" y="1959127"/>
                  </a:lnTo>
                  <a:lnTo>
                    <a:pt x="4204075" y="2006851"/>
                  </a:lnTo>
                  <a:lnTo>
                    <a:pt x="4205697" y="2054852"/>
                  </a:lnTo>
                  <a:lnTo>
                    <a:pt x="4206240" y="2103120"/>
                  </a:lnTo>
                  <a:lnTo>
                    <a:pt x="4205697" y="2151387"/>
                  </a:lnTo>
                  <a:lnTo>
                    <a:pt x="4204075" y="2199388"/>
                  </a:lnTo>
                  <a:lnTo>
                    <a:pt x="4201388" y="2247112"/>
                  </a:lnTo>
                  <a:lnTo>
                    <a:pt x="4197645" y="2294546"/>
                  </a:lnTo>
                  <a:lnTo>
                    <a:pt x="4192859" y="2341680"/>
                  </a:lnTo>
                  <a:lnTo>
                    <a:pt x="4187041" y="2388500"/>
                  </a:lnTo>
                  <a:lnTo>
                    <a:pt x="4180202" y="2434997"/>
                  </a:lnTo>
                  <a:lnTo>
                    <a:pt x="4172355" y="2481158"/>
                  </a:lnTo>
                  <a:lnTo>
                    <a:pt x="4163512" y="2526972"/>
                  </a:lnTo>
                  <a:lnTo>
                    <a:pt x="4153682" y="2572426"/>
                  </a:lnTo>
                  <a:lnTo>
                    <a:pt x="4142879" y="2617510"/>
                  </a:lnTo>
                  <a:lnTo>
                    <a:pt x="4131114" y="2662212"/>
                  </a:lnTo>
                  <a:lnTo>
                    <a:pt x="4118398" y="2706520"/>
                  </a:lnTo>
                  <a:lnTo>
                    <a:pt x="4104743" y="2750423"/>
                  </a:lnTo>
                  <a:lnTo>
                    <a:pt x="4090161" y="2793909"/>
                  </a:lnTo>
                  <a:lnTo>
                    <a:pt x="4074663" y="2836966"/>
                  </a:lnTo>
                  <a:lnTo>
                    <a:pt x="4058261" y="2879583"/>
                  </a:lnTo>
                  <a:lnTo>
                    <a:pt x="4040966" y="2921749"/>
                  </a:lnTo>
                  <a:lnTo>
                    <a:pt x="4022790" y="2963451"/>
                  </a:lnTo>
                  <a:lnTo>
                    <a:pt x="4003745" y="3004678"/>
                  </a:lnTo>
                  <a:lnTo>
                    <a:pt x="3983842" y="3045418"/>
                  </a:lnTo>
                  <a:lnTo>
                    <a:pt x="3963093" y="3085661"/>
                  </a:lnTo>
                  <a:lnTo>
                    <a:pt x="3941509" y="3125393"/>
                  </a:lnTo>
                  <a:lnTo>
                    <a:pt x="3919102" y="3164604"/>
                  </a:lnTo>
                  <a:lnTo>
                    <a:pt x="3895884" y="3203283"/>
                  </a:lnTo>
                  <a:lnTo>
                    <a:pt x="3871866" y="3241416"/>
                  </a:lnTo>
                  <a:lnTo>
                    <a:pt x="3847060" y="3278994"/>
                  </a:lnTo>
                  <a:lnTo>
                    <a:pt x="3821477" y="3316004"/>
                  </a:lnTo>
                  <a:lnTo>
                    <a:pt x="3795129" y="3352434"/>
                  </a:lnTo>
                  <a:lnTo>
                    <a:pt x="3768028" y="3388273"/>
                  </a:lnTo>
                  <a:lnTo>
                    <a:pt x="3740185" y="3423510"/>
                  </a:lnTo>
                  <a:lnTo>
                    <a:pt x="3711612" y="3458133"/>
                  </a:lnTo>
                  <a:lnTo>
                    <a:pt x="3682320" y="3492130"/>
                  </a:lnTo>
                  <a:lnTo>
                    <a:pt x="3652322" y="3525489"/>
                  </a:lnTo>
                  <a:lnTo>
                    <a:pt x="3621628" y="3558200"/>
                  </a:lnTo>
                  <a:lnTo>
                    <a:pt x="3590250" y="3590250"/>
                  </a:lnTo>
                  <a:lnTo>
                    <a:pt x="3558200" y="3621628"/>
                  </a:lnTo>
                  <a:lnTo>
                    <a:pt x="3525489" y="3652322"/>
                  </a:lnTo>
                  <a:lnTo>
                    <a:pt x="3492130" y="3682320"/>
                  </a:lnTo>
                  <a:lnTo>
                    <a:pt x="3458133" y="3711612"/>
                  </a:lnTo>
                  <a:lnTo>
                    <a:pt x="3423510" y="3740185"/>
                  </a:lnTo>
                  <a:lnTo>
                    <a:pt x="3388273" y="3768028"/>
                  </a:lnTo>
                  <a:lnTo>
                    <a:pt x="3352434" y="3795129"/>
                  </a:lnTo>
                  <a:lnTo>
                    <a:pt x="3316004" y="3821477"/>
                  </a:lnTo>
                  <a:lnTo>
                    <a:pt x="3278994" y="3847060"/>
                  </a:lnTo>
                  <a:lnTo>
                    <a:pt x="3241416" y="3871866"/>
                  </a:lnTo>
                  <a:lnTo>
                    <a:pt x="3203283" y="3895884"/>
                  </a:lnTo>
                  <a:lnTo>
                    <a:pt x="3164604" y="3919102"/>
                  </a:lnTo>
                  <a:lnTo>
                    <a:pt x="3125393" y="3941509"/>
                  </a:lnTo>
                  <a:lnTo>
                    <a:pt x="3085661" y="3963093"/>
                  </a:lnTo>
                  <a:lnTo>
                    <a:pt x="3045418" y="3983842"/>
                  </a:lnTo>
                  <a:lnTo>
                    <a:pt x="3004678" y="4003745"/>
                  </a:lnTo>
                  <a:lnTo>
                    <a:pt x="2963451" y="4022790"/>
                  </a:lnTo>
                  <a:lnTo>
                    <a:pt x="2921749" y="4040966"/>
                  </a:lnTo>
                  <a:lnTo>
                    <a:pt x="2879583" y="4058261"/>
                  </a:lnTo>
                  <a:lnTo>
                    <a:pt x="2836966" y="4074663"/>
                  </a:lnTo>
                  <a:lnTo>
                    <a:pt x="2793909" y="4090161"/>
                  </a:lnTo>
                  <a:lnTo>
                    <a:pt x="2750423" y="4104743"/>
                  </a:lnTo>
                  <a:lnTo>
                    <a:pt x="2706520" y="4118398"/>
                  </a:lnTo>
                  <a:lnTo>
                    <a:pt x="2662212" y="4131114"/>
                  </a:lnTo>
                  <a:lnTo>
                    <a:pt x="2617510" y="4142879"/>
                  </a:lnTo>
                  <a:lnTo>
                    <a:pt x="2572426" y="4153682"/>
                  </a:lnTo>
                  <a:lnTo>
                    <a:pt x="2526972" y="4163512"/>
                  </a:lnTo>
                  <a:lnTo>
                    <a:pt x="2481158" y="4172355"/>
                  </a:lnTo>
                  <a:lnTo>
                    <a:pt x="2434997" y="4180202"/>
                  </a:lnTo>
                  <a:lnTo>
                    <a:pt x="2388500" y="4187041"/>
                  </a:lnTo>
                  <a:lnTo>
                    <a:pt x="2341680" y="4192859"/>
                  </a:lnTo>
                  <a:lnTo>
                    <a:pt x="2294546" y="4197645"/>
                  </a:lnTo>
                  <a:lnTo>
                    <a:pt x="2247112" y="4201388"/>
                  </a:lnTo>
                  <a:lnTo>
                    <a:pt x="2199388" y="4204075"/>
                  </a:lnTo>
                  <a:lnTo>
                    <a:pt x="2151387" y="4205697"/>
                  </a:lnTo>
                  <a:lnTo>
                    <a:pt x="2103120" y="4206240"/>
                  </a:lnTo>
                  <a:lnTo>
                    <a:pt x="2054852" y="4205697"/>
                  </a:lnTo>
                  <a:lnTo>
                    <a:pt x="2006851" y="4204075"/>
                  </a:lnTo>
                  <a:lnTo>
                    <a:pt x="1959127" y="4201388"/>
                  </a:lnTo>
                  <a:lnTo>
                    <a:pt x="1911693" y="4197645"/>
                  </a:lnTo>
                  <a:lnTo>
                    <a:pt x="1864559" y="4192859"/>
                  </a:lnTo>
                  <a:lnTo>
                    <a:pt x="1817739" y="4187041"/>
                  </a:lnTo>
                  <a:lnTo>
                    <a:pt x="1771242" y="4180202"/>
                  </a:lnTo>
                  <a:lnTo>
                    <a:pt x="1725081" y="4172355"/>
                  </a:lnTo>
                  <a:lnTo>
                    <a:pt x="1679267" y="4163512"/>
                  </a:lnTo>
                  <a:lnTo>
                    <a:pt x="1633813" y="4153682"/>
                  </a:lnTo>
                  <a:lnTo>
                    <a:pt x="1588729" y="4142879"/>
                  </a:lnTo>
                  <a:lnTo>
                    <a:pt x="1544027" y="4131114"/>
                  </a:lnTo>
                  <a:lnTo>
                    <a:pt x="1499719" y="4118398"/>
                  </a:lnTo>
                  <a:lnTo>
                    <a:pt x="1455816" y="4104743"/>
                  </a:lnTo>
                  <a:lnTo>
                    <a:pt x="1412330" y="4090161"/>
                  </a:lnTo>
                  <a:lnTo>
                    <a:pt x="1369273" y="4074663"/>
                  </a:lnTo>
                  <a:lnTo>
                    <a:pt x="1326656" y="4058261"/>
                  </a:lnTo>
                  <a:lnTo>
                    <a:pt x="1284490" y="4040966"/>
                  </a:lnTo>
                  <a:lnTo>
                    <a:pt x="1242788" y="4022790"/>
                  </a:lnTo>
                  <a:lnTo>
                    <a:pt x="1201561" y="4003745"/>
                  </a:lnTo>
                  <a:lnTo>
                    <a:pt x="1160821" y="3983842"/>
                  </a:lnTo>
                  <a:lnTo>
                    <a:pt x="1120578" y="3963093"/>
                  </a:lnTo>
                  <a:lnTo>
                    <a:pt x="1080846" y="3941509"/>
                  </a:lnTo>
                  <a:lnTo>
                    <a:pt x="1041635" y="3919102"/>
                  </a:lnTo>
                  <a:lnTo>
                    <a:pt x="1002956" y="3895884"/>
                  </a:lnTo>
                  <a:lnTo>
                    <a:pt x="964823" y="3871866"/>
                  </a:lnTo>
                  <a:lnTo>
                    <a:pt x="927245" y="3847060"/>
                  </a:lnTo>
                  <a:lnTo>
                    <a:pt x="890235" y="3821477"/>
                  </a:lnTo>
                  <a:lnTo>
                    <a:pt x="853805" y="3795129"/>
                  </a:lnTo>
                  <a:lnTo>
                    <a:pt x="817966" y="3768028"/>
                  </a:lnTo>
                  <a:lnTo>
                    <a:pt x="782729" y="3740185"/>
                  </a:lnTo>
                  <a:lnTo>
                    <a:pt x="748106" y="3711612"/>
                  </a:lnTo>
                  <a:lnTo>
                    <a:pt x="714109" y="3682320"/>
                  </a:lnTo>
                  <a:lnTo>
                    <a:pt x="680750" y="3652322"/>
                  </a:lnTo>
                  <a:lnTo>
                    <a:pt x="648039" y="3621628"/>
                  </a:lnTo>
                  <a:lnTo>
                    <a:pt x="615989" y="3590250"/>
                  </a:lnTo>
                  <a:lnTo>
                    <a:pt x="584611" y="3558200"/>
                  </a:lnTo>
                  <a:lnTo>
                    <a:pt x="553917" y="3525489"/>
                  </a:lnTo>
                  <a:lnTo>
                    <a:pt x="523919" y="3492130"/>
                  </a:lnTo>
                  <a:lnTo>
                    <a:pt x="494627" y="3458133"/>
                  </a:lnTo>
                  <a:lnTo>
                    <a:pt x="466054" y="3423510"/>
                  </a:lnTo>
                  <a:lnTo>
                    <a:pt x="438211" y="3388273"/>
                  </a:lnTo>
                  <a:lnTo>
                    <a:pt x="411110" y="3352434"/>
                  </a:lnTo>
                  <a:lnTo>
                    <a:pt x="384762" y="3316004"/>
                  </a:lnTo>
                  <a:lnTo>
                    <a:pt x="359179" y="3278994"/>
                  </a:lnTo>
                  <a:lnTo>
                    <a:pt x="334373" y="3241416"/>
                  </a:lnTo>
                  <a:lnTo>
                    <a:pt x="310355" y="3203283"/>
                  </a:lnTo>
                  <a:lnTo>
                    <a:pt x="287137" y="3164604"/>
                  </a:lnTo>
                  <a:lnTo>
                    <a:pt x="264730" y="3125393"/>
                  </a:lnTo>
                  <a:lnTo>
                    <a:pt x="243146" y="3085661"/>
                  </a:lnTo>
                  <a:lnTo>
                    <a:pt x="222397" y="3045418"/>
                  </a:lnTo>
                  <a:lnTo>
                    <a:pt x="202494" y="3004678"/>
                  </a:lnTo>
                  <a:lnTo>
                    <a:pt x="183449" y="2963451"/>
                  </a:lnTo>
                  <a:lnTo>
                    <a:pt x="165273" y="2921749"/>
                  </a:lnTo>
                  <a:lnTo>
                    <a:pt x="147978" y="2879583"/>
                  </a:lnTo>
                  <a:lnTo>
                    <a:pt x="131576" y="2836966"/>
                  </a:lnTo>
                  <a:lnTo>
                    <a:pt x="116078" y="2793909"/>
                  </a:lnTo>
                  <a:lnTo>
                    <a:pt x="101496" y="2750423"/>
                  </a:lnTo>
                  <a:lnTo>
                    <a:pt x="87841" y="2706520"/>
                  </a:lnTo>
                  <a:lnTo>
                    <a:pt x="75125" y="2662212"/>
                  </a:lnTo>
                  <a:lnTo>
                    <a:pt x="63360" y="2617510"/>
                  </a:lnTo>
                  <a:lnTo>
                    <a:pt x="52557" y="2572426"/>
                  </a:lnTo>
                  <a:lnTo>
                    <a:pt x="42727" y="2526972"/>
                  </a:lnTo>
                  <a:lnTo>
                    <a:pt x="33884" y="2481158"/>
                  </a:lnTo>
                  <a:lnTo>
                    <a:pt x="26037" y="2434997"/>
                  </a:lnTo>
                  <a:lnTo>
                    <a:pt x="19199" y="2388500"/>
                  </a:lnTo>
                  <a:lnTo>
                    <a:pt x="13380" y="2341680"/>
                  </a:lnTo>
                  <a:lnTo>
                    <a:pt x="8594" y="2294546"/>
                  </a:lnTo>
                  <a:lnTo>
                    <a:pt x="4851" y="2247112"/>
                  </a:lnTo>
                  <a:lnTo>
                    <a:pt x="2164" y="2199388"/>
                  </a:lnTo>
                  <a:lnTo>
                    <a:pt x="542" y="2151387"/>
                  </a:lnTo>
                  <a:lnTo>
                    <a:pt x="0" y="2103120"/>
                  </a:lnTo>
                  <a:close/>
                </a:path>
              </a:pathLst>
            </a:custGeom>
            <a:ln w="5291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49799" y="3162299"/>
              <a:ext cx="2933700" cy="29464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54788" y="3171168"/>
              <a:ext cx="2926080" cy="2926080"/>
            </a:xfrm>
            <a:custGeom>
              <a:avLst/>
              <a:gdLst/>
              <a:ahLst/>
              <a:cxnLst/>
              <a:rect l="l" t="t" r="r" b="b"/>
              <a:pathLst>
                <a:path w="2926079" h="2926079">
                  <a:moveTo>
                    <a:pt x="0" y="1463040"/>
                  </a:moveTo>
                  <a:lnTo>
                    <a:pt x="782" y="1414746"/>
                  </a:lnTo>
                  <a:lnTo>
                    <a:pt x="3111" y="1366844"/>
                  </a:lnTo>
                  <a:lnTo>
                    <a:pt x="6965" y="1319358"/>
                  </a:lnTo>
                  <a:lnTo>
                    <a:pt x="12319" y="1272310"/>
                  </a:lnTo>
                  <a:lnTo>
                    <a:pt x="19148" y="1225727"/>
                  </a:lnTo>
                  <a:lnTo>
                    <a:pt x="27429" y="1179631"/>
                  </a:lnTo>
                  <a:lnTo>
                    <a:pt x="37137" y="1134047"/>
                  </a:lnTo>
                  <a:lnTo>
                    <a:pt x="48249" y="1088998"/>
                  </a:lnTo>
                  <a:lnTo>
                    <a:pt x="60740" y="1044510"/>
                  </a:lnTo>
                  <a:lnTo>
                    <a:pt x="74586" y="1000606"/>
                  </a:lnTo>
                  <a:lnTo>
                    <a:pt x="89763" y="957310"/>
                  </a:lnTo>
                  <a:lnTo>
                    <a:pt x="106248" y="914646"/>
                  </a:lnTo>
                  <a:lnTo>
                    <a:pt x="124015" y="872638"/>
                  </a:lnTo>
                  <a:lnTo>
                    <a:pt x="143041" y="831311"/>
                  </a:lnTo>
                  <a:lnTo>
                    <a:pt x="163301" y="790688"/>
                  </a:lnTo>
                  <a:lnTo>
                    <a:pt x="184773" y="750794"/>
                  </a:lnTo>
                  <a:lnTo>
                    <a:pt x="207430" y="711653"/>
                  </a:lnTo>
                  <a:lnTo>
                    <a:pt x="231250" y="673289"/>
                  </a:lnTo>
                  <a:lnTo>
                    <a:pt x="256209" y="635725"/>
                  </a:lnTo>
                  <a:lnTo>
                    <a:pt x="282281" y="598987"/>
                  </a:lnTo>
                  <a:lnTo>
                    <a:pt x="309444" y="563098"/>
                  </a:lnTo>
                  <a:lnTo>
                    <a:pt x="337673" y="528082"/>
                  </a:lnTo>
                  <a:lnTo>
                    <a:pt x="366943" y="493963"/>
                  </a:lnTo>
                  <a:lnTo>
                    <a:pt x="397232" y="460766"/>
                  </a:lnTo>
                  <a:lnTo>
                    <a:pt x="428514" y="428514"/>
                  </a:lnTo>
                  <a:lnTo>
                    <a:pt x="460766" y="397232"/>
                  </a:lnTo>
                  <a:lnTo>
                    <a:pt x="493963" y="366943"/>
                  </a:lnTo>
                  <a:lnTo>
                    <a:pt x="528082" y="337673"/>
                  </a:lnTo>
                  <a:lnTo>
                    <a:pt x="563098" y="309444"/>
                  </a:lnTo>
                  <a:lnTo>
                    <a:pt x="598987" y="282281"/>
                  </a:lnTo>
                  <a:lnTo>
                    <a:pt x="635725" y="256209"/>
                  </a:lnTo>
                  <a:lnTo>
                    <a:pt x="673289" y="231250"/>
                  </a:lnTo>
                  <a:lnTo>
                    <a:pt x="711653" y="207430"/>
                  </a:lnTo>
                  <a:lnTo>
                    <a:pt x="750794" y="184773"/>
                  </a:lnTo>
                  <a:lnTo>
                    <a:pt x="790688" y="163301"/>
                  </a:lnTo>
                  <a:lnTo>
                    <a:pt x="831311" y="143041"/>
                  </a:lnTo>
                  <a:lnTo>
                    <a:pt x="872638" y="124015"/>
                  </a:lnTo>
                  <a:lnTo>
                    <a:pt x="914646" y="106248"/>
                  </a:lnTo>
                  <a:lnTo>
                    <a:pt x="957310" y="89763"/>
                  </a:lnTo>
                  <a:lnTo>
                    <a:pt x="1000606" y="74586"/>
                  </a:lnTo>
                  <a:lnTo>
                    <a:pt x="1044510" y="60740"/>
                  </a:lnTo>
                  <a:lnTo>
                    <a:pt x="1088998" y="48249"/>
                  </a:lnTo>
                  <a:lnTo>
                    <a:pt x="1134047" y="37137"/>
                  </a:lnTo>
                  <a:lnTo>
                    <a:pt x="1179631" y="27429"/>
                  </a:lnTo>
                  <a:lnTo>
                    <a:pt x="1225727" y="19148"/>
                  </a:lnTo>
                  <a:lnTo>
                    <a:pt x="1272310" y="12319"/>
                  </a:lnTo>
                  <a:lnTo>
                    <a:pt x="1319358" y="6965"/>
                  </a:lnTo>
                  <a:lnTo>
                    <a:pt x="1366844" y="3111"/>
                  </a:lnTo>
                  <a:lnTo>
                    <a:pt x="1414746" y="782"/>
                  </a:lnTo>
                  <a:lnTo>
                    <a:pt x="1463040" y="0"/>
                  </a:lnTo>
                  <a:lnTo>
                    <a:pt x="1511333" y="782"/>
                  </a:lnTo>
                  <a:lnTo>
                    <a:pt x="1559235" y="3111"/>
                  </a:lnTo>
                  <a:lnTo>
                    <a:pt x="1606721" y="6965"/>
                  </a:lnTo>
                  <a:lnTo>
                    <a:pt x="1653769" y="12319"/>
                  </a:lnTo>
                  <a:lnTo>
                    <a:pt x="1700352" y="19148"/>
                  </a:lnTo>
                  <a:lnTo>
                    <a:pt x="1746448" y="27429"/>
                  </a:lnTo>
                  <a:lnTo>
                    <a:pt x="1792032" y="37137"/>
                  </a:lnTo>
                  <a:lnTo>
                    <a:pt x="1837081" y="48249"/>
                  </a:lnTo>
                  <a:lnTo>
                    <a:pt x="1881569" y="60740"/>
                  </a:lnTo>
                  <a:lnTo>
                    <a:pt x="1925473" y="74586"/>
                  </a:lnTo>
                  <a:lnTo>
                    <a:pt x="1968770" y="89763"/>
                  </a:lnTo>
                  <a:lnTo>
                    <a:pt x="2011434" y="106248"/>
                  </a:lnTo>
                  <a:lnTo>
                    <a:pt x="2053441" y="124015"/>
                  </a:lnTo>
                  <a:lnTo>
                    <a:pt x="2094768" y="143041"/>
                  </a:lnTo>
                  <a:lnTo>
                    <a:pt x="2135391" y="163301"/>
                  </a:lnTo>
                  <a:lnTo>
                    <a:pt x="2175285" y="184773"/>
                  </a:lnTo>
                  <a:lnTo>
                    <a:pt x="2214426" y="207430"/>
                  </a:lnTo>
                  <a:lnTo>
                    <a:pt x="2252790" y="231250"/>
                  </a:lnTo>
                  <a:lnTo>
                    <a:pt x="2290354" y="256209"/>
                  </a:lnTo>
                  <a:lnTo>
                    <a:pt x="2327092" y="282281"/>
                  </a:lnTo>
                  <a:lnTo>
                    <a:pt x="2362981" y="309444"/>
                  </a:lnTo>
                  <a:lnTo>
                    <a:pt x="2397997" y="337673"/>
                  </a:lnTo>
                  <a:lnTo>
                    <a:pt x="2432116" y="366943"/>
                  </a:lnTo>
                  <a:lnTo>
                    <a:pt x="2465313" y="397232"/>
                  </a:lnTo>
                  <a:lnTo>
                    <a:pt x="2497565" y="428514"/>
                  </a:lnTo>
                  <a:lnTo>
                    <a:pt x="2528847" y="460766"/>
                  </a:lnTo>
                  <a:lnTo>
                    <a:pt x="2559136" y="493963"/>
                  </a:lnTo>
                  <a:lnTo>
                    <a:pt x="2588406" y="528082"/>
                  </a:lnTo>
                  <a:lnTo>
                    <a:pt x="2616635" y="563098"/>
                  </a:lnTo>
                  <a:lnTo>
                    <a:pt x="2643798" y="598987"/>
                  </a:lnTo>
                  <a:lnTo>
                    <a:pt x="2669870" y="635725"/>
                  </a:lnTo>
                  <a:lnTo>
                    <a:pt x="2694829" y="673289"/>
                  </a:lnTo>
                  <a:lnTo>
                    <a:pt x="2718649" y="711653"/>
                  </a:lnTo>
                  <a:lnTo>
                    <a:pt x="2741307" y="750794"/>
                  </a:lnTo>
                  <a:lnTo>
                    <a:pt x="2762778" y="790688"/>
                  </a:lnTo>
                  <a:lnTo>
                    <a:pt x="2783038" y="831311"/>
                  </a:lnTo>
                  <a:lnTo>
                    <a:pt x="2802064" y="872638"/>
                  </a:lnTo>
                  <a:lnTo>
                    <a:pt x="2819831" y="914646"/>
                  </a:lnTo>
                  <a:lnTo>
                    <a:pt x="2836316" y="957310"/>
                  </a:lnTo>
                  <a:lnTo>
                    <a:pt x="2851493" y="1000606"/>
                  </a:lnTo>
                  <a:lnTo>
                    <a:pt x="2865339" y="1044510"/>
                  </a:lnTo>
                  <a:lnTo>
                    <a:pt x="2877830" y="1088998"/>
                  </a:lnTo>
                  <a:lnTo>
                    <a:pt x="2888942" y="1134047"/>
                  </a:lnTo>
                  <a:lnTo>
                    <a:pt x="2898650" y="1179631"/>
                  </a:lnTo>
                  <a:lnTo>
                    <a:pt x="2906931" y="1225727"/>
                  </a:lnTo>
                  <a:lnTo>
                    <a:pt x="2913760" y="1272310"/>
                  </a:lnTo>
                  <a:lnTo>
                    <a:pt x="2919114" y="1319358"/>
                  </a:lnTo>
                  <a:lnTo>
                    <a:pt x="2922968" y="1366844"/>
                  </a:lnTo>
                  <a:lnTo>
                    <a:pt x="2925298" y="1414746"/>
                  </a:lnTo>
                  <a:lnTo>
                    <a:pt x="2926080" y="1463040"/>
                  </a:lnTo>
                  <a:lnTo>
                    <a:pt x="2925298" y="1511333"/>
                  </a:lnTo>
                  <a:lnTo>
                    <a:pt x="2922968" y="1559235"/>
                  </a:lnTo>
                  <a:lnTo>
                    <a:pt x="2919114" y="1606721"/>
                  </a:lnTo>
                  <a:lnTo>
                    <a:pt x="2913760" y="1653769"/>
                  </a:lnTo>
                  <a:lnTo>
                    <a:pt x="2906931" y="1700352"/>
                  </a:lnTo>
                  <a:lnTo>
                    <a:pt x="2898650" y="1746448"/>
                  </a:lnTo>
                  <a:lnTo>
                    <a:pt x="2888942" y="1792032"/>
                  </a:lnTo>
                  <a:lnTo>
                    <a:pt x="2877830" y="1837081"/>
                  </a:lnTo>
                  <a:lnTo>
                    <a:pt x="2865339" y="1881569"/>
                  </a:lnTo>
                  <a:lnTo>
                    <a:pt x="2851493" y="1925473"/>
                  </a:lnTo>
                  <a:lnTo>
                    <a:pt x="2836316" y="1968770"/>
                  </a:lnTo>
                  <a:lnTo>
                    <a:pt x="2819831" y="2011434"/>
                  </a:lnTo>
                  <a:lnTo>
                    <a:pt x="2802064" y="2053441"/>
                  </a:lnTo>
                  <a:lnTo>
                    <a:pt x="2783038" y="2094768"/>
                  </a:lnTo>
                  <a:lnTo>
                    <a:pt x="2762778" y="2135391"/>
                  </a:lnTo>
                  <a:lnTo>
                    <a:pt x="2741307" y="2175285"/>
                  </a:lnTo>
                  <a:lnTo>
                    <a:pt x="2718649" y="2214426"/>
                  </a:lnTo>
                  <a:lnTo>
                    <a:pt x="2694829" y="2252790"/>
                  </a:lnTo>
                  <a:lnTo>
                    <a:pt x="2669870" y="2290354"/>
                  </a:lnTo>
                  <a:lnTo>
                    <a:pt x="2643798" y="2327092"/>
                  </a:lnTo>
                  <a:lnTo>
                    <a:pt x="2616635" y="2362981"/>
                  </a:lnTo>
                  <a:lnTo>
                    <a:pt x="2588406" y="2397997"/>
                  </a:lnTo>
                  <a:lnTo>
                    <a:pt x="2559136" y="2432116"/>
                  </a:lnTo>
                  <a:lnTo>
                    <a:pt x="2528847" y="2465313"/>
                  </a:lnTo>
                  <a:lnTo>
                    <a:pt x="2497565" y="2497565"/>
                  </a:lnTo>
                  <a:lnTo>
                    <a:pt x="2465313" y="2528847"/>
                  </a:lnTo>
                  <a:lnTo>
                    <a:pt x="2432116" y="2559136"/>
                  </a:lnTo>
                  <a:lnTo>
                    <a:pt x="2397997" y="2588406"/>
                  </a:lnTo>
                  <a:lnTo>
                    <a:pt x="2362981" y="2616635"/>
                  </a:lnTo>
                  <a:lnTo>
                    <a:pt x="2327092" y="2643798"/>
                  </a:lnTo>
                  <a:lnTo>
                    <a:pt x="2290354" y="2669870"/>
                  </a:lnTo>
                  <a:lnTo>
                    <a:pt x="2252790" y="2694829"/>
                  </a:lnTo>
                  <a:lnTo>
                    <a:pt x="2214426" y="2718649"/>
                  </a:lnTo>
                  <a:lnTo>
                    <a:pt x="2175285" y="2741307"/>
                  </a:lnTo>
                  <a:lnTo>
                    <a:pt x="2135391" y="2762778"/>
                  </a:lnTo>
                  <a:lnTo>
                    <a:pt x="2094768" y="2783038"/>
                  </a:lnTo>
                  <a:lnTo>
                    <a:pt x="2053441" y="2802064"/>
                  </a:lnTo>
                  <a:lnTo>
                    <a:pt x="2011434" y="2819831"/>
                  </a:lnTo>
                  <a:lnTo>
                    <a:pt x="1968770" y="2836316"/>
                  </a:lnTo>
                  <a:lnTo>
                    <a:pt x="1925473" y="2851493"/>
                  </a:lnTo>
                  <a:lnTo>
                    <a:pt x="1881569" y="2865339"/>
                  </a:lnTo>
                  <a:lnTo>
                    <a:pt x="1837081" y="2877830"/>
                  </a:lnTo>
                  <a:lnTo>
                    <a:pt x="1792032" y="2888942"/>
                  </a:lnTo>
                  <a:lnTo>
                    <a:pt x="1746448" y="2898650"/>
                  </a:lnTo>
                  <a:lnTo>
                    <a:pt x="1700352" y="2906931"/>
                  </a:lnTo>
                  <a:lnTo>
                    <a:pt x="1653769" y="2913760"/>
                  </a:lnTo>
                  <a:lnTo>
                    <a:pt x="1606721" y="2919114"/>
                  </a:lnTo>
                  <a:lnTo>
                    <a:pt x="1559235" y="2922968"/>
                  </a:lnTo>
                  <a:lnTo>
                    <a:pt x="1511333" y="2925298"/>
                  </a:lnTo>
                  <a:lnTo>
                    <a:pt x="1463040" y="2926080"/>
                  </a:lnTo>
                  <a:lnTo>
                    <a:pt x="1414746" y="2925298"/>
                  </a:lnTo>
                  <a:lnTo>
                    <a:pt x="1366844" y="2922968"/>
                  </a:lnTo>
                  <a:lnTo>
                    <a:pt x="1319358" y="2919114"/>
                  </a:lnTo>
                  <a:lnTo>
                    <a:pt x="1272310" y="2913760"/>
                  </a:lnTo>
                  <a:lnTo>
                    <a:pt x="1225727" y="2906931"/>
                  </a:lnTo>
                  <a:lnTo>
                    <a:pt x="1179631" y="2898650"/>
                  </a:lnTo>
                  <a:lnTo>
                    <a:pt x="1134047" y="2888942"/>
                  </a:lnTo>
                  <a:lnTo>
                    <a:pt x="1088998" y="2877830"/>
                  </a:lnTo>
                  <a:lnTo>
                    <a:pt x="1044510" y="2865339"/>
                  </a:lnTo>
                  <a:lnTo>
                    <a:pt x="1000606" y="2851493"/>
                  </a:lnTo>
                  <a:lnTo>
                    <a:pt x="957310" y="2836316"/>
                  </a:lnTo>
                  <a:lnTo>
                    <a:pt x="914646" y="2819831"/>
                  </a:lnTo>
                  <a:lnTo>
                    <a:pt x="872638" y="2802064"/>
                  </a:lnTo>
                  <a:lnTo>
                    <a:pt x="831311" y="2783038"/>
                  </a:lnTo>
                  <a:lnTo>
                    <a:pt x="790688" y="2762778"/>
                  </a:lnTo>
                  <a:lnTo>
                    <a:pt x="750794" y="2741307"/>
                  </a:lnTo>
                  <a:lnTo>
                    <a:pt x="711653" y="2718649"/>
                  </a:lnTo>
                  <a:lnTo>
                    <a:pt x="673289" y="2694829"/>
                  </a:lnTo>
                  <a:lnTo>
                    <a:pt x="635725" y="2669870"/>
                  </a:lnTo>
                  <a:lnTo>
                    <a:pt x="598987" y="2643798"/>
                  </a:lnTo>
                  <a:lnTo>
                    <a:pt x="563098" y="2616635"/>
                  </a:lnTo>
                  <a:lnTo>
                    <a:pt x="528082" y="2588406"/>
                  </a:lnTo>
                  <a:lnTo>
                    <a:pt x="493963" y="2559136"/>
                  </a:lnTo>
                  <a:lnTo>
                    <a:pt x="460766" y="2528847"/>
                  </a:lnTo>
                  <a:lnTo>
                    <a:pt x="428514" y="2497565"/>
                  </a:lnTo>
                  <a:lnTo>
                    <a:pt x="397232" y="2465313"/>
                  </a:lnTo>
                  <a:lnTo>
                    <a:pt x="366943" y="2432116"/>
                  </a:lnTo>
                  <a:lnTo>
                    <a:pt x="337673" y="2397997"/>
                  </a:lnTo>
                  <a:lnTo>
                    <a:pt x="309444" y="2362981"/>
                  </a:lnTo>
                  <a:lnTo>
                    <a:pt x="282281" y="2327092"/>
                  </a:lnTo>
                  <a:lnTo>
                    <a:pt x="256209" y="2290354"/>
                  </a:lnTo>
                  <a:lnTo>
                    <a:pt x="231250" y="2252790"/>
                  </a:lnTo>
                  <a:lnTo>
                    <a:pt x="207430" y="2214426"/>
                  </a:lnTo>
                  <a:lnTo>
                    <a:pt x="184773" y="2175285"/>
                  </a:lnTo>
                  <a:lnTo>
                    <a:pt x="163301" y="2135391"/>
                  </a:lnTo>
                  <a:lnTo>
                    <a:pt x="143041" y="2094768"/>
                  </a:lnTo>
                  <a:lnTo>
                    <a:pt x="124015" y="2053441"/>
                  </a:lnTo>
                  <a:lnTo>
                    <a:pt x="106248" y="2011434"/>
                  </a:lnTo>
                  <a:lnTo>
                    <a:pt x="89763" y="1968770"/>
                  </a:lnTo>
                  <a:lnTo>
                    <a:pt x="74586" y="1925473"/>
                  </a:lnTo>
                  <a:lnTo>
                    <a:pt x="60740" y="1881569"/>
                  </a:lnTo>
                  <a:lnTo>
                    <a:pt x="48249" y="1837081"/>
                  </a:lnTo>
                  <a:lnTo>
                    <a:pt x="37137" y="1792032"/>
                  </a:lnTo>
                  <a:lnTo>
                    <a:pt x="27429" y="1746448"/>
                  </a:lnTo>
                  <a:lnTo>
                    <a:pt x="19148" y="1700352"/>
                  </a:lnTo>
                  <a:lnTo>
                    <a:pt x="12319" y="1653769"/>
                  </a:lnTo>
                  <a:lnTo>
                    <a:pt x="6965" y="1606721"/>
                  </a:lnTo>
                  <a:lnTo>
                    <a:pt x="3111" y="1559235"/>
                  </a:lnTo>
                  <a:lnTo>
                    <a:pt x="782" y="1511333"/>
                  </a:lnTo>
                  <a:lnTo>
                    <a:pt x="0" y="1463040"/>
                  </a:lnTo>
                  <a:close/>
                </a:path>
              </a:pathLst>
            </a:custGeom>
            <a:ln w="5291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4499" y="4711700"/>
              <a:ext cx="1384300" cy="13843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32027" y="4716584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1371600" h="1371600">
                  <a:moveTo>
                    <a:pt x="0" y="685800"/>
                  </a:moveTo>
                  <a:lnTo>
                    <a:pt x="1721" y="636822"/>
                  </a:lnTo>
                  <a:lnTo>
                    <a:pt x="6810" y="588775"/>
                  </a:lnTo>
                  <a:lnTo>
                    <a:pt x="15149" y="541773"/>
                  </a:lnTo>
                  <a:lnTo>
                    <a:pt x="26622" y="495932"/>
                  </a:lnTo>
                  <a:lnTo>
                    <a:pt x="41113" y="451369"/>
                  </a:lnTo>
                  <a:lnTo>
                    <a:pt x="58507" y="408200"/>
                  </a:lnTo>
                  <a:lnTo>
                    <a:pt x="78687" y="366540"/>
                  </a:lnTo>
                  <a:lnTo>
                    <a:pt x="101538" y="326506"/>
                  </a:lnTo>
                  <a:lnTo>
                    <a:pt x="126942" y="288214"/>
                  </a:lnTo>
                  <a:lnTo>
                    <a:pt x="154784" y="251780"/>
                  </a:lnTo>
                  <a:lnTo>
                    <a:pt x="184949" y="217319"/>
                  </a:lnTo>
                  <a:lnTo>
                    <a:pt x="217319" y="184949"/>
                  </a:lnTo>
                  <a:lnTo>
                    <a:pt x="251780" y="154784"/>
                  </a:lnTo>
                  <a:lnTo>
                    <a:pt x="288214" y="126942"/>
                  </a:lnTo>
                  <a:lnTo>
                    <a:pt x="326506" y="101538"/>
                  </a:lnTo>
                  <a:lnTo>
                    <a:pt x="366540" y="78687"/>
                  </a:lnTo>
                  <a:lnTo>
                    <a:pt x="408200" y="58507"/>
                  </a:lnTo>
                  <a:lnTo>
                    <a:pt x="451369" y="41113"/>
                  </a:lnTo>
                  <a:lnTo>
                    <a:pt x="495932" y="26622"/>
                  </a:lnTo>
                  <a:lnTo>
                    <a:pt x="541773" y="15149"/>
                  </a:lnTo>
                  <a:lnTo>
                    <a:pt x="588775" y="6810"/>
                  </a:lnTo>
                  <a:lnTo>
                    <a:pt x="636822" y="1721"/>
                  </a:lnTo>
                  <a:lnTo>
                    <a:pt x="685800" y="0"/>
                  </a:lnTo>
                  <a:lnTo>
                    <a:pt x="734777" y="1721"/>
                  </a:lnTo>
                  <a:lnTo>
                    <a:pt x="782824" y="6810"/>
                  </a:lnTo>
                  <a:lnTo>
                    <a:pt x="829826" y="15149"/>
                  </a:lnTo>
                  <a:lnTo>
                    <a:pt x="875667" y="26622"/>
                  </a:lnTo>
                  <a:lnTo>
                    <a:pt x="920230" y="41113"/>
                  </a:lnTo>
                  <a:lnTo>
                    <a:pt x="963399" y="58507"/>
                  </a:lnTo>
                  <a:lnTo>
                    <a:pt x="1005059" y="78687"/>
                  </a:lnTo>
                  <a:lnTo>
                    <a:pt x="1045093" y="101538"/>
                  </a:lnTo>
                  <a:lnTo>
                    <a:pt x="1083385" y="126942"/>
                  </a:lnTo>
                  <a:lnTo>
                    <a:pt x="1119819" y="154784"/>
                  </a:lnTo>
                  <a:lnTo>
                    <a:pt x="1154280" y="184949"/>
                  </a:lnTo>
                  <a:lnTo>
                    <a:pt x="1186650" y="217319"/>
                  </a:lnTo>
                  <a:lnTo>
                    <a:pt x="1216815" y="251780"/>
                  </a:lnTo>
                  <a:lnTo>
                    <a:pt x="1244657" y="288214"/>
                  </a:lnTo>
                  <a:lnTo>
                    <a:pt x="1270061" y="326506"/>
                  </a:lnTo>
                  <a:lnTo>
                    <a:pt x="1292912" y="366540"/>
                  </a:lnTo>
                  <a:lnTo>
                    <a:pt x="1313092" y="408200"/>
                  </a:lnTo>
                  <a:lnTo>
                    <a:pt x="1330486" y="451369"/>
                  </a:lnTo>
                  <a:lnTo>
                    <a:pt x="1344977" y="495932"/>
                  </a:lnTo>
                  <a:lnTo>
                    <a:pt x="1356450" y="541773"/>
                  </a:lnTo>
                  <a:lnTo>
                    <a:pt x="1364789" y="588775"/>
                  </a:lnTo>
                  <a:lnTo>
                    <a:pt x="1369878" y="636822"/>
                  </a:lnTo>
                  <a:lnTo>
                    <a:pt x="1371600" y="685800"/>
                  </a:lnTo>
                  <a:lnTo>
                    <a:pt x="1369878" y="734777"/>
                  </a:lnTo>
                  <a:lnTo>
                    <a:pt x="1364789" y="782824"/>
                  </a:lnTo>
                  <a:lnTo>
                    <a:pt x="1356450" y="829826"/>
                  </a:lnTo>
                  <a:lnTo>
                    <a:pt x="1344977" y="875667"/>
                  </a:lnTo>
                  <a:lnTo>
                    <a:pt x="1330486" y="920230"/>
                  </a:lnTo>
                  <a:lnTo>
                    <a:pt x="1313092" y="963399"/>
                  </a:lnTo>
                  <a:lnTo>
                    <a:pt x="1292912" y="1005059"/>
                  </a:lnTo>
                  <a:lnTo>
                    <a:pt x="1270061" y="1045093"/>
                  </a:lnTo>
                  <a:lnTo>
                    <a:pt x="1244657" y="1083385"/>
                  </a:lnTo>
                  <a:lnTo>
                    <a:pt x="1216815" y="1119819"/>
                  </a:lnTo>
                  <a:lnTo>
                    <a:pt x="1186650" y="1154280"/>
                  </a:lnTo>
                  <a:lnTo>
                    <a:pt x="1154280" y="1186650"/>
                  </a:lnTo>
                  <a:lnTo>
                    <a:pt x="1119819" y="1216815"/>
                  </a:lnTo>
                  <a:lnTo>
                    <a:pt x="1083385" y="1244657"/>
                  </a:lnTo>
                  <a:lnTo>
                    <a:pt x="1045093" y="1270061"/>
                  </a:lnTo>
                  <a:lnTo>
                    <a:pt x="1005059" y="1292912"/>
                  </a:lnTo>
                  <a:lnTo>
                    <a:pt x="963399" y="1313092"/>
                  </a:lnTo>
                  <a:lnTo>
                    <a:pt x="920230" y="1330486"/>
                  </a:lnTo>
                  <a:lnTo>
                    <a:pt x="875667" y="1344977"/>
                  </a:lnTo>
                  <a:lnTo>
                    <a:pt x="829826" y="1356450"/>
                  </a:lnTo>
                  <a:lnTo>
                    <a:pt x="782824" y="1364789"/>
                  </a:lnTo>
                  <a:lnTo>
                    <a:pt x="734777" y="1369878"/>
                  </a:lnTo>
                  <a:lnTo>
                    <a:pt x="685800" y="1371600"/>
                  </a:lnTo>
                  <a:lnTo>
                    <a:pt x="636822" y="1369878"/>
                  </a:lnTo>
                  <a:lnTo>
                    <a:pt x="588775" y="1364789"/>
                  </a:lnTo>
                  <a:lnTo>
                    <a:pt x="541773" y="1356450"/>
                  </a:lnTo>
                  <a:lnTo>
                    <a:pt x="495932" y="1344977"/>
                  </a:lnTo>
                  <a:lnTo>
                    <a:pt x="451369" y="1330486"/>
                  </a:lnTo>
                  <a:lnTo>
                    <a:pt x="408200" y="1313092"/>
                  </a:lnTo>
                  <a:lnTo>
                    <a:pt x="366540" y="1292912"/>
                  </a:lnTo>
                  <a:lnTo>
                    <a:pt x="326506" y="1270061"/>
                  </a:lnTo>
                  <a:lnTo>
                    <a:pt x="288214" y="1244657"/>
                  </a:lnTo>
                  <a:lnTo>
                    <a:pt x="251780" y="1216815"/>
                  </a:lnTo>
                  <a:lnTo>
                    <a:pt x="217319" y="1186650"/>
                  </a:lnTo>
                  <a:lnTo>
                    <a:pt x="184949" y="1154280"/>
                  </a:lnTo>
                  <a:lnTo>
                    <a:pt x="154784" y="1119819"/>
                  </a:lnTo>
                  <a:lnTo>
                    <a:pt x="126942" y="1083385"/>
                  </a:lnTo>
                  <a:lnTo>
                    <a:pt x="101538" y="1045093"/>
                  </a:lnTo>
                  <a:lnTo>
                    <a:pt x="78687" y="1005059"/>
                  </a:lnTo>
                  <a:lnTo>
                    <a:pt x="58507" y="963399"/>
                  </a:lnTo>
                  <a:lnTo>
                    <a:pt x="41113" y="920230"/>
                  </a:lnTo>
                  <a:lnTo>
                    <a:pt x="26622" y="875667"/>
                  </a:lnTo>
                  <a:lnTo>
                    <a:pt x="15149" y="829826"/>
                  </a:lnTo>
                  <a:lnTo>
                    <a:pt x="6810" y="782824"/>
                  </a:lnTo>
                  <a:lnTo>
                    <a:pt x="1721" y="734777"/>
                  </a:lnTo>
                  <a:lnTo>
                    <a:pt x="0" y="685800"/>
                  </a:lnTo>
                  <a:close/>
                </a:path>
              </a:pathLst>
            </a:custGeom>
            <a:ln w="5291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23438" y="1327116"/>
            <a:ext cx="5172562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100" dirty="0">
                <a:latin typeface="Arial"/>
                <a:cs typeface="Arial"/>
              </a:rPr>
              <a:t>A multilayered phenomenon</a:t>
            </a:r>
            <a:endParaRPr sz="2500" spc="1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7362" y="2556933"/>
            <a:ext cx="1368425" cy="279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50" dirty="0">
                <a:latin typeface="Arial"/>
                <a:cs typeface="Arial"/>
              </a:rPr>
              <a:t>General </a:t>
            </a:r>
            <a:r>
              <a:rPr sz="1650" b="1" spc="-65" dirty="0">
                <a:latin typeface="Arial"/>
                <a:cs typeface="Arial"/>
              </a:rPr>
              <a:t>ethics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341990" y="705766"/>
            <a:ext cx="3815715" cy="2352675"/>
            <a:chOff x="7341990" y="705766"/>
            <a:chExt cx="3815715" cy="2352675"/>
          </a:xfrm>
        </p:grpSpPr>
        <p:sp>
          <p:nvSpPr>
            <p:cNvPr id="12" name="object 12"/>
            <p:cNvSpPr/>
            <p:nvPr/>
          </p:nvSpPr>
          <p:spPr>
            <a:xfrm>
              <a:off x="7368660" y="732436"/>
              <a:ext cx="3762375" cy="2299335"/>
            </a:xfrm>
            <a:custGeom>
              <a:avLst/>
              <a:gdLst/>
              <a:ahLst/>
              <a:cxnLst/>
              <a:rect l="l" t="t" r="r" b="b"/>
              <a:pathLst>
                <a:path w="3762375" h="2299335">
                  <a:moveTo>
                    <a:pt x="1979142" y="0"/>
                  </a:moveTo>
                  <a:lnTo>
                    <a:pt x="1925224" y="275"/>
                  </a:lnTo>
                  <a:lnTo>
                    <a:pt x="1871393" y="1161"/>
                  </a:lnTo>
                  <a:lnTo>
                    <a:pt x="1817689" y="2655"/>
                  </a:lnTo>
                  <a:lnTo>
                    <a:pt x="1764150" y="4754"/>
                  </a:lnTo>
                  <a:lnTo>
                    <a:pt x="1710814" y="7456"/>
                  </a:lnTo>
                  <a:lnTo>
                    <a:pt x="1657722" y="10759"/>
                  </a:lnTo>
                  <a:lnTo>
                    <a:pt x="1604910" y="14660"/>
                  </a:lnTo>
                  <a:lnTo>
                    <a:pt x="1552419" y="19156"/>
                  </a:lnTo>
                  <a:lnTo>
                    <a:pt x="1500286" y="24247"/>
                  </a:lnTo>
                  <a:lnTo>
                    <a:pt x="1448551" y="29928"/>
                  </a:lnTo>
                  <a:lnTo>
                    <a:pt x="1397252" y="36197"/>
                  </a:lnTo>
                  <a:lnTo>
                    <a:pt x="1346427" y="43053"/>
                  </a:lnTo>
                  <a:lnTo>
                    <a:pt x="1296116" y="50493"/>
                  </a:lnTo>
                  <a:lnTo>
                    <a:pt x="1246357" y="58514"/>
                  </a:lnTo>
                  <a:lnTo>
                    <a:pt x="1197189" y="67114"/>
                  </a:lnTo>
                  <a:lnTo>
                    <a:pt x="1148651" y="76290"/>
                  </a:lnTo>
                  <a:lnTo>
                    <a:pt x="1100781" y="86041"/>
                  </a:lnTo>
                  <a:lnTo>
                    <a:pt x="1053619" y="96363"/>
                  </a:lnTo>
                  <a:lnTo>
                    <a:pt x="1007201" y="107255"/>
                  </a:lnTo>
                  <a:lnTo>
                    <a:pt x="961569" y="118713"/>
                  </a:lnTo>
                  <a:lnTo>
                    <a:pt x="916759" y="130736"/>
                  </a:lnTo>
                  <a:lnTo>
                    <a:pt x="872812" y="143322"/>
                  </a:lnTo>
                  <a:lnTo>
                    <a:pt x="829765" y="156466"/>
                  </a:lnTo>
                  <a:lnTo>
                    <a:pt x="787657" y="170168"/>
                  </a:lnTo>
                  <a:lnTo>
                    <a:pt x="746527" y="184425"/>
                  </a:lnTo>
                  <a:lnTo>
                    <a:pt x="706414" y="199235"/>
                  </a:lnTo>
                  <a:lnTo>
                    <a:pt x="667357" y="214594"/>
                  </a:lnTo>
                  <a:lnTo>
                    <a:pt x="629393" y="230501"/>
                  </a:lnTo>
                  <a:lnTo>
                    <a:pt x="592563" y="246954"/>
                  </a:lnTo>
                  <a:lnTo>
                    <a:pt x="556904" y="263949"/>
                  </a:lnTo>
                  <a:lnTo>
                    <a:pt x="522455" y="281484"/>
                  </a:lnTo>
                  <a:lnTo>
                    <a:pt x="478625" y="305621"/>
                  </a:lnTo>
                  <a:lnTo>
                    <a:pt x="437934" y="330215"/>
                  </a:lnTo>
                  <a:lnTo>
                    <a:pt x="400367" y="355231"/>
                  </a:lnTo>
                  <a:lnTo>
                    <a:pt x="365909" y="380635"/>
                  </a:lnTo>
                  <a:lnTo>
                    <a:pt x="334543" y="406390"/>
                  </a:lnTo>
                  <a:lnTo>
                    <a:pt x="306255" y="432461"/>
                  </a:lnTo>
                  <a:lnTo>
                    <a:pt x="258849" y="485411"/>
                  </a:lnTo>
                  <a:lnTo>
                    <a:pt x="223567" y="539202"/>
                  </a:lnTo>
                  <a:lnTo>
                    <a:pt x="200288" y="593553"/>
                  </a:lnTo>
                  <a:lnTo>
                    <a:pt x="188886" y="648180"/>
                  </a:lnTo>
                  <a:lnTo>
                    <a:pt x="187600" y="675509"/>
                  </a:lnTo>
                  <a:lnTo>
                    <a:pt x="189238" y="702801"/>
                  </a:lnTo>
                  <a:lnTo>
                    <a:pt x="201222" y="757134"/>
                  </a:lnTo>
                  <a:lnTo>
                    <a:pt x="224713" y="810896"/>
                  </a:lnTo>
                  <a:lnTo>
                    <a:pt x="259588" y="863804"/>
                  </a:lnTo>
                  <a:lnTo>
                    <a:pt x="305724" y="915578"/>
                  </a:lnTo>
                  <a:lnTo>
                    <a:pt x="362998" y="965932"/>
                  </a:lnTo>
                  <a:lnTo>
                    <a:pt x="395772" y="990490"/>
                  </a:lnTo>
                  <a:lnTo>
                    <a:pt x="431285" y="1014587"/>
                  </a:lnTo>
                  <a:lnTo>
                    <a:pt x="469521" y="1038188"/>
                  </a:lnTo>
                  <a:lnTo>
                    <a:pt x="510463" y="1061258"/>
                  </a:lnTo>
                  <a:lnTo>
                    <a:pt x="554097" y="1083762"/>
                  </a:lnTo>
                  <a:lnTo>
                    <a:pt x="600408" y="1105664"/>
                  </a:lnTo>
                  <a:lnTo>
                    <a:pt x="649380" y="1126929"/>
                  </a:lnTo>
                  <a:lnTo>
                    <a:pt x="700997" y="1147521"/>
                  </a:lnTo>
                  <a:lnTo>
                    <a:pt x="755244" y="1167406"/>
                  </a:lnTo>
                  <a:lnTo>
                    <a:pt x="812106" y="1186548"/>
                  </a:lnTo>
                  <a:lnTo>
                    <a:pt x="871567" y="1204912"/>
                  </a:lnTo>
                  <a:lnTo>
                    <a:pt x="933612" y="1222463"/>
                  </a:lnTo>
                  <a:lnTo>
                    <a:pt x="0" y="2299189"/>
                  </a:lnTo>
                  <a:lnTo>
                    <a:pt x="1553561" y="1329746"/>
                  </a:lnTo>
                  <a:lnTo>
                    <a:pt x="1609520" y="1334514"/>
                  </a:lnTo>
                  <a:lnTo>
                    <a:pt x="1665579" y="1338586"/>
                  </a:lnTo>
                  <a:lnTo>
                    <a:pt x="1721700" y="1341968"/>
                  </a:lnTo>
                  <a:lnTo>
                    <a:pt x="1777845" y="1344666"/>
                  </a:lnTo>
                  <a:lnTo>
                    <a:pt x="1833975" y="1346684"/>
                  </a:lnTo>
                  <a:lnTo>
                    <a:pt x="1890053" y="1348029"/>
                  </a:lnTo>
                  <a:lnTo>
                    <a:pt x="1946040" y="1348705"/>
                  </a:lnTo>
                  <a:lnTo>
                    <a:pt x="2001897" y="1348717"/>
                  </a:lnTo>
                  <a:lnTo>
                    <a:pt x="2057587" y="1348072"/>
                  </a:lnTo>
                  <a:lnTo>
                    <a:pt x="2113071" y="1346775"/>
                  </a:lnTo>
                  <a:lnTo>
                    <a:pt x="2168310" y="1344830"/>
                  </a:lnTo>
                  <a:lnTo>
                    <a:pt x="2223267" y="1342244"/>
                  </a:lnTo>
                  <a:lnTo>
                    <a:pt x="2277903" y="1339021"/>
                  </a:lnTo>
                  <a:lnTo>
                    <a:pt x="2332180" y="1335167"/>
                  </a:lnTo>
                  <a:lnTo>
                    <a:pt x="2386060" y="1330688"/>
                  </a:lnTo>
                  <a:lnTo>
                    <a:pt x="2439503" y="1325588"/>
                  </a:lnTo>
                  <a:lnTo>
                    <a:pt x="2492473" y="1319874"/>
                  </a:lnTo>
                  <a:lnTo>
                    <a:pt x="2544930" y="1313550"/>
                  </a:lnTo>
                  <a:lnTo>
                    <a:pt x="2596836" y="1306621"/>
                  </a:lnTo>
                  <a:lnTo>
                    <a:pt x="2648154" y="1299094"/>
                  </a:lnTo>
                  <a:lnTo>
                    <a:pt x="2698844" y="1290974"/>
                  </a:lnTo>
                  <a:lnTo>
                    <a:pt x="2748869" y="1282265"/>
                  </a:lnTo>
                  <a:lnTo>
                    <a:pt x="2798189" y="1272974"/>
                  </a:lnTo>
                  <a:lnTo>
                    <a:pt x="2846767" y="1263105"/>
                  </a:lnTo>
                  <a:lnTo>
                    <a:pt x="2894565" y="1252665"/>
                  </a:lnTo>
                  <a:lnTo>
                    <a:pt x="2941544" y="1241657"/>
                  </a:lnTo>
                  <a:lnTo>
                    <a:pt x="2987666" y="1230089"/>
                  </a:lnTo>
                  <a:lnTo>
                    <a:pt x="3032892" y="1217964"/>
                  </a:lnTo>
                  <a:lnTo>
                    <a:pt x="3077185" y="1205289"/>
                  </a:lnTo>
                  <a:lnTo>
                    <a:pt x="3120506" y="1192069"/>
                  </a:lnTo>
                  <a:lnTo>
                    <a:pt x="3162816" y="1178309"/>
                  </a:lnTo>
                  <a:lnTo>
                    <a:pt x="3204077" y="1164015"/>
                  </a:lnTo>
                  <a:lnTo>
                    <a:pt x="3244252" y="1149192"/>
                  </a:lnTo>
                  <a:lnTo>
                    <a:pt x="3283301" y="1133844"/>
                  </a:lnTo>
                  <a:lnTo>
                    <a:pt x="3321187" y="1117979"/>
                  </a:lnTo>
                  <a:lnTo>
                    <a:pt x="3357871" y="1101600"/>
                  </a:lnTo>
                  <a:lnTo>
                    <a:pt x="3393314" y="1084714"/>
                  </a:lnTo>
                  <a:lnTo>
                    <a:pt x="3427479" y="1067326"/>
                  </a:lnTo>
                  <a:lnTo>
                    <a:pt x="3471309" y="1043189"/>
                  </a:lnTo>
                  <a:lnTo>
                    <a:pt x="3512000" y="1018595"/>
                  </a:lnTo>
                  <a:lnTo>
                    <a:pt x="3549567" y="993579"/>
                  </a:lnTo>
                  <a:lnTo>
                    <a:pt x="3584026" y="968176"/>
                  </a:lnTo>
                  <a:lnTo>
                    <a:pt x="3615392" y="942421"/>
                  </a:lnTo>
                  <a:lnTo>
                    <a:pt x="3643680" y="916350"/>
                  </a:lnTo>
                  <a:lnTo>
                    <a:pt x="3691086" y="863400"/>
                  </a:lnTo>
                  <a:lnTo>
                    <a:pt x="3726367" y="809609"/>
                  </a:lnTo>
                  <a:lnTo>
                    <a:pt x="3749647" y="755258"/>
                  </a:lnTo>
                  <a:lnTo>
                    <a:pt x="3761049" y="700631"/>
                  </a:lnTo>
                  <a:lnTo>
                    <a:pt x="3762335" y="673302"/>
                  </a:lnTo>
                  <a:lnTo>
                    <a:pt x="3760697" y="646010"/>
                  </a:lnTo>
                  <a:lnTo>
                    <a:pt x="3748713" y="591677"/>
                  </a:lnTo>
                  <a:lnTo>
                    <a:pt x="3725222" y="537915"/>
                  </a:lnTo>
                  <a:lnTo>
                    <a:pt x="3690347" y="485007"/>
                  </a:lnTo>
                  <a:lnTo>
                    <a:pt x="3644211" y="433233"/>
                  </a:lnTo>
                  <a:lnTo>
                    <a:pt x="3586938" y="382879"/>
                  </a:lnTo>
                  <a:lnTo>
                    <a:pt x="3554163" y="358321"/>
                  </a:lnTo>
                  <a:lnTo>
                    <a:pt x="3518650" y="334224"/>
                  </a:lnTo>
                  <a:lnTo>
                    <a:pt x="3480415" y="310623"/>
                  </a:lnTo>
                  <a:lnTo>
                    <a:pt x="3439472" y="287553"/>
                  </a:lnTo>
                  <a:lnTo>
                    <a:pt x="3395838" y="265049"/>
                  </a:lnTo>
                  <a:lnTo>
                    <a:pt x="3349527" y="243147"/>
                  </a:lnTo>
                  <a:lnTo>
                    <a:pt x="3300555" y="221882"/>
                  </a:lnTo>
                  <a:lnTo>
                    <a:pt x="3248938" y="201289"/>
                  </a:lnTo>
                  <a:lnTo>
                    <a:pt x="3194691" y="181404"/>
                  </a:lnTo>
                  <a:lnTo>
                    <a:pt x="3137829" y="162262"/>
                  </a:lnTo>
                  <a:lnTo>
                    <a:pt x="3078368" y="143898"/>
                  </a:lnTo>
                  <a:lnTo>
                    <a:pt x="3016323" y="126347"/>
                  </a:lnTo>
                  <a:lnTo>
                    <a:pt x="2968779" y="113912"/>
                  </a:lnTo>
                  <a:lnTo>
                    <a:pt x="2920548" y="102136"/>
                  </a:lnTo>
                  <a:lnTo>
                    <a:pt x="2871669" y="91015"/>
                  </a:lnTo>
                  <a:lnTo>
                    <a:pt x="2822182" y="80548"/>
                  </a:lnTo>
                  <a:lnTo>
                    <a:pt x="2772124" y="70732"/>
                  </a:lnTo>
                  <a:lnTo>
                    <a:pt x="2721535" y="61565"/>
                  </a:lnTo>
                  <a:lnTo>
                    <a:pt x="2670452" y="53045"/>
                  </a:lnTo>
                  <a:lnTo>
                    <a:pt x="2618916" y="45168"/>
                  </a:lnTo>
                  <a:lnTo>
                    <a:pt x="2566964" y="37933"/>
                  </a:lnTo>
                  <a:lnTo>
                    <a:pt x="2514635" y="31337"/>
                  </a:lnTo>
                  <a:lnTo>
                    <a:pt x="2461969" y="25377"/>
                  </a:lnTo>
                  <a:lnTo>
                    <a:pt x="2409002" y="20052"/>
                  </a:lnTo>
                  <a:lnTo>
                    <a:pt x="2355776" y="15359"/>
                  </a:lnTo>
                  <a:lnTo>
                    <a:pt x="2302327" y="11296"/>
                  </a:lnTo>
                  <a:lnTo>
                    <a:pt x="2248695" y="7859"/>
                  </a:lnTo>
                  <a:lnTo>
                    <a:pt x="2194919" y="5048"/>
                  </a:lnTo>
                  <a:lnTo>
                    <a:pt x="2141037" y="2858"/>
                  </a:lnTo>
                  <a:lnTo>
                    <a:pt x="2087087" y="1289"/>
                  </a:lnTo>
                  <a:lnTo>
                    <a:pt x="2033109" y="337"/>
                  </a:lnTo>
                  <a:lnTo>
                    <a:pt x="1979142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68660" y="732436"/>
              <a:ext cx="3762375" cy="2299335"/>
            </a:xfrm>
            <a:custGeom>
              <a:avLst/>
              <a:gdLst/>
              <a:ahLst/>
              <a:cxnLst/>
              <a:rect l="l" t="t" r="r" b="b"/>
              <a:pathLst>
                <a:path w="3762375" h="2299335">
                  <a:moveTo>
                    <a:pt x="0" y="2299189"/>
                  </a:moveTo>
                  <a:lnTo>
                    <a:pt x="933612" y="1222463"/>
                  </a:lnTo>
                  <a:lnTo>
                    <a:pt x="871567" y="1204913"/>
                  </a:lnTo>
                  <a:lnTo>
                    <a:pt x="812106" y="1186549"/>
                  </a:lnTo>
                  <a:lnTo>
                    <a:pt x="755244" y="1167406"/>
                  </a:lnTo>
                  <a:lnTo>
                    <a:pt x="700997" y="1147521"/>
                  </a:lnTo>
                  <a:lnTo>
                    <a:pt x="649380" y="1126928"/>
                  </a:lnTo>
                  <a:lnTo>
                    <a:pt x="600408" y="1105663"/>
                  </a:lnTo>
                  <a:lnTo>
                    <a:pt x="554097" y="1083761"/>
                  </a:lnTo>
                  <a:lnTo>
                    <a:pt x="510463" y="1061258"/>
                  </a:lnTo>
                  <a:lnTo>
                    <a:pt x="469520" y="1038187"/>
                  </a:lnTo>
                  <a:lnTo>
                    <a:pt x="431285" y="1014586"/>
                  </a:lnTo>
                  <a:lnTo>
                    <a:pt x="395772" y="990489"/>
                  </a:lnTo>
                  <a:lnTo>
                    <a:pt x="362997" y="965932"/>
                  </a:lnTo>
                  <a:lnTo>
                    <a:pt x="332976" y="940949"/>
                  </a:lnTo>
                  <a:lnTo>
                    <a:pt x="281256" y="889850"/>
                  </a:lnTo>
                  <a:lnTo>
                    <a:pt x="240735" y="837474"/>
                  </a:lnTo>
                  <a:lnTo>
                    <a:pt x="211536" y="784103"/>
                  </a:lnTo>
                  <a:lnTo>
                    <a:pt x="193783" y="730020"/>
                  </a:lnTo>
                  <a:lnTo>
                    <a:pt x="187600" y="675508"/>
                  </a:lnTo>
                  <a:lnTo>
                    <a:pt x="188885" y="648179"/>
                  </a:lnTo>
                  <a:lnTo>
                    <a:pt x="200288" y="593552"/>
                  </a:lnTo>
                  <a:lnTo>
                    <a:pt x="223567" y="539202"/>
                  </a:lnTo>
                  <a:lnTo>
                    <a:pt x="258849" y="485410"/>
                  </a:lnTo>
                  <a:lnTo>
                    <a:pt x="306255" y="432460"/>
                  </a:lnTo>
                  <a:lnTo>
                    <a:pt x="334543" y="406389"/>
                  </a:lnTo>
                  <a:lnTo>
                    <a:pt x="365909" y="380634"/>
                  </a:lnTo>
                  <a:lnTo>
                    <a:pt x="400367" y="355231"/>
                  </a:lnTo>
                  <a:lnTo>
                    <a:pt x="437934" y="330215"/>
                  </a:lnTo>
                  <a:lnTo>
                    <a:pt x="478625" y="305620"/>
                  </a:lnTo>
                  <a:lnTo>
                    <a:pt x="522455" y="281484"/>
                  </a:lnTo>
                  <a:lnTo>
                    <a:pt x="556904" y="263948"/>
                  </a:lnTo>
                  <a:lnTo>
                    <a:pt x="592563" y="246953"/>
                  </a:lnTo>
                  <a:lnTo>
                    <a:pt x="629394" y="230501"/>
                  </a:lnTo>
                  <a:lnTo>
                    <a:pt x="667357" y="214594"/>
                  </a:lnTo>
                  <a:lnTo>
                    <a:pt x="706415" y="199234"/>
                  </a:lnTo>
                  <a:lnTo>
                    <a:pt x="746528" y="184425"/>
                  </a:lnTo>
                  <a:lnTo>
                    <a:pt x="787657" y="170168"/>
                  </a:lnTo>
                  <a:lnTo>
                    <a:pt x="829765" y="156466"/>
                  </a:lnTo>
                  <a:lnTo>
                    <a:pt x="872812" y="143321"/>
                  </a:lnTo>
                  <a:lnTo>
                    <a:pt x="916760" y="130736"/>
                  </a:lnTo>
                  <a:lnTo>
                    <a:pt x="961569" y="118713"/>
                  </a:lnTo>
                  <a:lnTo>
                    <a:pt x="1007202" y="107255"/>
                  </a:lnTo>
                  <a:lnTo>
                    <a:pt x="1053619" y="96363"/>
                  </a:lnTo>
                  <a:lnTo>
                    <a:pt x="1100782" y="86041"/>
                  </a:lnTo>
                  <a:lnTo>
                    <a:pt x="1148652" y="76290"/>
                  </a:lnTo>
                  <a:lnTo>
                    <a:pt x="1197190" y="67114"/>
                  </a:lnTo>
                  <a:lnTo>
                    <a:pt x="1246358" y="58514"/>
                  </a:lnTo>
                  <a:lnTo>
                    <a:pt x="1296116" y="50493"/>
                  </a:lnTo>
                  <a:lnTo>
                    <a:pt x="1346427" y="43053"/>
                  </a:lnTo>
                  <a:lnTo>
                    <a:pt x="1397252" y="36197"/>
                  </a:lnTo>
                  <a:lnTo>
                    <a:pt x="1448551" y="29928"/>
                  </a:lnTo>
                  <a:lnTo>
                    <a:pt x="1500286" y="24246"/>
                  </a:lnTo>
                  <a:lnTo>
                    <a:pt x="1552419" y="19156"/>
                  </a:lnTo>
                  <a:lnTo>
                    <a:pt x="1604911" y="14660"/>
                  </a:lnTo>
                  <a:lnTo>
                    <a:pt x="1657722" y="10759"/>
                  </a:lnTo>
                  <a:lnTo>
                    <a:pt x="1710815" y="7456"/>
                  </a:lnTo>
                  <a:lnTo>
                    <a:pt x="1764150" y="4754"/>
                  </a:lnTo>
                  <a:lnTo>
                    <a:pt x="1817689" y="2655"/>
                  </a:lnTo>
                  <a:lnTo>
                    <a:pt x="1871393" y="1161"/>
                  </a:lnTo>
                  <a:lnTo>
                    <a:pt x="1925224" y="275"/>
                  </a:lnTo>
                  <a:lnTo>
                    <a:pt x="1979142" y="0"/>
                  </a:lnTo>
                  <a:lnTo>
                    <a:pt x="2033110" y="337"/>
                  </a:lnTo>
                  <a:lnTo>
                    <a:pt x="2087087" y="1289"/>
                  </a:lnTo>
                  <a:lnTo>
                    <a:pt x="2141037" y="2858"/>
                  </a:lnTo>
                  <a:lnTo>
                    <a:pt x="2194919" y="5048"/>
                  </a:lnTo>
                  <a:lnTo>
                    <a:pt x="2248695" y="7859"/>
                  </a:lnTo>
                  <a:lnTo>
                    <a:pt x="2302327" y="11296"/>
                  </a:lnTo>
                  <a:lnTo>
                    <a:pt x="2355776" y="15359"/>
                  </a:lnTo>
                  <a:lnTo>
                    <a:pt x="2409002" y="20053"/>
                  </a:lnTo>
                  <a:lnTo>
                    <a:pt x="2461968" y="25377"/>
                  </a:lnTo>
                  <a:lnTo>
                    <a:pt x="2514635" y="31337"/>
                  </a:lnTo>
                  <a:lnTo>
                    <a:pt x="2566964" y="37933"/>
                  </a:lnTo>
                  <a:lnTo>
                    <a:pt x="2618916" y="45168"/>
                  </a:lnTo>
                  <a:lnTo>
                    <a:pt x="2670452" y="53045"/>
                  </a:lnTo>
                  <a:lnTo>
                    <a:pt x="2721534" y="61565"/>
                  </a:lnTo>
                  <a:lnTo>
                    <a:pt x="2772124" y="70732"/>
                  </a:lnTo>
                  <a:lnTo>
                    <a:pt x="2822182" y="80548"/>
                  </a:lnTo>
                  <a:lnTo>
                    <a:pt x="2871669" y="91015"/>
                  </a:lnTo>
                  <a:lnTo>
                    <a:pt x="2920548" y="102136"/>
                  </a:lnTo>
                  <a:lnTo>
                    <a:pt x="2968778" y="113912"/>
                  </a:lnTo>
                  <a:lnTo>
                    <a:pt x="3016323" y="126347"/>
                  </a:lnTo>
                  <a:lnTo>
                    <a:pt x="3078368" y="143898"/>
                  </a:lnTo>
                  <a:lnTo>
                    <a:pt x="3137829" y="162262"/>
                  </a:lnTo>
                  <a:lnTo>
                    <a:pt x="3194691" y="181404"/>
                  </a:lnTo>
                  <a:lnTo>
                    <a:pt x="3248938" y="201289"/>
                  </a:lnTo>
                  <a:lnTo>
                    <a:pt x="3300555" y="221882"/>
                  </a:lnTo>
                  <a:lnTo>
                    <a:pt x="3349527" y="243147"/>
                  </a:lnTo>
                  <a:lnTo>
                    <a:pt x="3395837" y="265049"/>
                  </a:lnTo>
                  <a:lnTo>
                    <a:pt x="3439472" y="287553"/>
                  </a:lnTo>
                  <a:lnTo>
                    <a:pt x="3480414" y="310623"/>
                  </a:lnTo>
                  <a:lnTo>
                    <a:pt x="3518650" y="334224"/>
                  </a:lnTo>
                  <a:lnTo>
                    <a:pt x="3554163" y="358321"/>
                  </a:lnTo>
                  <a:lnTo>
                    <a:pt x="3586937" y="382878"/>
                  </a:lnTo>
                  <a:lnTo>
                    <a:pt x="3616959" y="407861"/>
                  </a:lnTo>
                  <a:lnTo>
                    <a:pt x="3668679" y="458960"/>
                  </a:lnTo>
                  <a:lnTo>
                    <a:pt x="3709200" y="511336"/>
                  </a:lnTo>
                  <a:lnTo>
                    <a:pt x="3738399" y="564707"/>
                  </a:lnTo>
                  <a:lnTo>
                    <a:pt x="3756151" y="618790"/>
                  </a:lnTo>
                  <a:lnTo>
                    <a:pt x="3762335" y="673302"/>
                  </a:lnTo>
                  <a:lnTo>
                    <a:pt x="3761049" y="700631"/>
                  </a:lnTo>
                  <a:lnTo>
                    <a:pt x="3749647" y="755258"/>
                  </a:lnTo>
                  <a:lnTo>
                    <a:pt x="3726367" y="809608"/>
                  </a:lnTo>
                  <a:lnTo>
                    <a:pt x="3691086" y="863400"/>
                  </a:lnTo>
                  <a:lnTo>
                    <a:pt x="3643680" y="916350"/>
                  </a:lnTo>
                  <a:lnTo>
                    <a:pt x="3615392" y="942421"/>
                  </a:lnTo>
                  <a:lnTo>
                    <a:pt x="3584026" y="968176"/>
                  </a:lnTo>
                  <a:lnTo>
                    <a:pt x="3549567" y="993579"/>
                  </a:lnTo>
                  <a:lnTo>
                    <a:pt x="3512000" y="1018595"/>
                  </a:lnTo>
                  <a:lnTo>
                    <a:pt x="3471310" y="1043190"/>
                  </a:lnTo>
                  <a:lnTo>
                    <a:pt x="3427480" y="1067326"/>
                  </a:lnTo>
                  <a:lnTo>
                    <a:pt x="3393315" y="1084715"/>
                  </a:lnTo>
                  <a:lnTo>
                    <a:pt x="3357871" y="1101601"/>
                  </a:lnTo>
                  <a:lnTo>
                    <a:pt x="3321187" y="1117979"/>
                  </a:lnTo>
                  <a:lnTo>
                    <a:pt x="3283302" y="1133845"/>
                  </a:lnTo>
                  <a:lnTo>
                    <a:pt x="3244252" y="1149192"/>
                  </a:lnTo>
                  <a:lnTo>
                    <a:pt x="3204078" y="1164015"/>
                  </a:lnTo>
                  <a:lnTo>
                    <a:pt x="3162816" y="1178310"/>
                  </a:lnTo>
                  <a:lnTo>
                    <a:pt x="3120506" y="1192070"/>
                  </a:lnTo>
                  <a:lnTo>
                    <a:pt x="3077185" y="1205290"/>
                  </a:lnTo>
                  <a:lnTo>
                    <a:pt x="3032893" y="1217965"/>
                  </a:lnTo>
                  <a:lnTo>
                    <a:pt x="2987666" y="1230089"/>
                  </a:lnTo>
                  <a:lnTo>
                    <a:pt x="2941544" y="1241658"/>
                  </a:lnTo>
                  <a:lnTo>
                    <a:pt x="2894566" y="1252665"/>
                  </a:lnTo>
                  <a:lnTo>
                    <a:pt x="2846768" y="1263106"/>
                  </a:lnTo>
                  <a:lnTo>
                    <a:pt x="2798189" y="1272974"/>
                  </a:lnTo>
                  <a:lnTo>
                    <a:pt x="2748869" y="1282266"/>
                  </a:lnTo>
                  <a:lnTo>
                    <a:pt x="2698844" y="1290974"/>
                  </a:lnTo>
                  <a:lnTo>
                    <a:pt x="2648154" y="1299095"/>
                  </a:lnTo>
                  <a:lnTo>
                    <a:pt x="2596837" y="1306622"/>
                  </a:lnTo>
                  <a:lnTo>
                    <a:pt x="2544930" y="1313550"/>
                  </a:lnTo>
                  <a:lnTo>
                    <a:pt x="2492473" y="1319874"/>
                  </a:lnTo>
                  <a:lnTo>
                    <a:pt x="2439503" y="1325588"/>
                  </a:lnTo>
                  <a:lnTo>
                    <a:pt x="2386060" y="1330688"/>
                  </a:lnTo>
                  <a:lnTo>
                    <a:pt x="2332180" y="1335167"/>
                  </a:lnTo>
                  <a:lnTo>
                    <a:pt x="2277903" y="1339021"/>
                  </a:lnTo>
                  <a:lnTo>
                    <a:pt x="2223267" y="1342244"/>
                  </a:lnTo>
                  <a:lnTo>
                    <a:pt x="2168310" y="1344830"/>
                  </a:lnTo>
                  <a:lnTo>
                    <a:pt x="2113071" y="1346775"/>
                  </a:lnTo>
                  <a:lnTo>
                    <a:pt x="2057587" y="1348072"/>
                  </a:lnTo>
                  <a:lnTo>
                    <a:pt x="2001897" y="1348718"/>
                  </a:lnTo>
                  <a:lnTo>
                    <a:pt x="1946040" y="1348705"/>
                  </a:lnTo>
                  <a:lnTo>
                    <a:pt x="1890053" y="1348029"/>
                  </a:lnTo>
                  <a:lnTo>
                    <a:pt x="1833975" y="1346684"/>
                  </a:lnTo>
                  <a:lnTo>
                    <a:pt x="1777845" y="1344666"/>
                  </a:lnTo>
                  <a:lnTo>
                    <a:pt x="1721700" y="1341968"/>
                  </a:lnTo>
                  <a:lnTo>
                    <a:pt x="1665579" y="1338586"/>
                  </a:lnTo>
                  <a:lnTo>
                    <a:pt x="1609520" y="1334514"/>
                  </a:lnTo>
                  <a:lnTo>
                    <a:pt x="1553562" y="1329746"/>
                  </a:lnTo>
                  <a:lnTo>
                    <a:pt x="0" y="2299189"/>
                  </a:lnTo>
                  <a:close/>
                </a:path>
              </a:pathLst>
            </a:custGeom>
            <a:ln w="529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351916" y="994833"/>
            <a:ext cx="2221230" cy="8128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85"/>
              </a:spcBef>
            </a:pPr>
            <a:r>
              <a:rPr sz="1650" b="0" dirty="0">
                <a:latin typeface="Arial"/>
                <a:cs typeface="Arial"/>
              </a:rPr>
              <a:t>Involving</a:t>
            </a:r>
            <a:r>
              <a:rPr sz="1650" b="0" spc="3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the</a:t>
            </a:r>
            <a:r>
              <a:rPr sz="1650" b="0" spc="40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public</a:t>
            </a:r>
            <a:r>
              <a:rPr sz="1650" b="0" spc="30" dirty="0">
                <a:latin typeface="Arial"/>
                <a:cs typeface="Arial"/>
              </a:rPr>
              <a:t> </a:t>
            </a:r>
            <a:r>
              <a:rPr sz="1650" b="0" spc="-25" dirty="0">
                <a:latin typeface="Arial"/>
                <a:cs typeface="Arial"/>
              </a:rPr>
              <a:t>in research</a:t>
            </a:r>
            <a:r>
              <a:rPr sz="1650" b="0" spc="-70" dirty="0">
                <a:latin typeface="Arial"/>
                <a:cs typeface="Arial"/>
              </a:rPr>
              <a:t> </a:t>
            </a:r>
            <a:r>
              <a:rPr sz="1650" b="0" spc="-20" dirty="0">
                <a:latin typeface="Arial"/>
                <a:cs typeface="Arial"/>
              </a:rPr>
              <a:t>is</a:t>
            </a:r>
            <a:r>
              <a:rPr sz="1650" b="0" spc="-8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a</a:t>
            </a:r>
            <a:r>
              <a:rPr sz="1650" b="0" spc="-75" dirty="0">
                <a:latin typeface="Arial"/>
                <a:cs typeface="Arial"/>
              </a:rPr>
              <a:t> </a:t>
            </a:r>
            <a:r>
              <a:rPr sz="1650" b="0" dirty="0">
                <a:latin typeface="Arial"/>
                <a:cs typeface="Arial"/>
              </a:rPr>
              <a:t>good</a:t>
            </a:r>
            <a:r>
              <a:rPr sz="1650" b="0" spc="-70" dirty="0">
                <a:latin typeface="Arial"/>
                <a:cs typeface="Arial"/>
              </a:rPr>
              <a:t> </a:t>
            </a:r>
            <a:r>
              <a:rPr sz="1650" b="0" spc="-20" dirty="0">
                <a:latin typeface="Arial"/>
                <a:cs typeface="Arial"/>
              </a:rPr>
              <a:t>thing </a:t>
            </a:r>
            <a:r>
              <a:rPr sz="1650" b="0" dirty="0">
                <a:latin typeface="Arial"/>
                <a:cs typeface="Arial"/>
              </a:rPr>
              <a:t>for</a:t>
            </a:r>
            <a:r>
              <a:rPr sz="1650" b="0" spc="90" dirty="0">
                <a:latin typeface="Arial"/>
                <a:cs typeface="Arial"/>
              </a:rPr>
              <a:t> </a:t>
            </a:r>
            <a:r>
              <a:rPr sz="1650" b="0" spc="-10" dirty="0">
                <a:latin typeface="Arial"/>
                <a:cs typeface="Arial"/>
              </a:rPr>
              <a:t>democracy!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04943" y="2483650"/>
            <a:ext cx="10646410" cy="3326765"/>
            <a:chOff x="404943" y="2483650"/>
            <a:chExt cx="10646410" cy="3326765"/>
          </a:xfrm>
        </p:grpSpPr>
        <p:sp>
          <p:nvSpPr>
            <p:cNvPr id="16" name="object 16"/>
            <p:cNvSpPr/>
            <p:nvPr/>
          </p:nvSpPr>
          <p:spPr>
            <a:xfrm>
              <a:off x="6483502" y="4125581"/>
              <a:ext cx="4541520" cy="1658620"/>
            </a:xfrm>
            <a:custGeom>
              <a:avLst/>
              <a:gdLst/>
              <a:ahLst/>
              <a:cxnLst/>
              <a:rect l="l" t="t" r="r" b="b"/>
              <a:pathLst>
                <a:path w="4541520" h="1658620">
                  <a:moveTo>
                    <a:pt x="2814156" y="122"/>
                  </a:moveTo>
                  <a:lnTo>
                    <a:pt x="2759374" y="0"/>
                  </a:lnTo>
                  <a:lnTo>
                    <a:pt x="2704473" y="639"/>
                  </a:lnTo>
                  <a:lnTo>
                    <a:pt x="2649491" y="2047"/>
                  </a:lnTo>
                  <a:lnTo>
                    <a:pt x="2594467" y="4230"/>
                  </a:lnTo>
                  <a:lnTo>
                    <a:pt x="2539439" y="7194"/>
                  </a:lnTo>
                  <a:lnTo>
                    <a:pt x="2484446" y="10946"/>
                  </a:lnTo>
                  <a:lnTo>
                    <a:pt x="2429525" y="15492"/>
                  </a:lnTo>
                  <a:lnTo>
                    <a:pt x="2374717" y="20839"/>
                  </a:lnTo>
                  <a:lnTo>
                    <a:pt x="2320058" y="26992"/>
                  </a:lnTo>
                  <a:lnTo>
                    <a:pt x="2265587" y="33959"/>
                  </a:lnTo>
                  <a:lnTo>
                    <a:pt x="2211343" y="41746"/>
                  </a:lnTo>
                  <a:lnTo>
                    <a:pt x="2157364" y="50358"/>
                  </a:lnTo>
                  <a:lnTo>
                    <a:pt x="2103688" y="59804"/>
                  </a:lnTo>
                  <a:lnTo>
                    <a:pt x="2050355" y="70088"/>
                  </a:lnTo>
                  <a:lnTo>
                    <a:pt x="1986424" y="83646"/>
                  </a:lnTo>
                  <a:lnTo>
                    <a:pt x="1924282" y="98190"/>
                  </a:lnTo>
                  <a:lnTo>
                    <a:pt x="1863956" y="113688"/>
                  </a:lnTo>
                  <a:lnTo>
                    <a:pt x="1805471" y="130109"/>
                  </a:lnTo>
                  <a:lnTo>
                    <a:pt x="1748853" y="147423"/>
                  </a:lnTo>
                  <a:lnTo>
                    <a:pt x="1694130" y="165598"/>
                  </a:lnTo>
                  <a:lnTo>
                    <a:pt x="1641326" y="184603"/>
                  </a:lnTo>
                  <a:lnTo>
                    <a:pt x="1590468" y="204408"/>
                  </a:lnTo>
                  <a:lnTo>
                    <a:pt x="1541582" y="224982"/>
                  </a:lnTo>
                  <a:lnTo>
                    <a:pt x="1494695" y="246294"/>
                  </a:lnTo>
                  <a:lnTo>
                    <a:pt x="1449832" y="268313"/>
                  </a:lnTo>
                  <a:lnTo>
                    <a:pt x="1407020" y="291008"/>
                  </a:lnTo>
                  <a:lnTo>
                    <a:pt x="1366284" y="314348"/>
                  </a:lnTo>
                  <a:lnTo>
                    <a:pt x="1327652" y="338303"/>
                  </a:lnTo>
                  <a:lnTo>
                    <a:pt x="1291148" y="362841"/>
                  </a:lnTo>
                  <a:lnTo>
                    <a:pt x="1256800" y="387931"/>
                  </a:lnTo>
                  <a:lnTo>
                    <a:pt x="1224633" y="413543"/>
                  </a:lnTo>
                  <a:lnTo>
                    <a:pt x="1194673" y="439646"/>
                  </a:lnTo>
                  <a:lnTo>
                    <a:pt x="1166948" y="466208"/>
                  </a:lnTo>
                  <a:lnTo>
                    <a:pt x="1118302" y="520589"/>
                  </a:lnTo>
                  <a:lnTo>
                    <a:pt x="1078904" y="576438"/>
                  </a:lnTo>
                  <a:lnTo>
                    <a:pt x="1048964" y="633508"/>
                  </a:lnTo>
                  <a:lnTo>
                    <a:pt x="1028690" y="691553"/>
                  </a:lnTo>
                  <a:lnTo>
                    <a:pt x="1018293" y="750324"/>
                  </a:lnTo>
                  <a:lnTo>
                    <a:pt x="1016863" y="779905"/>
                  </a:lnTo>
                  <a:lnTo>
                    <a:pt x="1017981" y="809576"/>
                  </a:lnTo>
                  <a:lnTo>
                    <a:pt x="1027963" y="869059"/>
                  </a:lnTo>
                  <a:lnTo>
                    <a:pt x="1048449" y="928529"/>
                  </a:lnTo>
                  <a:lnTo>
                    <a:pt x="1079648" y="987736"/>
                  </a:lnTo>
                  <a:lnTo>
                    <a:pt x="1121768" y="1046435"/>
                  </a:lnTo>
                  <a:lnTo>
                    <a:pt x="1146990" y="1075516"/>
                  </a:lnTo>
                  <a:lnTo>
                    <a:pt x="1175020" y="1104377"/>
                  </a:lnTo>
                  <a:lnTo>
                    <a:pt x="0" y="1657992"/>
                  </a:lnTo>
                  <a:lnTo>
                    <a:pt x="1564750" y="1347277"/>
                  </a:lnTo>
                  <a:lnTo>
                    <a:pt x="1605257" y="1363840"/>
                  </a:lnTo>
                  <a:lnTo>
                    <a:pt x="1646708" y="1379761"/>
                  </a:lnTo>
                  <a:lnTo>
                    <a:pt x="1689065" y="1395037"/>
                  </a:lnTo>
                  <a:lnTo>
                    <a:pt x="1732291" y="1409666"/>
                  </a:lnTo>
                  <a:lnTo>
                    <a:pt x="1776350" y="1423644"/>
                  </a:lnTo>
                  <a:lnTo>
                    <a:pt x="1821205" y="1436970"/>
                  </a:lnTo>
                  <a:lnTo>
                    <a:pt x="1866819" y="1449641"/>
                  </a:lnTo>
                  <a:lnTo>
                    <a:pt x="1913156" y="1461653"/>
                  </a:lnTo>
                  <a:lnTo>
                    <a:pt x="1960179" y="1473004"/>
                  </a:lnTo>
                  <a:lnTo>
                    <a:pt x="2007850" y="1483691"/>
                  </a:lnTo>
                  <a:lnTo>
                    <a:pt x="2056134" y="1493711"/>
                  </a:lnTo>
                  <a:lnTo>
                    <a:pt x="2104994" y="1503063"/>
                  </a:lnTo>
                  <a:lnTo>
                    <a:pt x="2154393" y="1511742"/>
                  </a:lnTo>
                  <a:lnTo>
                    <a:pt x="2204293" y="1519747"/>
                  </a:lnTo>
                  <a:lnTo>
                    <a:pt x="2254659" y="1527073"/>
                  </a:lnTo>
                  <a:lnTo>
                    <a:pt x="2305454" y="1533720"/>
                  </a:lnTo>
                  <a:lnTo>
                    <a:pt x="2356641" y="1539684"/>
                  </a:lnTo>
                  <a:lnTo>
                    <a:pt x="2408183" y="1544962"/>
                  </a:lnTo>
                  <a:lnTo>
                    <a:pt x="2460043" y="1549551"/>
                  </a:lnTo>
                  <a:lnTo>
                    <a:pt x="2512185" y="1553449"/>
                  </a:lnTo>
                  <a:lnTo>
                    <a:pt x="2564572" y="1556653"/>
                  </a:lnTo>
                  <a:lnTo>
                    <a:pt x="2617168" y="1559160"/>
                  </a:lnTo>
                  <a:lnTo>
                    <a:pt x="2669935" y="1560968"/>
                  </a:lnTo>
                  <a:lnTo>
                    <a:pt x="2722836" y="1562073"/>
                  </a:lnTo>
                  <a:lnTo>
                    <a:pt x="2775836" y="1562474"/>
                  </a:lnTo>
                  <a:lnTo>
                    <a:pt x="2828897" y="1562166"/>
                  </a:lnTo>
                  <a:lnTo>
                    <a:pt x="2881982" y="1561149"/>
                  </a:lnTo>
                  <a:lnTo>
                    <a:pt x="2935056" y="1559418"/>
                  </a:lnTo>
                  <a:lnTo>
                    <a:pt x="2988080" y="1556971"/>
                  </a:lnTo>
                  <a:lnTo>
                    <a:pt x="3041019" y="1553805"/>
                  </a:lnTo>
                  <a:lnTo>
                    <a:pt x="3093835" y="1549918"/>
                  </a:lnTo>
                  <a:lnTo>
                    <a:pt x="3146493" y="1545306"/>
                  </a:lnTo>
                  <a:lnTo>
                    <a:pt x="3198954" y="1539968"/>
                  </a:lnTo>
                  <a:lnTo>
                    <a:pt x="3251183" y="1533900"/>
                  </a:lnTo>
                  <a:lnTo>
                    <a:pt x="3303142" y="1527099"/>
                  </a:lnTo>
                  <a:lnTo>
                    <a:pt x="3354796" y="1519563"/>
                  </a:lnTo>
                  <a:lnTo>
                    <a:pt x="3406107" y="1511289"/>
                  </a:lnTo>
                  <a:lnTo>
                    <a:pt x="3457038" y="1502275"/>
                  </a:lnTo>
                  <a:lnTo>
                    <a:pt x="3507553" y="1492517"/>
                  </a:lnTo>
                  <a:lnTo>
                    <a:pt x="3571484" y="1478958"/>
                  </a:lnTo>
                  <a:lnTo>
                    <a:pt x="3633625" y="1464415"/>
                  </a:lnTo>
                  <a:lnTo>
                    <a:pt x="3693952" y="1448917"/>
                  </a:lnTo>
                  <a:lnTo>
                    <a:pt x="3752437" y="1432496"/>
                  </a:lnTo>
                  <a:lnTo>
                    <a:pt x="3809054" y="1415182"/>
                  </a:lnTo>
                  <a:lnTo>
                    <a:pt x="3863778" y="1397007"/>
                  </a:lnTo>
                  <a:lnTo>
                    <a:pt x="3916582" y="1378001"/>
                  </a:lnTo>
                  <a:lnTo>
                    <a:pt x="3967440" y="1358196"/>
                  </a:lnTo>
                  <a:lnTo>
                    <a:pt x="4016326" y="1337622"/>
                  </a:lnTo>
                  <a:lnTo>
                    <a:pt x="4063213" y="1316310"/>
                  </a:lnTo>
                  <a:lnTo>
                    <a:pt x="4108076" y="1294291"/>
                  </a:lnTo>
                  <a:lnTo>
                    <a:pt x="4150888" y="1271597"/>
                  </a:lnTo>
                  <a:lnTo>
                    <a:pt x="4191624" y="1248256"/>
                  </a:lnTo>
                  <a:lnTo>
                    <a:pt x="4230256" y="1224302"/>
                  </a:lnTo>
                  <a:lnTo>
                    <a:pt x="4266760" y="1199764"/>
                  </a:lnTo>
                  <a:lnTo>
                    <a:pt x="4301108" y="1174674"/>
                  </a:lnTo>
                  <a:lnTo>
                    <a:pt x="4333275" y="1149062"/>
                  </a:lnTo>
                  <a:lnTo>
                    <a:pt x="4363235" y="1122959"/>
                  </a:lnTo>
                  <a:lnTo>
                    <a:pt x="4390961" y="1096397"/>
                  </a:lnTo>
                  <a:lnTo>
                    <a:pt x="4439607" y="1042016"/>
                  </a:lnTo>
                  <a:lnTo>
                    <a:pt x="4479004" y="986167"/>
                  </a:lnTo>
                  <a:lnTo>
                    <a:pt x="4508944" y="929096"/>
                  </a:lnTo>
                  <a:lnTo>
                    <a:pt x="4529217" y="871052"/>
                  </a:lnTo>
                  <a:lnTo>
                    <a:pt x="4539615" y="812280"/>
                  </a:lnTo>
                  <a:lnTo>
                    <a:pt x="4541044" y="782699"/>
                  </a:lnTo>
                  <a:lnTo>
                    <a:pt x="4539927" y="753029"/>
                  </a:lnTo>
                  <a:lnTo>
                    <a:pt x="4529944" y="693545"/>
                  </a:lnTo>
                  <a:lnTo>
                    <a:pt x="4509458" y="634076"/>
                  </a:lnTo>
                  <a:lnTo>
                    <a:pt x="4478260" y="574869"/>
                  </a:lnTo>
                  <a:lnTo>
                    <a:pt x="4436139" y="516170"/>
                  </a:lnTo>
                  <a:lnTo>
                    <a:pt x="4410918" y="487089"/>
                  </a:lnTo>
                  <a:lnTo>
                    <a:pt x="4382888" y="458228"/>
                  </a:lnTo>
                  <a:lnTo>
                    <a:pt x="4331570" y="412152"/>
                  </a:lnTo>
                  <a:lnTo>
                    <a:pt x="4274398" y="368231"/>
                  </a:lnTo>
                  <a:lnTo>
                    <a:pt x="4211678" y="326514"/>
                  </a:lnTo>
                  <a:lnTo>
                    <a:pt x="4178334" y="306498"/>
                  </a:lnTo>
                  <a:lnTo>
                    <a:pt x="4143718" y="287053"/>
                  </a:lnTo>
                  <a:lnTo>
                    <a:pt x="4107869" y="268185"/>
                  </a:lnTo>
                  <a:lnTo>
                    <a:pt x="4070825" y="249899"/>
                  </a:lnTo>
                  <a:lnTo>
                    <a:pt x="4032624" y="232204"/>
                  </a:lnTo>
                  <a:lnTo>
                    <a:pt x="3993306" y="215104"/>
                  </a:lnTo>
                  <a:lnTo>
                    <a:pt x="3952908" y="198607"/>
                  </a:lnTo>
                  <a:lnTo>
                    <a:pt x="3911469" y="182718"/>
                  </a:lnTo>
                  <a:lnTo>
                    <a:pt x="3869027" y="167445"/>
                  </a:lnTo>
                  <a:lnTo>
                    <a:pt x="3825621" y="152793"/>
                  </a:lnTo>
                  <a:lnTo>
                    <a:pt x="3781288" y="138769"/>
                  </a:lnTo>
                  <a:lnTo>
                    <a:pt x="3736069" y="125379"/>
                  </a:lnTo>
                  <a:lnTo>
                    <a:pt x="3690000" y="112630"/>
                  </a:lnTo>
                  <a:lnTo>
                    <a:pt x="3643121" y="100528"/>
                  </a:lnTo>
                  <a:lnTo>
                    <a:pt x="3595469" y="89080"/>
                  </a:lnTo>
                  <a:lnTo>
                    <a:pt x="3547084" y="78292"/>
                  </a:lnTo>
                  <a:lnTo>
                    <a:pt x="3498003" y="68169"/>
                  </a:lnTo>
                  <a:lnTo>
                    <a:pt x="3448266" y="58720"/>
                  </a:lnTo>
                  <a:lnTo>
                    <a:pt x="3397910" y="49950"/>
                  </a:lnTo>
                  <a:lnTo>
                    <a:pt x="3346973" y="41865"/>
                  </a:lnTo>
                  <a:lnTo>
                    <a:pt x="3295495" y="34472"/>
                  </a:lnTo>
                  <a:lnTo>
                    <a:pt x="3243514" y="27777"/>
                  </a:lnTo>
                  <a:lnTo>
                    <a:pt x="3191068" y="21787"/>
                  </a:lnTo>
                  <a:lnTo>
                    <a:pt x="3138195" y="16507"/>
                  </a:lnTo>
                  <a:lnTo>
                    <a:pt x="3084935" y="11946"/>
                  </a:lnTo>
                  <a:lnTo>
                    <a:pt x="3031324" y="8108"/>
                  </a:lnTo>
                  <a:lnTo>
                    <a:pt x="2977403" y="5000"/>
                  </a:lnTo>
                  <a:lnTo>
                    <a:pt x="2923209" y="2629"/>
                  </a:lnTo>
                  <a:lnTo>
                    <a:pt x="2868780" y="1001"/>
                  </a:lnTo>
                  <a:lnTo>
                    <a:pt x="2814156" y="122"/>
                  </a:lnTo>
                  <a:close/>
                </a:path>
              </a:pathLst>
            </a:custGeom>
            <a:solidFill>
              <a:srgbClr val="E2F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83501" y="4125581"/>
              <a:ext cx="4541520" cy="1657985"/>
            </a:xfrm>
            <a:custGeom>
              <a:avLst/>
              <a:gdLst/>
              <a:ahLst/>
              <a:cxnLst/>
              <a:rect l="l" t="t" r="r" b="b"/>
              <a:pathLst>
                <a:path w="4541520" h="1657985">
                  <a:moveTo>
                    <a:pt x="0" y="1657991"/>
                  </a:moveTo>
                  <a:lnTo>
                    <a:pt x="1175021" y="1104377"/>
                  </a:lnTo>
                  <a:lnTo>
                    <a:pt x="1146990" y="1075516"/>
                  </a:lnTo>
                  <a:lnTo>
                    <a:pt x="1121769" y="1046434"/>
                  </a:lnTo>
                  <a:lnTo>
                    <a:pt x="1079648" y="987736"/>
                  </a:lnTo>
                  <a:lnTo>
                    <a:pt x="1048450" y="928528"/>
                  </a:lnTo>
                  <a:lnTo>
                    <a:pt x="1027964" y="869059"/>
                  </a:lnTo>
                  <a:lnTo>
                    <a:pt x="1017982" y="809575"/>
                  </a:lnTo>
                  <a:lnTo>
                    <a:pt x="1016864" y="779905"/>
                  </a:lnTo>
                  <a:lnTo>
                    <a:pt x="1018294" y="750324"/>
                  </a:lnTo>
                  <a:lnTo>
                    <a:pt x="1028691" y="691553"/>
                  </a:lnTo>
                  <a:lnTo>
                    <a:pt x="1048964" y="633508"/>
                  </a:lnTo>
                  <a:lnTo>
                    <a:pt x="1078904" y="576438"/>
                  </a:lnTo>
                  <a:lnTo>
                    <a:pt x="1118302" y="520588"/>
                  </a:lnTo>
                  <a:lnTo>
                    <a:pt x="1166948" y="466208"/>
                  </a:lnTo>
                  <a:lnTo>
                    <a:pt x="1194674" y="439645"/>
                  </a:lnTo>
                  <a:lnTo>
                    <a:pt x="1224633" y="413543"/>
                  </a:lnTo>
                  <a:lnTo>
                    <a:pt x="1256800" y="387931"/>
                  </a:lnTo>
                  <a:lnTo>
                    <a:pt x="1291149" y="362840"/>
                  </a:lnTo>
                  <a:lnTo>
                    <a:pt x="1327652" y="338302"/>
                  </a:lnTo>
                  <a:lnTo>
                    <a:pt x="1366285" y="314348"/>
                  </a:lnTo>
                  <a:lnTo>
                    <a:pt x="1407020" y="291008"/>
                  </a:lnTo>
                  <a:lnTo>
                    <a:pt x="1449833" y="268313"/>
                  </a:lnTo>
                  <a:lnTo>
                    <a:pt x="1494696" y="246294"/>
                  </a:lnTo>
                  <a:lnTo>
                    <a:pt x="1541583" y="224982"/>
                  </a:lnTo>
                  <a:lnTo>
                    <a:pt x="1590469" y="204408"/>
                  </a:lnTo>
                  <a:lnTo>
                    <a:pt x="1641326" y="184603"/>
                  </a:lnTo>
                  <a:lnTo>
                    <a:pt x="1694130" y="165598"/>
                  </a:lnTo>
                  <a:lnTo>
                    <a:pt x="1748854" y="147423"/>
                  </a:lnTo>
                  <a:lnTo>
                    <a:pt x="1805471" y="130109"/>
                  </a:lnTo>
                  <a:lnTo>
                    <a:pt x="1863957" y="113688"/>
                  </a:lnTo>
                  <a:lnTo>
                    <a:pt x="1924283" y="98190"/>
                  </a:lnTo>
                  <a:lnTo>
                    <a:pt x="1986425" y="83646"/>
                  </a:lnTo>
                  <a:lnTo>
                    <a:pt x="2050356" y="70088"/>
                  </a:lnTo>
                  <a:lnTo>
                    <a:pt x="2103689" y="59804"/>
                  </a:lnTo>
                  <a:lnTo>
                    <a:pt x="2157364" y="50358"/>
                  </a:lnTo>
                  <a:lnTo>
                    <a:pt x="2211343" y="41746"/>
                  </a:lnTo>
                  <a:lnTo>
                    <a:pt x="2265587" y="33959"/>
                  </a:lnTo>
                  <a:lnTo>
                    <a:pt x="2320058" y="26992"/>
                  </a:lnTo>
                  <a:lnTo>
                    <a:pt x="2374717" y="20839"/>
                  </a:lnTo>
                  <a:lnTo>
                    <a:pt x="2429526" y="15492"/>
                  </a:lnTo>
                  <a:lnTo>
                    <a:pt x="2484446" y="10946"/>
                  </a:lnTo>
                  <a:lnTo>
                    <a:pt x="2539439" y="7194"/>
                  </a:lnTo>
                  <a:lnTo>
                    <a:pt x="2594467" y="4230"/>
                  </a:lnTo>
                  <a:lnTo>
                    <a:pt x="2649491" y="2047"/>
                  </a:lnTo>
                  <a:lnTo>
                    <a:pt x="2704473" y="639"/>
                  </a:lnTo>
                  <a:lnTo>
                    <a:pt x="2759374" y="0"/>
                  </a:lnTo>
                  <a:lnTo>
                    <a:pt x="2814156" y="122"/>
                  </a:lnTo>
                  <a:lnTo>
                    <a:pt x="2868780" y="1001"/>
                  </a:lnTo>
                  <a:lnTo>
                    <a:pt x="2923209" y="2629"/>
                  </a:lnTo>
                  <a:lnTo>
                    <a:pt x="2977403" y="5000"/>
                  </a:lnTo>
                  <a:lnTo>
                    <a:pt x="3031325" y="8108"/>
                  </a:lnTo>
                  <a:lnTo>
                    <a:pt x="3084935" y="11946"/>
                  </a:lnTo>
                  <a:lnTo>
                    <a:pt x="3138195" y="16507"/>
                  </a:lnTo>
                  <a:lnTo>
                    <a:pt x="3191068" y="21787"/>
                  </a:lnTo>
                  <a:lnTo>
                    <a:pt x="3243514" y="27777"/>
                  </a:lnTo>
                  <a:lnTo>
                    <a:pt x="3295495" y="34472"/>
                  </a:lnTo>
                  <a:lnTo>
                    <a:pt x="3346973" y="41865"/>
                  </a:lnTo>
                  <a:lnTo>
                    <a:pt x="3397910" y="49950"/>
                  </a:lnTo>
                  <a:lnTo>
                    <a:pt x="3448266" y="58720"/>
                  </a:lnTo>
                  <a:lnTo>
                    <a:pt x="3498004" y="68170"/>
                  </a:lnTo>
                  <a:lnTo>
                    <a:pt x="3547084" y="78292"/>
                  </a:lnTo>
                  <a:lnTo>
                    <a:pt x="3595470" y="89080"/>
                  </a:lnTo>
                  <a:lnTo>
                    <a:pt x="3643121" y="100528"/>
                  </a:lnTo>
                  <a:lnTo>
                    <a:pt x="3690000" y="112630"/>
                  </a:lnTo>
                  <a:lnTo>
                    <a:pt x="3736069" y="125379"/>
                  </a:lnTo>
                  <a:lnTo>
                    <a:pt x="3781289" y="138769"/>
                  </a:lnTo>
                  <a:lnTo>
                    <a:pt x="3825621" y="152793"/>
                  </a:lnTo>
                  <a:lnTo>
                    <a:pt x="3869027" y="167445"/>
                  </a:lnTo>
                  <a:lnTo>
                    <a:pt x="3911469" y="182718"/>
                  </a:lnTo>
                  <a:lnTo>
                    <a:pt x="3952908" y="198607"/>
                  </a:lnTo>
                  <a:lnTo>
                    <a:pt x="3993306" y="215104"/>
                  </a:lnTo>
                  <a:lnTo>
                    <a:pt x="4032625" y="232204"/>
                  </a:lnTo>
                  <a:lnTo>
                    <a:pt x="4070825" y="249900"/>
                  </a:lnTo>
                  <a:lnTo>
                    <a:pt x="4107869" y="268185"/>
                  </a:lnTo>
                  <a:lnTo>
                    <a:pt x="4143719" y="287053"/>
                  </a:lnTo>
                  <a:lnTo>
                    <a:pt x="4178335" y="306498"/>
                  </a:lnTo>
                  <a:lnTo>
                    <a:pt x="4211679" y="326514"/>
                  </a:lnTo>
                  <a:lnTo>
                    <a:pt x="4274399" y="368231"/>
                  </a:lnTo>
                  <a:lnTo>
                    <a:pt x="4331571" y="412152"/>
                  </a:lnTo>
                  <a:lnTo>
                    <a:pt x="4382889" y="458228"/>
                  </a:lnTo>
                  <a:lnTo>
                    <a:pt x="4410919" y="487089"/>
                  </a:lnTo>
                  <a:lnTo>
                    <a:pt x="4436140" y="516170"/>
                  </a:lnTo>
                  <a:lnTo>
                    <a:pt x="4478261" y="574869"/>
                  </a:lnTo>
                  <a:lnTo>
                    <a:pt x="4509459" y="634076"/>
                  </a:lnTo>
                  <a:lnTo>
                    <a:pt x="4529945" y="693545"/>
                  </a:lnTo>
                  <a:lnTo>
                    <a:pt x="4539927" y="753029"/>
                  </a:lnTo>
                  <a:lnTo>
                    <a:pt x="4541045" y="782699"/>
                  </a:lnTo>
                  <a:lnTo>
                    <a:pt x="4539615" y="812280"/>
                  </a:lnTo>
                  <a:lnTo>
                    <a:pt x="4529218" y="871052"/>
                  </a:lnTo>
                  <a:lnTo>
                    <a:pt x="4508945" y="929097"/>
                  </a:lnTo>
                  <a:lnTo>
                    <a:pt x="4479005" y="986167"/>
                  </a:lnTo>
                  <a:lnTo>
                    <a:pt x="4439607" y="1042016"/>
                  </a:lnTo>
                  <a:lnTo>
                    <a:pt x="4390961" y="1096397"/>
                  </a:lnTo>
                  <a:lnTo>
                    <a:pt x="4363235" y="1122959"/>
                  </a:lnTo>
                  <a:lnTo>
                    <a:pt x="4333276" y="1149062"/>
                  </a:lnTo>
                  <a:lnTo>
                    <a:pt x="4301109" y="1174674"/>
                  </a:lnTo>
                  <a:lnTo>
                    <a:pt x="4266760" y="1199764"/>
                  </a:lnTo>
                  <a:lnTo>
                    <a:pt x="4230257" y="1224302"/>
                  </a:lnTo>
                  <a:lnTo>
                    <a:pt x="4191624" y="1248257"/>
                  </a:lnTo>
                  <a:lnTo>
                    <a:pt x="4150889" y="1271597"/>
                  </a:lnTo>
                  <a:lnTo>
                    <a:pt x="4108076" y="1294292"/>
                  </a:lnTo>
                  <a:lnTo>
                    <a:pt x="4063213" y="1316311"/>
                  </a:lnTo>
                  <a:lnTo>
                    <a:pt x="4016326" y="1337622"/>
                  </a:lnTo>
                  <a:lnTo>
                    <a:pt x="3967440" y="1358196"/>
                  </a:lnTo>
                  <a:lnTo>
                    <a:pt x="3916583" y="1378002"/>
                  </a:lnTo>
                  <a:lnTo>
                    <a:pt x="3863779" y="1397007"/>
                  </a:lnTo>
                  <a:lnTo>
                    <a:pt x="3809055" y="1415182"/>
                  </a:lnTo>
                  <a:lnTo>
                    <a:pt x="3752438" y="1432496"/>
                  </a:lnTo>
                  <a:lnTo>
                    <a:pt x="3693953" y="1448917"/>
                  </a:lnTo>
                  <a:lnTo>
                    <a:pt x="3633626" y="1464414"/>
                  </a:lnTo>
                  <a:lnTo>
                    <a:pt x="3571484" y="1478958"/>
                  </a:lnTo>
                  <a:lnTo>
                    <a:pt x="3507554" y="1492517"/>
                  </a:lnTo>
                  <a:lnTo>
                    <a:pt x="3457039" y="1502275"/>
                  </a:lnTo>
                  <a:lnTo>
                    <a:pt x="3406107" y="1511289"/>
                  </a:lnTo>
                  <a:lnTo>
                    <a:pt x="3354797" y="1519563"/>
                  </a:lnTo>
                  <a:lnTo>
                    <a:pt x="3303143" y="1527099"/>
                  </a:lnTo>
                  <a:lnTo>
                    <a:pt x="3251184" y="1533900"/>
                  </a:lnTo>
                  <a:lnTo>
                    <a:pt x="3198955" y="1539968"/>
                  </a:lnTo>
                  <a:lnTo>
                    <a:pt x="3146493" y="1545306"/>
                  </a:lnTo>
                  <a:lnTo>
                    <a:pt x="3093836" y="1549918"/>
                  </a:lnTo>
                  <a:lnTo>
                    <a:pt x="3041020" y="1553805"/>
                  </a:lnTo>
                  <a:lnTo>
                    <a:pt x="2988081" y="1556971"/>
                  </a:lnTo>
                  <a:lnTo>
                    <a:pt x="2935056" y="1559418"/>
                  </a:lnTo>
                  <a:lnTo>
                    <a:pt x="2881983" y="1561149"/>
                  </a:lnTo>
                  <a:lnTo>
                    <a:pt x="2828897" y="1562167"/>
                  </a:lnTo>
                  <a:lnTo>
                    <a:pt x="2775836" y="1562474"/>
                  </a:lnTo>
                  <a:lnTo>
                    <a:pt x="2722837" y="1562073"/>
                  </a:lnTo>
                  <a:lnTo>
                    <a:pt x="2669935" y="1560968"/>
                  </a:lnTo>
                  <a:lnTo>
                    <a:pt x="2617168" y="1559160"/>
                  </a:lnTo>
                  <a:lnTo>
                    <a:pt x="2564573" y="1556653"/>
                  </a:lnTo>
                  <a:lnTo>
                    <a:pt x="2512186" y="1553449"/>
                  </a:lnTo>
                  <a:lnTo>
                    <a:pt x="2460044" y="1549551"/>
                  </a:lnTo>
                  <a:lnTo>
                    <a:pt x="2408184" y="1544962"/>
                  </a:lnTo>
                  <a:lnTo>
                    <a:pt x="2356642" y="1539684"/>
                  </a:lnTo>
                  <a:lnTo>
                    <a:pt x="2305455" y="1533720"/>
                  </a:lnTo>
                  <a:lnTo>
                    <a:pt x="2254660" y="1527074"/>
                  </a:lnTo>
                  <a:lnTo>
                    <a:pt x="2204294" y="1519747"/>
                  </a:lnTo>
                  <a:lnTo>
                    <a:pt x="2154393" y="1511742"/>
                  </a:lnTo>
                  <a:lnTo>
                    <a:pt x="2104995" y="1503063"/>
                  </a:lnTo>
                  <a:lnTo>
                    <a:pt x="2056135" y="1493712"/>
                  </a:lnTo>
                  <a:lnTo>
                    <a:pt x="2007851" y="1483691"/>
                  </a:lnTo>
                  <a:lnTo>
                    <a:pt x="1960179" y="1473004"/>
                  </a:lnTo>
                  <a:lnTo>
                    <a:pt x="1913157" y="1461653"/>
                  </a:lnTo>
                  <a:lnTo>
                    <a:pt x="1866820" y="1449641"/>
                  </a:lnTo>
                  <a:lnTo>
                    <a:pt x="1821205" y="1436970"/>
                  </a:lnTo>
                  <a:lnTo>
                    <a:pt x="1776350" y="1423644"/>
                  </a:lnTo>
                  <a:lnTo>
                    <a:pt x="1732291" y="1409665"/>
                  </a:lnTo>
                  <a:lnTo>
                    <a:pt x="1689065" y="1395037"/>
                  </a:lnTo>
                  <a:lnTo>
                    <a:pt x="1646708" y="1379760"/>
                  </a:lnTo>
                  <a:lnTo>
                    <a:pt x="1605258" y="1363839"/>
                  </a:lnTo>
                  <a:lnTo>
                    <a:pt x="1564751" y="1347277"/>
                  </a:lnTo>
                  <a:lnTo>
                    <a:pt x="0" y="1657991"/>
                  </a:lnTo>
                  <a:close/>
                </a:path>
              </a:pathLst>
            </a:custGeom>
            <a:ln w="529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1613" y="2510320"/>
              <a:ext cx="4801870" cy="1800225"/>
            </a:xfrm>
            <a:custGeom>
              <a:avLst/>
              <a:gdLst/>
              <a:ahLst/>
              <a:cxnLst/>
              <a:rect l="l" t="t" r="r" b="b"/>
              <a:pathLst>
                <a:path w="4801870" h="1800225">
                  <a:moveTo>
                    <a:pt x="1793503" y="75"/>
                  </a:moveTo>
                  <a:lnTo>
                    <a:pt x="1741458" y="0"/>
                  </a:lnTo>
                  <a:lnTo>
                    <a:pt x="1689447" y="704"/>
                  </a:lnTo>
                  <a:lnTo>
                    <a:pt x="1637508" y="2189"/>
                  </a:lnTo>
                  <a:lnTo>
                    <a:pt x="1585676" y="4451"/>
                  </a:lnTo>
                  <a:lnTo>
                    <a:pt x="1533988" y="7490"/>
                  </a:lnTo>
                  <a:lnTo>
                    <a:pt x="1482481" y="11304"/>
                  </a:lnTo>
                  <a:lnTo>
                    <a:pt x="1431190" y="15893"/>
                  </a:lnTo>
                  <a:lnTo>
                    <a:pt x="1380153" y="21254"/>
                  </a:lnTo>
                  <a:lnTo>
                    <a:pt x="1329405" y="27387"/>
                  </a:lnTo>
                  <a:lnTo>
                    <a:pt x="1278983" y="34289"/>
                  </a:lnTo>
                  <a:lnTo>
                    <a:pt x="1228923" y="41961"/>
                  </a:lnTo>
                  <a:lnTo>
                    <a:pt x="1179262" y="50400"/>
                  </a:lnTo>
                  <a:lnTo>
                    <a:pt x="1130037" y="59605"/>
                  </a:lnTo>
                  <a:lnTo>
                    <a:pt x="1081282" y="69575"/>
                  </a:lnTo>
                  <a:lnTo>
                    <a:pt x="1033036" y="80309"/>
                  </a:lnTo>
                  <a:lnTo>
                    <a:pt x="985334" y="91805"/>
                  </a:lnTo>
                  <a:lnTo>
                    <a:pt x="938212" y="104062"/>
                  </a:lnTo>
                  <a:lnTo>
                    <a:pt x="891708" y="117078"/>
                  </a:lnTo>
                  <a:lnTo>
                    <a:pt x="845857" y="130853"/>
                  </a:lnTo>
                  <a:lnTo>
                    <a:pt x="800696" y="145385"/>
                  </a:lnTo>
                  <a:lnTo>
                    <a:pt x="756261" y="160672"/>
                  </a:lnTo>
                  <a:lnTo>
                    <a:pt x="712589" y="176714"/>
                  </a:lnTo>
                  <a:lnTo>
                    <a:pt x="669715" y="193509"/>
                  </a:lnTo>
                  <a:lnTo>
                    <a:pt x="627678" y="211055"/>
                  </a:lnTo>
                  <a:lnTo>
                    <a:pt x="586511" y="229352"/>
                  </a:lnTo>
                  <a:lnTo>
                    <a:pt x="546254" y="248398"/>
                  </a:lnTo>
                  <a:lnTo>
                    <a:pt x="506940" y="268192"/>
                  </a:lnTo>
                  <a:lnTo>
                    <a:pt x="468608" y="288732"/>
                  </a:lnTo>
                  <a:lnTo>
                    <a:pt x="431293" y="310018"/>
                  </a:lnTo>
                  <a:lnTo>
                    <a:pt x="386956" y="337155"/>
                  </a:lnTo>
                  <a:lnTo>
                    <a:pt x="345050" y="364913"/>
                  </a:lnTo>
                  <a:lnTo>
                    <a:pt x="305572" y="393257"/>
                  </a:lnTo>
                  <a:lnTo>
                    <a:pt x="268515" y="422152"/>
                  </a:lnTo>
                  <a:lnTo>
                    <a:pt x="233876" y="451563"/>
                  </a:lnTo>
                  <a:lnTo>
                    <a:pt x="201649" y="481454"/>
                  </a:lnTo>
                  <a:lnTo>
                    <a:pt x="171830" y="511790"/>
                  </a:lnTo>
                  <a:lnTo>
                    <a:pt x="144413" y="542536"/>
                  </a:lnTo>
                  <a:lnTo>
                    <a:pt x="119394" y="573656"/>
                  </a:lnTo>
                  <a:lnTo>
                    <a:pt x="96767" y="605115"/>
                  </a:lnTo>
                  <a:lnTo>
                    <a:pt x="58673" y="668910"/>
                  </a:lnTo>
                  <a:lnTo>
                    <a:pt x="30092" y="733638"/>
                  </a:lnTo>
                  <a:lnTo>
                    <a:pt x="10984" y="799016"/>
                  </a:lnTo>
                  <a:lnTo>
                    <a:pt x="1310" y="864764"/>
                  </a:lnTo>
                  <a:lnTo>
                    <a:pt x="0" y="897688"/>
                  </a:lnTo>
                  <a:lnTo>
                    <a:pt x="1032" y="930598"/>
                  </a:lnTo>
                  <a:lnTo>
                    <a:pt x="10111" y="996235"/>
                  </a:lnTo>
                  <a:lnTo>
                    <a:pt x="28507" y="1061395"/>
                  </a:lnTo>
                  <a:lnTo>
                    <a:pt x="56181" y="1125794"/>
                  </a:lnTo>
                  <a:lnTo>
                    <a:pt x="93094" y="1189150"/>
                  </a:lnTo>
                  <a:lnTo>
                    <a:pt x="115003" y="1220349"/>
                  </a:lnTo>
                  <a:lnTo>
                    <a:pt x="139208" y="1251182"/>
                  </a:lnTo>
                  <a:lnTo>
                    <a:pt x="165702" y="1281612"/>
                  </a:lnTo>
                  <a:lnTo>
                    <a:pt x="194483" y="1311605"/>
                  </a:lnTo>
                  <a:lnTo>
                    <a:pt x="225543" y="1341126"/>
                  </a:lnTo>
                  <a:lnTo>
                    <a:pt x="258880" y="1370140"/>
                  </a:lnTo>
                  <a:lnTo>
                    <a:pt x="294487" y="1398610"/>
                  </a:lnTo>
                  <a:lnTo>
                    <a:pt x="332360" y="1426502"/>
                  </a:lnTo>
                  <a:lnTo>
                    <a:pt x="372494" y="1453780"/>
                  </a:lnTo>
                  <a:lnTo>
                    <a:pt x="414884" y="1480410"/>
                  </a:lnTo>
                  <a:lnTo>
                    <a:pt x="459525" y="1506356"/>
                  </a:lnTo>
                  <a:lnTo>
                    <a:pt x="506413" y="1531582"/>
                  </a:lnTo>
                  <a:lnTo>
                    <a:pt x="555542" y="1556053"/>
                  </a:lnTo>
                  <a:lnTo>
                    <a:pt x="606908" y="1579735"/>
                  </a:lnTo>
                  <a:lnTo>
                    <a:pt x="649711" y="1598128"/>
                  </a:lnTo>
                  <a:lnTo>
                    <a:pt x="693316" y="1615710"/>
                  </a:lnTo>
                  <a:lnTo>
                    <a:pt x="737687" y="1632482"/>
                  </a:lnTo>
                  <a:lnTo>
                    <a:pt x="782787" y="1648446"/>
                  </a:lnTo>
                  <a:lnTo>
                    <a:pt x="828581" y="1663604"/>
                  </a:lnTo>
                  <a:lnTo>
                    <a:pt x="875030" y="1677956"/>
                  </a:lnTo>
                  <a:lnTo>
                    <a:pt x="922100" y="1691503"/>
                  </a:lnTo>
                  <a:lnTo>
                    <a:pt x="969754" y="1704248"/>
                  </a:lnTo>
                  <a:lnTo>
                    <a:pt x="1017955" y="1716190"/>
                  </a:lnTo>
                  <a:lnTo>
                    <a:pt x="1066667" y="1727333"/>
                  </a:lnTo>
                  <a:lnTo>
                    <a:pt x="1115854" y="1737676"/>
                  </a:lnTo>
                  <a:lnTo>
                    <a:pt x="1165479" y="1747222"/>
                  </a:lnTo>
                  <a:lnTo>
                    <a:pt x="1215506" y="1755972"/>
                  </a:lnTo>
                  <a:lnTo>
                    <a:pt x="1265898" y="1763926"/>
                  </a:lnTo>
                  <a:lnTo>
                    <a:pt x="1316620" y="1771086"/>
                  </a:lnTo>
                  <a:lnTo>
                    <a:pt x="1367634" y="1777454"/>
                  </a:lnTo>
                  <a:lnTo>
                    <a:pt x="1418904" y="1783031"/>
                  </a:lnTo>
                  <a:lnTo>
                    <a:pt x="1470394" y="1787818"/>
                  </a:lnTo>
                  <a:lnTo>
                    <a:pt x="1522068" y="1791817"/>
                  </a:lnTo>
                  <a:lnTo>
                    <a:pt x="1573889" y="1795028"/>
                  </a:lnTo>
                  <a:lnTo>
                    <a:pt x="1625821" y="1797454"/>
                  </a:lnTo>
                  <a:lnTo>
                    <a:pt x="1677827" y="1799095"/>
                  </a:lnTo>
                  <a:lnTo>
                    <a:pt x="1729870" y="1799952"/>
                  </a:lnTo>
                  <a:lnTo>
                    <a:pt x="1781916" y="1800028"/>
                  </a:lnTo>
                  <a:lnTo>
                    <a:pt x="1833926" y="1799323"/>
                  </a:lnTo>
                  <a:lnTo>
                    <a:pt x="1885866" y="1797839"/>
                  </a:lnTo>
                  <a:lnTo>
                    <a:pt x="1937698" y="1795576"/>
                  </a:lnTo>
                  <a:lnTo>
                    <a:pt x="1989385" y="1792537"/>
                  </a:lnTo>
                  <a:lnTo>
                    <a:pt x="2040893" y="1788723"/>
                  </a:lnTo>
                  <a:lnTo>
                    <a:pt x="2092183" y="1784135"/>
                  </a:lnTo>
                  <a:lnTo>
                    <a:pt x="2143221" y="1778773"/>
                  </a:lnTo>
                  <a:lnTo>
                    <a:pt x="2193969" y="1772641"/>
                  </a:lnTo>
                  <a:lnTo>
                    <a:pt x="2244391" y="1765738"/>
                  </a:lnTo>
                  <a:lnTo>
                    <a:pt x="2294450" y="1758066"/>
                  </a:lnTo>
                  <a:lnTo>
                    <a:pt x="2344111" y="1749627"/>
                  </a:lnTo>
                  <a:lnTo>
                    <a:pt x="2393337" y="1740422"/>
                  </a:lnTo>
                  <a:lnTo>
                    <a:pt x="2442091" y="1730452"/>
                  </a:lnTo>
                  <a:lnTo>
                    <a:pt x="2490338" y="1719718"/>
                  </a:lnTo>
                  <a:lnTo>
                    <a:pt x="2538040" y="1708222"/>
                  </a:lnTo>
                  <a:lnTo>
                    <a:pt x="2585161" y="1695966"/>
                  </a:lnTo>
                  <a:lnTo>
                    <a:pt x="2631666" y="1682949"/>
                  </a:lnTo>
                  <a:lnTo>
                    <a:pt x="2677517" y="1669174"/>
                  </a:lnTo>
                  <a:lnTo>
                    <a:pt x="2722678" y="1654643"/>
                  </a:lnTo>
                  <a:lnTo>
                    <a:pt x="2767113" y="1639355"/>
                  </a:lnTo>
                  <a:lnTo>
                    <a:pt x="2810785" y="1623313"/>
                  </a:lnTo>
                  <a:lnTo>
                    <a:pt x="2853658" y="1606519"/>
                  </a:lnTo>
                  <a:lnTo>
                    <a:pt x="2895696" y="1588972"/>
                  </a:lnTo>
                  <a:lnTo>
                    <a:pt x="2936862" y="1570675"/>
                  </a:lnTo>
                  <a:lnTo>
                    <a:pt x="2977120" y="1551629"/>
                  </a:lnTo>
                  <a:lnTo>
                    <a:pt x="3016433" y="1531835"/>
                  </a:lnTo>
                  <a:lnTo>
                    <a:pt x="3054766" y="1511295"/>
                  </a:lnTo>
                  <a:lnTo>
                    <a:pt x="3092081" y="1490009"/>
                  </a:lnTo>
                  <a:lnTo>
                    <a:pt x="4801649" y="1795218"/>
                  </a:lnTo>
                  <a:lnTo>
                    <a:pt x="3427794" y="1192420"/>
                  </a:lnTo>
                  <a:lnTo>
                    <a:pt x="3451128" y="1155106"/>
                  </a:lnTo>
                  <a:lnTo>
                    <a:pt x="3471154" y="1117553"/>
                  </a:lnTo>
                  <a:lnTo>
                    <a:pt x="3487899" y="1079812"/>
                  </a:lnTo>
                  <a:lnTo>
                    <a:pt x="3501388" y="1041932"/>
                  </a:lnTo>
                  <a:lnTo>
                    <a:pt x="3511649" y="1003963"/>
                  </a:lnTo>
                  <a:lnTo>
                    <a:pt x="3518706" y="965954"/>
                  </a:lnTo>
                  <a:lnTo>
                    <a:pt x="3522586" y="927956"/>
                  </a:lnTo>
                  <a:lnTo>
                    <a:pt x="3523316" y="890017"/>
                  </a:lnTo>
                  <a:lnTo>
                    <a:pt x="3520920" y="852188"/>
                  </a:lnTo>
                  <a:lnTo>
                    <a:pt x="3506860" y="777056"/>
                  </a:lnTo>
                  <a:lnTo>
                    <a:pt x="3495248" y="739853"/>
                  </a:lnTo>
                  <a:lnTo>
                    <a:pt x="3480615" y="702958"/>
                  </a:lnTo>
                  <a:lnTo>
                    <a:pt x="3462988" y="666422"/>
                  </a:lnTo>
                  <a:lnTo>
                    <a:pt x="3442393" y="630292"/>
                  </a:lnTo>
                  <a:lnTo>
                    <a:pt x="3418857" y="594620"/>
                  </a:lnTo>
                  <a:lnTo>
                    <a:pt x="3392404" y="559455"/>
                  </a:lnTo>
                  <a:lnTo>
                    <a:pt x="3363062" y="524846"/>
                  </a:lnTo>
                  <a:lnTo>
                    <a:pt x="3330857" y="490843"/>
                  </a:lnTo>
                  <a:lnTo>
                    <a:pt x="3295814" y="457496"/>
                  </a:lnTo>
                  <a:lnTo>
                    <a:pt x="3257960" y="424855"/>
                  </a:lnTo>
                  <a:lnTo>
                    <a:pt x="3217322" y="392969"/>
                  </a:lnTo>
                  <a:lnTo>
                    <a:pt x="3173924" y="361888"/>
                  </a:lnTo>
                  <a:lnTo>
                    <a:pt x="3127793" y="331661"/>
                  </a:lnTo>
                  <a:lnTo>
                    <a:pt x="3078956" y="302339"/>
                  </a:lnTo>
                  <a:lnTo>
                    <a:pt x="3027438" y="273970"/>
                  </a:lnTo>
                  <a:lnTo>
                    <a:pt x="2973266" y="246605"/>
                  </a:lnTo>
                  <a:lnTo>
                    <a:pt x="2916465" y="220294"/>
                  </a:lnTo>
                  <a:lnTo>
                    <a:pt x="2873662" y="201901"/>
                  </a:lnTo>
                  <a:lnTo>
                    <a:pt x="2830057" y="184319"/>
                  </a:lnTo>
                  <a:lnTo>
                    <a:pt x="2785686" y="167546"/>
                  </a:lnTo>
                  <a:lnTo>
                    <a:pt x="2740586" y="151582"/>
                  </a:lnTo>
                  <a:lnTo>
                    <a:pt x="2694793" y="136424"/>
                  </a:lnTo>
                  <a:lnTo>
                    <a:pt x="2648343" y="122073"/>
                  </a:lnTo>
                  <a:lnTo>
                    <a:pt x="2601273" y="108525"/>
                  </a:lnTo>
                  <a:lnTo>
                    <a:pt x="2553619" y="95780"/>
                  </a:lnTo>
                  <a:lnTo>
                    <a:pt x="2505418" y="83837"/>
                  </a:lnTo>
                  <a:lnTo>
                    <a:pt x="2456706" y="72695"/>
                  </a:lnTo>
                  <a:lnTo>
                    <a:pt x="2407519" y="62351"/>
                  </a:lnTo>
                  <a:lnTo>
                    <a:pt x="2357894" y="52806"/>
                  </a:lnTo>
                  <a:lnTo>
                    <a:pt x="2307868" y="44056"/>
                  </a:lnTo>
                  <a:lnTo>
                    <a:pt x="2257475" y="36102"/>
                  </a:lnTo>
                  <a:lnTo>
                    <a:pt x="2206754" y="28941"/>
                  </a:lnTo>
                  <a:lnTo>
                    <a:pt x="2155740" y="22573"/>
                  </a:lnTo>
                  <a:lnTo>
                    <a:pt x="2104470" y="16996"/>
                  </a:lnTo>
                  <a:lnTo>
                    <a:pt x="2052979" y="12209"/>
                  </a:lnTo>
                  <a:lnTo>
                    <a:pt x="2001306" y="8211"/>
                  </a:lnTo>
                  <a:lnTo>
                    <a:pt x="1949485" y="4999"/>
                  </a:lnTo>
                  <a:lnTo>
                    <a:pt x="1897553" y="2574"/>
                  </a:lnTo>
                  <a:lnTo>
                    <a:pt x="1845547" y="933"/>
                  </a:lnTo>
                  <a:lnTo>
                    <a:pt x="1793503" y="75"/>
                  </a:lnTo>
                  <a:close/>
                </a:path>
              </a:pathLst>
            </a:custGeom>
            <a:solidFill>
              <a:srgbClr val="F6E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1613" y="2510320"/>
              <a:ext cx="4801870" cy="1800225"/>
            </a:xfrm>
            <a:custGeom>
              <a:avLst/>
              <a:gdLst/>
              <a:ahLst/>
              <a:cxnLst/>
              <a:rect l="l" t="t" r="r" b="b"/>
              <a:pathLst>
                <a:path w="4801870" h="1800225">
                  <a:moveTo>
                    <a:pt x="4801650" y="1795218"/>
                  </a:moveTo>
                  <a:lnTo>
                    <a:pt x="3092081" y="1490009"/>
                  </a:lnTo>
                  <a:lnTo>
                    <a:pt x="3054766" y="1511295"/>
                  </a:lnTo>
                  <a:lnTo>
                    <a:pt x="3016433" y="1531835"/>
                  </a:lnTo>
                  <a:lnTo>
                    <a:pt x="2977120" y="1551629"/>
                  </a:lnTo>
                  <a:lnTo>
                    <a:pt x="2936862" y="1570675"/>
                  </a:lnTo>
                  <a:lnTo>
                    <a:pt x="2895696" y="1588972"/>
                  </a:lnTo>
                  <a:lnTo>
                    <a:pt x="2853658" y="1606519"/>
                  </a:lnTo>
                  <a:lnTo>
                    <a:pt x="2810785" y="1623314"/>
                  </a:lnTo>
                  <a:lnTo>
                    <a:pt x="2767112" y="1639356"/>
                  </a:lnTo>
                  <a:lnTo>
                    <a:pt x="2722678" y="1654643"/>
                  </a:lnTo>
                  <a:lnTo>
                    <a:pt x="2677516" y="1669175"/>
                  </a:lnTo>
                  <a:lnTo>
                    <a:pt x="2631665" y="1682950"/>
                  </a:lnTo>
                  <a:lnTo>
                    <a:pt x="2585161" y="1695966"/>
                  </a:lnTo>
                  <a:lnTo>
                    <a:pt x="2538040" y="1708223"/>
                  </a:lnTo>
                  <a:lnTo>
                    <a:pt x="2490337" y="1719719"/>
                  </a:lnTo>
                  <a:lnTo>
                    <a:pt x="2442091" y="1730452"/>
                  </a:lnTo>
                  <a:lnTo>
                    <a:pt x="2393337" y="1740423"/>
                  </a:lnTo>
                  <a:lnTo>
                    <a:pt x="2344111" y="1749628"/>
                  </a:lnTo>
                  <a:lnTo>
                    <a:pt x="2294450" y="1758067"/>
                  </a:lnTo>
                  <a:lnTo>
                    <a:pt x="2244390" y="1765738"/>
                  </a:lnTo>
                  <a:lnTo>
                    <a:pt x="2193968" y="1772641"/>
                  </a:lnTo>
                  <a:lnTo>
                    <a:pt x="2143221" y="1778774"/>
                  </a:lnTo>
                  <a:lnTo>
                    <a:pt x="2092183" y="1784135"/>
                  </a:lnTo>
                  <a:lnTo>
                    <a:pt x="2040892" y="1788723"/>
                  </a:lnTo>
                  <a:lnTo>
                    <a:pt x="1989385" y="1792538"/>
                  </a:lnTo>
                  <a:lnTo>
                    <a:pt x="1937697" y="1795577"/>
                  </a:lnTo>
                  <a:lnTo>
                    <a:pt x="1885865" y="1797839"/>
                  </a:lnTo>
                  <a:lnTo>
                    <a:pt x="1833926" y="1799323"/>
                  </a:lnTo>
                  <a:lnTo>
                    <a:pt x="1781915" y="1800028"/>
                  </a:lnTo>
                  <a:lnTo>
                    <a:pt x="1729870" y="1799953"/>
                  </a:lnTo>
                  <a:lnTo>
                    <a:pt x="1677826" y="1799095"/>
                  </a:lnTo>
                  <a:lnTo>
                    <a:pt x="1625820" y="1797454"/>
                  </a:lnTo>
                  <a:lnTo>
                    <a:pt x="1573889" y="1795029"/>
                  </a:lnTo>
                  <a:lnTo>
                    <a:pt x="1522068" y="1791817"/>
                  </a:lnTo>
                  <a:lnTo>
                    <a:pt x="1470394" y="1787819"/>
                  </a:lnTo>
                  <a:lnTo>
                    <a:pt x="1418904" y="1783032"/>
                  </a:lnTo>
                  <a:lnTo>
                    <a:pt x="1367633" y="1777455"/>
                  </a:lnTo>
                  <a:lnTo>
                    <a:pt x="1316619" y="1771087"/>
                  </a:lnTo>
                  <a:lnTo>
                    <a:pt x="1265898" y="1763926"/>
                  </a:lnTo>
                  <a:lnTo>
                    <a:pt x="1215506" y="1755972"/>
                  </a:lnTo>
                  <a:lnTo>
                    <a:pt x="1165479" y="1747222"/>
                  </a:lnTo>
                  <a:lnTo>
                    <a:pt x="1115854" y="1737676"/>
                  </a:lnTo>
                  <a:lnTo>
                    <a:pt x="1066667" y="1727333"/>
                  </a:lnTo>
                  <a:lnTo>
                    <a:pt x="1017955" y="1716190"/>
                  </a:lnTo>
                  <a:lnTo>
                    <a:pt x="969754" y="1704248"/>
                  </a:lnTo>
                  <a:lnTo>
                    <a:pt x="922100" y="1691503"/>
                  </a:lnTo>
                  <a:lnTo>
                    <a:pt x="875030" y="1677955"/>
                  </a:lnTo>
                  <a:lnTo>
                    <a:pt x="828581" y="1663604"/>
                  </a:lnTo>
                  <a:lnTo>
                    <a:pt x="782787" y="1648446"/>
                  </a:lnTo>
                  <a:lnTo>
                    <a:pt x="737687" y="1632482"/>
                  </a:lnTo>
                  <a:lnTo>
                    <a:pt x="693316" y="1615709"/>
                  </a:lnTo>
                  <a:lnTo>
                    <a:pt x="649711" y="1598127"/>
                  </a:lnTo>
                  <a:lnTo>
                    <a:pt x="606908" y="1579734"/>
                  </a:lnTo>
                  <a:lnTo>
                    <a:pt x="555542" y="1556053"/>
                  </a:lnTo>
                  <a:lnTo>
                    <a:pt x="506413" y="1531581"/>
                  </a:lnTo>
                  <a:lnTo>
                    <a:pt x="459525" y="1506355"/>
                  </a:lnTo>
                  <a:lnTo>
                    <a:pt x="414884" y="1480410"/>
                  </a:lnTo>
                  <a:lnTo>
                    <a:pt x="372494" y="1453780"/>
                  </a:lnTo>
                  <a:lnTo>
                    <a:pt x="332360" y="1426502"/>
                  </a:lnTo>
                  <a:lnTo>
                    <a:pt x="294487" y="1398610"/>
                  </a:lnTo>
                  <a:lnTo>
                    <a:pt x="258880" y="1370139"/>
                  </a:lnTo>
                  <a:lnTo>
                    <a:pt x="225543" y="1341126"/>
                  </a:lnTo>
                  <a:lnTo>
                    <a:pt x="194483" y="1311605"/>
                  </a:lnTo>
                  <a:lnTo>
                    <a:pt x="165702" y="1281612"/>
                  </a:lnTo>
                  <a:lnTo>
                    <a:pt x="139208" y="1251181"/>
                  </a:lnTo>
                  <a:lnTo>
                    <a:pt x="115003" y="1220349"/>
                  </a:lnTo>
                  <a:lnTo>
                    <a:pt x="93094" y="1189150"/>
                  </a:lnTo>
                  <a:lnTo>
                    <a:pt x="56181" y="1125794"/>
                  </a:lnTo>
                  <a:lnTo>
                    <a:pt x="28507" y="1061395"/>
                  </a:lnTo>
                  <a:lnTo>
                    <a:pt x="10111" y="996235"/>
                  </a:lnTo>
                  <a:lnTo>
                    <a:pt x="1032" y="930598"/>
                  </a:lnTo>
                  <a:lnTo>
                    <a:pt x="0" y="897688"/>
                  </a:lnTo>
                  <a:lnTo>
                    <a:pt x="1310" y="864764"/>
                  </a:lnTo>
                  <a:lnTo>
                    <a:pt x="10984" y="799016"/>
                  </a:lnTo>
                  <a:lnTo>
                    <a:pt x="30092" y="733638"/>
                  </a:lnTo>
                  <a:lnTo>
                    <a:pt x="58673" y="668910"/>
                  </a:lnTo>
                  <a:lnTo>
                    <a:pt x="96767" y="605115"/>
                  </a:lnTo>
                  <a:lnTo>
                    <a:pt x="119394" y="573656"/>
                  </a:lnTo>
                  <a:lnTo>
                    <a:pt x="144413" y="542536"/>
                  </a:lnTo>
                  <a:lnTo>
                    <a:pt x="171830" y="511790"/>
                  </a:lnTo>
                  <a:lnTo>
                    <a:pt x="201649" y="481454"/>
                  </a:lnTo>
                  <a:lnTo>
                    <a:pt x="233876" y="451563"/>
                  </a:lnTo>
                  <a:lnTo>
                    <a:pt x="268515" y="422152"/>
                  </a:lnTo>
                  <a:lnTo>
                    <a:pt x="305572" y="393257"/>
                  </a:lnTo>
                  <a:lnTo>
                    <a:pt x="345050" y="364913"/>
                  </a:lnTo>
                  <a:lnTo>
                    <a:pt x="386956" y="337155"/>
                  </a:lnTo>
                  <a:lnTo>
                    <a:pt x="431293" y="310018"/>
                  </a:lnTo>
                  <a:lnTo>
                    <a:pt x="468608" y="288733"/>
                  </a:lnTo>
                  <a:lnTo>
                    <a:pt x="506940" y="268192"/>
                  </a:lnTo>
                  <a:lnTo>
                    <a:pt x="546254" y="248398"/>
                  </a:lnTo>
                  <a:lnTo>
                    <a:pt x="586512" y="229352"/>
                  </a:lnTo>
                  <a:lnTo>
                    <a:pt x="627678" y="211055"/>
                  </a:lnTo>
                  <a:lnTo>
                    <a:pt x="669715" y="193509"/>
                  </a:lnTo>
                  <a:lnTo>
                    <a:pt x="712589" y="176714"/>
                  </a:lnTo>
                  <a:lnTo>
                    <a:pt x="756261" y="160672"/>
                  </a:lnTo>
                  <a:lnTo>
                    <a:pt x="800696" y="145385"/>
                  </a:lnTo>
                  <a:lnTo>
                    <a:pt x="845857" y="130853"/>
                  </a:lnTo>
                  <a:lnTo>
                    <a:pt x="891708" y="117078"/>
                  </a:lnTo>
                  <a:lnTo>
                    <a:pt x="938212" y="104062"/>
                  </a:lnTo>
                  <a:lnTo>
                    <a:pt x="985334" y="91805"/>
                  </a:lnTo>
                  <a:lnTo>
                    <a:pt x="1033036" y="80309"/>
                  </a:lnTo>
                  <a:lnTo>
                    <a:pt x="1081282" y="69575"/>
                  </a:lnTo>
                  <a:lnTo>
                    <a:pt x="1130037" y="59605"/>
                  </a:lnTo>
                  <a:lnTo>
                    <a:pt x="1179262" y="50400"/>
                  </a:lnTo>
                  <a:lnTo>
                    <a:pt x="1228923" y="41961"/>
                  </a:lnTo>
                  <a:lnTo>
                    <a:pt x="1278983" y="34289"/>
                  </a:lnTo>
                  <a:lnTo>
                    <a:pt x="1329405" y="27387"/>
                  </a:lnTo>
                  <a:lnTo>
                    <a:pt x="1380153" y="21254"/>
                  </a:lnTo>
                  <a:lnTo>
                    <a:pt x="1431190" y="15893"/>
                  </a:lnTo>
                  <a:lnTo>
                    <a:pt x="1482481" y="11304"/>
                  </a:lnTo>
                  <a:lnTo>
                    <a:pt x="1533988" y="7490"/>
                  </a:lnTo>
                  <a:lnTo>
                    <a:pt x="1585676" y="4451"/>
                  </a:lnTo>
                  <a:lnTo>
                    <a:pt x="1637508" y="2189"/>
                  </a:lnTo>
                  <a:lnTo>
                    <a:pt x="1689447" y="704"/>
                  </a:lnTo>
                  <a:lnTo>
                    <a:pt x="1741458" y="0"/>
                  </a:lnTo>
                  <a:lnTo>
                    <a:pt x="1793503" y="75"/>
                  </a:lnTo>
                  <a:lnTo>
                    <a:pt x="1845547" y="933"/>
                  </a:lnTo>
                  <a:lnTo>
                    <a:pt x="1897553" y="2574"/>
                  </a:lnTo>
                  <a:lnTo>
                    <a:pt x="1949485" y="4999"/>
                  </a:lnTo>
                  <a:lnTo>
                    <a:pt x="2001305" y="8211"/>
                  </a:lnTo>
                  <a:lnTo>
                    <a:pt x="2052979" y="12209"/>
                  </a:lnTo>
                  <a:lnTo>
                    <a:pt x="2104469" y="16996"/>
                  </a:lnTo>
                  <a:lnTo>
                    <a:pt x="2155740" y="22573"/>
                  </a:lnTo>
                  <a:lnTo>
                    <a:pt x="2206754" y="28941"/>
                  </a:lnTo>
                  <a:lnTo>
                    <a:pt x="2257475" y="36102"/>
                  </a:lnTo>
                  <a:lnTo>
                    <a:pt x="2307867" y="44056"/>
                  </a:lnTo>
                  <a:lnTo>
                    <a:pt x="2357894" y="52805"/>
                  </a:lnTo>
                  <a:lnTo>
                    <a:pt x="2407519" y="62351"/>
                  </a:lnTo>
                  <a:lnTo>
                    <a:pt x="2456706" y="72695"/>
                  </a:lnTo>
                  <a:lnTo>
                    <a:pt x="2505418" y="83837"/>
                  </a:lnTo>
                  <a:lnTo>
                    <a:pt x="2553619" y="95780"/>
                  </a:lnTo>
                  <a:lnTo>
                    <a:pt x="2601273" y="108525"/>
                  </a:lnTo>
                  <a:lnTo>
                    <a:pt x="2648343" y="122072"/>
                  </a:lnTo>
                  <a:lnTo>
                    <a:pt x="2694792" y="136424"/>
                  </a:lnTo>
                  <a:lnTo>
                    <a:pt x="2740586" y="151581"/>
                  </a:lnTo>
                  <a:lnTo>
                    <a:pt x="2785686" y="167546"/>
                  </a:lnTo>
                  <a:lnTo>
                    <a:pt x="2830057" y="184318"/>
                  </a:lnTo>
                  <a:lnTo>
                    <a:pt x="2873662" y="201900"/>
                  </a:lnTo>
                  <a:lnTo>
                    <a:pt x="2916465" y="220293"/>
                  </a:lnTo>
                  <a:lnTo>
                    <a:pt x="2973265" y="246605"/>
                  </a:lnTo>
                  <a:lnTo>
                    <a:pt x="3027437" y="273970"/>
                  </a:lnTo>
                  <a:lnTo>
                    <a:pt x="3078955" y="302338"/>
                  </a:lnTo>
                  <a:lnTo>
                    <a:pt x="3127793" y="331661"/>
                  </a:lnTo>
                  <a:lnTo>
                    <a:pt x="3173923" y="361887"/>
                  </a:lnTo>
                  <a:lnTo>
                    <a:pt x="3217321" y="392969"/>
                  </a:lnTo>
                  <a:lnTo>
                    <a:pt x="3257960" y="424855"/>
                  </a:lnTo>
                  <a:lnTo>
                    <a:pt x="3295814" y="457496"/>
                  </a:lnTo>
                  <a:lnTo>
                    <a:pt x="3330857" y="490843"/>
                  </a:lnTo>
                  <a:lnTo>
                    <a:pt x="3363062" y="524845"/>
                  </a:lnTo>
                  <a:lnTo>
                    <a:pt x="3392404" y="559454"/>
                  </a:lnTo>
                  <a:lnTo>
                    <a:pt x="3418856" y="594620"/>
                  </a:lnTo>
                  <a:lnTo>
                    <a:pt x="3442393" y="630292"/>
                  </a:lnTo>
                  <a:lnTo>
                    <a:pt x="3462988" y="666421"/>
                  </a:lnTo>
                  <a:lnTo>
                    <a:pt x="3480615" y="702958"/>
                  </a:lnTo>
                  <a:lnTo>
                    <a:pt x="3495247" y="739853"/>
                  </a:lnTo>
                  <a:lnTo>
                    <a:pt x="3506860" y="777056"/>
                  </a:lnTo>
                  <a:lnTo>
                    <a:pt x="3515426" y="814517"/>
                  </a:lnTo>
                  <a:lnTo>
                    <a:pt x="3523316" y="890017"/>
                  </a:lnTo>
                  <a:lnTo>
                    <a:pt x="3522586" y="927956"/>
                  </a:lnTo>
                  <a:lnTo>
                    <a:pt x="3518706" y="965954"/>
                  </a:lnTo>
                  <a:lnTo>
                    <a:pt x="3511649" y="1003963"/>
                  </a:lnTo>
                  <a:lnTo>
                    <a:pt x="3501388" y="1041932"/>
                  </a:lnTo>
                  <a:lnTo>
                    <a:pt x="3487899" y="1079812"/>
                  </a:lnTo>
                  <a:lnTo>
                    <a:pt x="3471154" y="1117553"/>
                  </a:lnTo>
                  <a:lnTo>
                    <a:pt x="3451128" y="1155106"/>
                  </a:lnTo>
                  <a:lnTo>
                    <a:pt x="3427794" y="1192420"/>
                  </a:lnTo>
                  <a:lnTo>
                    <a:pt x="4801650" y="1795218"/>
                  </a:lnTo>
                  <a:close/>
                </a:path>
              </a:pathLst>
            </a:custGeom>
            <a:ln w="529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26669" y="2849033"/>
            <a:ext cx="2447925" cy="10668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30"/>
              </a:spcBef>
            </a:pPr>
            <a:r>
              <a:rPr sz="1650" dirty="0">
                <a:latin typeface="Arial"/>
                <a:cs typeface="Arial"/>
              </a:rPr>
              <a:t>How</a:t>
            </a:r>
            <a:r>
              <a:rPr sz="1650" spc="-2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do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we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spc="-20" dirty="0">
                <a:latin typeface="Arial"/>
                <a:cs typeface="Arial"/>
              </a:rPr>
              <a:t>make</a:t>
            </a:r>
            <a:r>
              <a:rPr sz="1650" spc="-4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sure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spc="-25" dirty="0">
                <a:latin typeface="Arial"/>
                <a:cs typeface="Arial"/>
              </a:rPr>
              <a:t>our </a:t>
            </a:r>
            <a:r>
              <a:rPr sz="1650" dirty="0">
                <a:latin typeface="Arial"/>
                <a:cs typeface="Arial"/>
              </a:rPr>
              <a:t>refugee</a:t>
            </a:r>
            <a:r>
              <a:rPr sz="1650" spc="-50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participants </a:t>
            </a:r>
            <a:r>
              <a:rPr sz="1650" dirty="0">
                <a:latin typeface="Arial"/>
                <a:cs typeface="Arial"/>
              </a:rPr>
              <a:t>understand</a:t>
            </a:r>
            <a:r>
              <a:rPr sz="1650" spc="5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what</a:t>
            </a:r>
            <a:r>
              <a:rPr sz="1650" spc="30" dirty="0">
                <a:latin typeface="Arial"/>
                <a:cs typeface="Arial"/>
              </a:rPr>
              <a:t> </a:t>
            </a:r>
            <a:r>
              <a:rPr sz="1650" spc="65" dirty="0">
                <a:latin typeface="Arial"/>
                <a:cs typeface="Arial"/>
              </a:rPr>
              <a:t>it</a:t>
            </a:r>
            <a:r>
              <a:rPr sz="1650" spc="25" dirty="0">
                <a:latin typeface="Arial"/>
                <a:cs typeface="Arial"/>
              </a:rPr>
              <a:t> </a:t>
            </a:r>
            <a:r>
              <a:rPr sz="1650" spc="-114" dirty="0">
                <a:latin typeface="Arial"/>
                <a:cs typeface="Arial"/>
              </a:rPr>
              <a:t>says</a:t>
            </a:r>
            <a:r>
              <a:rPr sz="1650" spc="35" dirty="0">
                <a:latin typeface="Arial"/>
                <a:cs typeface="Arial"/>
              </a:rPr>
              <a:t> </a:t>
            </a:r>
            <a:r>
              <a:rPr sz="1650" spc="-25" dirty="0">
                <a:latin typeface="Arial"/>
                <a:cs typeface="Arial"/>
              </a:rPr>
              <a:t>in </a:t>
            </a:r>
            <a:r>
              <a:rPr sz="1650" dirty="0">
                <a:latin typeface="Arial"/>
                <a:cs typeface="Arial"/>
              </a:rPr>
              <a:t>our</a:t>
            </a:r>
            <a:r>
              <a:rPr sz="1650" spc="-1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consent</a:t>
            </a:r>
            <a:r>
              <a:rPr sz="1650" spc="-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form?</a:t>
            </a:r>
            <a:endParaRPr sz="1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9526" y="4004733"/>
            <a:ext cx="5177790" cy="1524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85" dirty="0">
                <a:latin typeface="Arial"/>
                <a:cs typeface="Arial"/>
              </a:rPr>
              <a:t>Professional</a:t>
            </a:r>
            <a:r>
              <a:rPr sz="1650" b="1" spc="70" dirty="0">
                <a:latin typeface="Arial"/>
                <a:cs typeface="Arial"/>
              </a:rPr>
              <a:t> </a:t>
            </a:r>
            <a:r>
              <a:rPr sz="1650" b="1" spc="-10" dirty="0">
                <a:latin typeface="Arial"/>
                <a:cs typeface="Arial"/>
              </a:rPr>
              <a:t>ethics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Arial"/>
              <a:cs typeface="Arial"/>
            </a:endParaRPr>
          </a:p>
          <a:p>
            <a:pPr marL="2878455" marR="5080">
              <a:lnSpc>
                <a:spcPct val="106100"/>
              </a:lnSpc>
            </a:pPr>
            <a:r>
              <a:rPr sz="1650" dirty="0">
                <a:latin typeface="Arial"/>
                <a:cs typeface="Arial"/>
              </a:rPr>
              <a:t>Admin</a:t>
            </a:r>
            <a:r>
              <a:rPr sz="1650" spc="5" dirty="0">
                <a:latin typeface="Arial"/>
                <a:cs typeface="Arial"/>
              </a:rPr>
              <a:t> </a:t>
            </a:r>
            <a:r>
              <a:rPr sz="1650" spc="-20" dirty="0">
                <a:latin typeface="Arial"/>
                <a:cs typeface="Arial"/>
              </a:rPr>
              <a:t>is</a:t>
            </a:r>
            <a:r>
              <a:rPr sz="1650" spc="-1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making</a:t>
            </a:r>
            <a:r>
              <a:rPr sz="1650" spc="-5" dirty="0">
                <a:latin typeface="Arial"/>
                <a:cs typeface="Arial"/>
              </a:rPr>
              <a:t> </a:t>
            </a:r>
            <a:r>
              <a:rPr sz="1650" spc="-50" dirty="0">
                <a:latin typeface="Arial"/>
                <a:cs typeface="Arial"/>
              </a:rPr>
              <a:t>us</a:t>
            </a:r>
            <a:r>
              <a:rPr sz="1650" spc="-1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fill</a:t>
            </a:r>
            <a:r>
              <a:rPr sz="1650" spc="-35" dirty="0">
                <a:latin typeface="Arial"/>
                <a:cs typeface="Arial"/>
              </a:rPr>
              <a:t> </a:t>
            </a:r>
            <a:r>
              <a:rPr sz="1650" spc="-25" dirty="0">
                <a:latin typeface="Arial"/>
                <a:cs typeface="Arial"/>
              </a:rPr>
              <a:t>in </a:t>
            </a:r>
            <a:r>
              <a:rPr sz="1650" dirty="0">
                <a:latin typeface="Arial"/>
                <a:cs typeface="Arial"/>
              </a:rPr>
              <a:t>another</a:t>
            </a:r>
            <a:r>
              <a:rPr sz="1650" spc="25" dirty="0">
                <a:latin typeface="Arial"/>
                <a:cs typeface="Arial"/>
              </a:rPr>
              <a:t> </a:t>
            </a:r>
            <a:r>
              <a:rPr sz="1650" spc="-30" dirty="0">
                <a:latin typeface="Arial"/>
                <a:cs typeface="Arial"/>
              </a:rPr>
              <a:t>%$@&amp;#</a:t>
            </a:r>
            <a:r>
              <a:rPr sz="1650" spc="55" dirty="0">
                <a:latin typeface="Arial"/>
                <a:cs typeface="Arial"/>
              </a:rPr>
              <a:t> </a:t>
            </a:r>
            <a:r>
              <a:rPr sz="1650" spc="60" dirty="0">
                <a:latin typeface="Arial"/>
                <a:cs typeface="Arial"/>
              </a:rPr>
              <a:t>form!!!</a:t>
            </a:r>
            <a:endParaRPr sz="1650">
              <a:latin typeface="Arial"/>
              <a:cs typeface="Arial"/>
            </a:endParaRPr>
          </a:p>
          <a:p>
            <a:pPr marL="365125">
              <a:lnSpc>
                <a:spcPct val="100000"/>
              </a:lnSpc>
              <a:spcBef>
                <a:spcPts val="919"/>
              </a:spcBef>
            </a:pPr>
            <a:r>
              <a:rPr sz="1650" b="1" spc="-10" dirty="0">
                <a:latin typeface="Arial"/>
                <a:cs typeface="Arial"/>
              </a:rPr>
              <a:t>Bureaucracy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368300"/>
            <a:ext cx="2247900" cy="482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1614</Words>
  <Application>Microsoft Macintosh PowerPoint</Application>
  <PresentationFormat>Widescreen</PresentationFormat>
  <Paragraphs>183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What is ‘research ethics’?</vt:lpstr>
      <vt:lpstr>Why do we bother?</vt:lpstr>
      <vt:lpstr>PowerPoint Presentation</vt:lpstr>
      <vt:lpstr>PowerPoint Presentation</vt:lpstr>
      <vt:lpstr>…and some not so general ones</vt:lpstr>
      <vt:lpstr>One ethics – or many? In practice, ‘research ethics’ can refer to:</vt:lpstr>
      <vt:lpstr>Involving the public in research is a good thing for democracy!</vt:lpstr>
      <vt:lpstr>Is there an ‘Ethics of PPIE’?</vt:lpstr>
      <vt:lpstr>Does PPIE need ethics review?</vt:lpstr>
      <vt:lpstr>So…does PPIE need ethics review?</vt:lpstr>
      <vt:lpstr>Challenges for ethics practice in PPIE research</vt:lpstr>
      <vt:lpstr>Potential pitfalls</vt:lpstr>
      <vt:lpstr>How not to ethics 1:</vt:lpstr>
      <vt:lpstr>…to ‘The Noble Patient’?</vt:lpstr>
      <vt:lpstr>How not to ethics 2:</vt:lpstr>
      <vt:lpstr>How not to ethics 3:</vt:lpstr>
      <vt:lpstr>How not to ethics 4:</vt:lpstr>
      <vt:lpstr>Our support services</vt:lpstr>
      <vt:lpstr>Key takeaways: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Steph Grohmann</cp:lastModifiedBy>
  <cp:revision>2</cp:revision>
  <cp:lastPrinted>2024-04-23T17:48:08Z</cp:lastPrinted>
  <dcterms:created xsi:type="dcterms:W3CDTF">2023-05-11T05:49:30Z</dcterms:created>
  <dcterms:modified xsi:type="dcterms:W3CDTF">2024-04-23T18:57:02Z</dcterms:modified>
</cp:coreProperties>
</file>