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8" r:id="rId3"/>
    <p:sldId id="269" r:id="rId4"/>
    <p:sldId id="257" r:id="rId5"/>
    <p:sldId id="260" r:id="rId6"/>
    <p:sldId id="259" r:id="rId7"/>
    <p:sldId id="258" r:id="rId8"/>
    <p:sldId id="275" r:id="rId9"/>
    <p:sldId id="261" r:id="rId10"/>
    <p:sldId id="264" r:id="rId11"/>
    <p:sldId id="262" r:id="rId12"/>
    <p:sldId id="279" r:id="rId13"/>
    <p:sldId id="277" r:id="rId14"/>
    <p:sldId id="263" r:id="rId15"/>
    <p:sldId id="265" r:id="rId16"/>
    <p:sldId id="270" r:id="rId17"/>
    <p:sldId id="271" r:id="rId18"/>
    <p:sldId id="266" r:id="rId19"/>
    <p:sldId id="278" r:id="rId20"/>
    <p:sldId id="267" r:id="rId21"/>
    <p:sldId id="273" r:id="rId22"/>
    <p:sldId id="272" r:id="rId23"/>
    <p:sldId id="274"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8" d="100"/>
          <a:sy n="78" d="100"/>
        </p:scale>
        <p:origin x="75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12630C-9B82-4888-B24F-5BD787243BF7}" type="datetimeFigureOut">
              <a:rPr lang="de-AT" smtClean="0"/>
              <a:t>15.04.2024</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1325E-E202-4081-8397-16D2A29D8B25}" type="slidenum">
              <a:rPr lang="de-AT" smtClean="0"/>
              <a:t>‹Nr.›</a:t>
            </a:fld>
            <a:endParaRPr lang="de-AT"/>
          </a:p>
        </p:txBody>
      </p:sp>
    </p:spTree>
    <p:extLst>
      <p:ext uri="{BB962C8B-B14F-4D97-AF65-F5344CB8AC3E}">
        <p14:creationId xmlns:p14="http://schemas.microsoft.com/office/powerpoint/2010/main" val="2615857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gibt Reflexionsfragen, gerne zum Mitdiskutieren. Manche können sich </a:t>
            </a:r>
            <a:r>
              <a:rPr lang="de-DE" dirty="0" err="1"/>
              <a:t>beriseln</a:t>
            </a:r>
            <a:r>
              <a:rPr lang="de-DE" dirty="0"/>
              <a:t> lassen, ich freue mich, wenn man mitmacht</a:t>
            </a:r>
            <a:endParaRPr lang="de-AT" dirty="0"/>
          </a:p>
        </p:txBody>
      </p:sp>
      <p:sp>
        <p:nvSpPr>
          <p:cNvPr id="4" name="Foliennummernplatzhalter 3"/>
          <p:cNvSpPr>
            <a:spLocks noGrp="1"/>
          </p:cNvSpPr>
          <p:nvPr>
            <p:ph type="sldNum" sz="quarter" idx="5"/>
          </p:nvPr>
        </p:nvSpPr>
        <p:spPr/>
        <p:txBody>
          <a:bodyPr/>
          <a:lstStyle/>
          <a:p>
            <a:fld id="{19D1325E-E202-4081-8397-16D2A29D8B25}" type="slidenum">
              <a:rPr lang="de-AT" smtClean="0"/>
              <a:t>4</a:t>
            </a:fld>
            <a:endParaRPr lang="de-AT"/>
          </a:p>
        </p:txBody>
      </p:sp>
    </p:spTree>
    <p:extLst>
      <p:ext uri="{BB962C8B-B14F-4D97-AF65-F5344CB8AC3E}">
        <p14:creationId xmlns:p14="http://schemas.microsoft.com/office/powerpoint/2010/main" val="2649938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zB</a:t>
            </a:r>
            <a:r>
              <a:rPr lang="de-DE" dirty="0"/>
              <a:t> </a:t>
            </a:r>
            <a:r>
              <a:rPr lang="de-DE" dirty="0" err="1"/>
              <a:t>Race</a:t>
            </a:r>
            <a:r>
              <a:rPr lang="de-DE" dirty="0"/>
              <a:t> in USA; </a:t>
            </a:r>
            <a:endParaRPr lang="de-AT" dirty="0"/>
          </a:p>
        </p:txBody>
      </p:sp>
      <p:sp>
        <p:nvSpPr>
          <p:cNvPr id="4" name="Foliennummernplatzhalter 3"/>
          <p:cNvSpPr>
            <a:spLocks noGrp="1"/>
          </p:cNvSpPr>
          <p:nvPr>
            <p:ph type="sldNum" sz="quarter" idx="5"/>
          </p:nvPr>
        </p:nvSpPr>
        <p:spPr/>
        <p:txBody>
          <a:bodyPr/>
          <a:lstStyle/>
          <a:p>
            <a:fld id="{19D1325E-E202-4081-8397-16D2A29D8B25}" type="slidenum">
              <a:rPr lang="de-AT" smtClean="0"/>
              <a:t>5</a:t>
            </a:fld>
            <a:endParaRPr lang="de-AT"/>
          </a:p>
        </p:txBody>
      </p:sp>
    </p:spTree>
    <p:extLst>
      <p:ext uri="{BB962C8B-B14F-4D97-AF65-F5344CB8AC3E}">
        <p14:creationId xmlns:p14="http://schemas.microsoft.com/office/powerpoint/2010/main" val="1964724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Ideenbox</a:t>
            </a:r>
            <a:r>
              <a:rPr lang="de-DE" dirty="0"/>
              <a:t> Geschichte erzählen</a:t>
            </a:r>
            <a:endParaRPr lang="de-AT" dirty="0"/>
          </a:p>
        </p:txBody>
      </p:sp>
      <p:sp>
        <p:nvSpPr>
          <p:cNvPr id="4" name="Foliennummernplatzhalter 3"/>
          <p:cNvSpPr>
            <a:spLocks noGrp="1"/>
          </p:cNvSpPr>
          <p:nvPr>
            <p:ph type="sldNum" sz="quarter" idx="5"/>
          </p:nvPr>
        </p:nvSpPr>
        <p:spPr/>
        <p:txBody>
          <a:bodyPr/>
          <a:lstStyle/>
          <a:p>
            <a:fld id="{19D1325E-E202-4081-8397-16D2A29D8B25}" type="slidenum">
              <a:rPr lang="de-AT" smtClean="0"/>
              <a:t>9</a:t>
            </a:fld>
            <a:endParaRPr lang="de-AT"/>
          </a:p>
        </p:txBody>
      </p:sp>
    </p:spTree>
    <p:extLst>
      <p:ext uri="{BB962C8B-B14F-4D97-AF65-F5344CB8AC3E}">
        <p14:creationId xmlns:p14="http://schemas.microsoft.com/office/powerpoint/2010/main" val="494348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fontAlgn="base"/>
            <a:r>
              <a:rPr lang="de-DE" sz="1200" b="0" i="0" u="none" strike="noStrike" kern="1200" dirty="0">
                <a:solidFill>
                  <a:schemeClr val="tx1"/>
                </a:solidFill>
                <a:effectLst/>
                <a:latin typeface="+mn-lt"/>
                <a:ea typeface="+mn-ea"/>
                <a:cs typeface="+mn-cs"/>
              </a:rPr>
              <a:t>Zugangsbarrieren: Bestimmte Gruppen können von der Teilnahme an Forschungsprojekten ausgeschlossen sein, sei es durch explizite Auswahlkriterien oder durch implizite Bias in der Rekrutierung.</a:t>
            </a:r>
          </a:p>
          <a:p>
            <a:pPr rtl="0" fontAlgn="base"/>
            <a:r>
              <a:rPr lang="de-DE" sz="1200" b="0" i="0" u="none" strike="noStrike" kern="1200" dirty="0">
                <a:solidFill>
                  <a:schemeClr val="tx1"/>
                </a:solidFill>
                <a:effectLst/>
                <a:latin typeface="+mn-lt"/>
                <a:ea typeface="+mn-ea"/>
                <a:cs typeface="+mn-cs"/>
              </a:rPr>
              <a:t>Bias in Forschungsdesign und -methodik: Forschungsdesigns können bestimmte Perspektiven oder Bedürfnisse vernachlässigen, was zu einer Verzerrung der Ergebnisse führen kann. Zum Beispiel kann das Fehlen geschlechtsspezifischer Analysen in klinischen Studien dazu führen, dass Unterschiede in der Wirksamkeit oder in den Nebenwirkungen von Behandlungen übersehen werden.</a:t>
            </a:r>
          </a:p>
          <a:p>
            <a:pPr rtl="0" fontAlgn="base"/>
            <a:r>
              <a:rPr lang="de-DE" sz="1200" b="0" i="0" u="none" strike="noStrike" kern="1200" dirty="0">
                <a:solidFill>
                  <a:schemeClr val="tx1"/>
                </a:solidFill>
                <a:effectLst/>
                <a:latin typeface="+mn-lt"/>
                <a:ea typeface="+mn-ea"/>
                <a:cs typeface="+mn-cs"/>
              </a:rPr>
              <a:t>Interpretation und Anwendung von Forschungsergebnissen: Diskriminierung kann auch in der Art und Weise auftreten, wie Forschungsergebnisse interpretiert und angewendet werden, zum Beispiel wenn die Bedürfnisse bestimmter Gruppen in der Politikgestaltung oder in der klinischen Praxis nicht berücksichtigt werden.</a:t>
            </a:r>
          </a:p>
          <a:p>
            <a:pPr rtl="0" fontAlgn="base"/>
            <a:r>
              <a:rPr lang="de-DE" sz="1200" b="0" i="0" u="none" strike="noStrike" kern="1200" dirty="0">
                <a:solidFill>
                  <a:schemeClr val="tx1"/>
                </a:solidFill>
                <a:effectLst/>
                <a:latin typeface="+mn-lt"/>
                <a:ea typeface="+mn-ea"/>
                <a:cs typeface="+mn-cs"/>
              </a:rPr>
              <a:t>Ungleichheit bei der Finanzierung und Unterstützung von Forschung: Forschung, die sich auf Minderheitengruppen oder auf als weniger "profitabel" angesehene Themen konzentriert, kann Schwierigkeiten haben, Finanzierung und institutionelle Unterstützung zu erhalten. „Fancy Science</a:t>
            </a:r>
          </a:p>
          <a:p>
            <a:endParaRPr lang="de-AT" dirty="0"/>
          </a:p>
        </p:txBody>
      </p:sp>
      <p:sp>
        <p:nvSpPr>
          <p:cNvPr id="4" name="Foliennummernplatzhalter 3"/>
          <p:cNvSpPr>
            <a:spLocks noGrp="1"/>
          </p:cNvSpPr>
          <p:nvPr>
            <p:ph type="sldNum" sz="quarter" idx="5"/>
          </p:nvPr>
        </p:nvSpPr>
        <p:spPr/>
        <p:txBody>
          <a:bodyPr/>
          <a:lstStyle/>
          <a:p>
            <a:fld id="{19D1325E-E202-4081-8397-16D2A29D8B25}" type="slidenum">
              <a:rPr lang="de-AT" smtClean="0"/>
              <a:t>13</a:t>
            </a:fld>
            <a:endParaRPr lang="de-AT"/>
          </a:p>
        </p:txBody>
      </p:sp>
    </p:spTree>
    <p:extLst>
      <p:ext uri="{BB962C8B-B14F-4D97-AF65-F5344CB8AC3E}">
        <p14:creationId xmlns:p14="http://schemas.microsoft.com/office/powerpoint/2010/main" val="3621118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fontAlgn="base"/>
            <a:r>
              <a:rPr lang="de-DE" sz="1200" b="0" i="0" u="none" strike="noStrike" kern="1200" dirty="0">
                <a:solidFill>
                  <a:schemeClr val="tx1"/>
                </a:solidFill>
                <a:effectLst/>
                <a:latin typeface="+mn-lt"/>
                <a:ea typeface="+mn-ea"/>
                <a:cs typeface="+mn-cs"/>
              </a:rPr>
              <a:t>Förderung von </a:t>
            </a:r>
            <a:r>
              <a:rPr lang="de-DE" sz="1200" b="0" i="0" u="none" strike="noStrike" kern="1200" dirty="0" err="1">
                <a:solidFill>
                  <a:schemeClr val="tx1"/>
                </a:solidFill>
                <a:effectLst/>
                <a:latin typeface="+mn-lt"/>
                <a:ea typeface="+mn-ea"/>
                <a:cs typeface="+mn-cs"/>
              </a:rPr>
              <a:t>Diversity</a:t>
            </a:r>
            <a:r>
              <a:rPr lang="de-DE" sz="1200" b="0" i="0" u="none" strike="noStrike" kern="1200" dirty="0">
                <a:solidFill>
                  <a:schemeClr val="tx1"/>
                </a:solidFill>
                <a:effectLst/>
                <a:latin typeface="+mn-lt"/>
                <a:ea typeface="+mn-ea"/>
                <a:cs typeface="+mn-cs"/>
              </a:rPr>
              <a:t>, Equity und Inklusion: Wie bereits erwähnt, ist die Einbeziehung dieser Prinzipien in allen Phasen des Forschungsprozesses entscheidend, um Diskriminierung zu vermeiden.</a:t>
            </a:r>
          </a:p>
          <a:p>
            <a:pPr rtl="0" fontAlgn="base"/>
            <a:r>
              <a:rPr lang="de-DE" sz="1200" b="0" i="0" u="none" strike="noStrike" kern="1200" dirty="0">
                <a:solidFill>
                  <a:schemeClr val="tx1"/>
                </a:solidFill>
                <a:effectLst/>
                <a:latin typeface="+mn-lt"/>
                <a:ea typeface="+mn-ea"/>
                <a:cs typeface="+mn-cs"/>
              </a:rPr>
              <a:t>Sensibilisierung und Ausbildung: Die Sensibilisierung für die verschiedenen Formen von Diskriminierung und die Ausbildung von Forschern in Bezug auf Bias und ethische Forschungspraktiken sind wesentliche Schritte zur Verbesserung.</a:t>
            </a:r>
          </a:p>
          <a:p>
            <a:pPr rtl="0" fontAlgn="base"/>
            <a:r>
              <a:rPr lang="de-DE" sz="1200" b="0" i="0" u="none" strike="noStrike" kern="1200" dirty="0">
                <a:solidFill>
                  <a:schemeClr val="tx1"/>
                </a:solidFill>
                <a:effectLst/>
                <a:latin typeface="+mn-lt"/>
                <a:ea typeface="+mn-ea"/>
                <a:cs typeface="+mn-cs"/>
              </a:rPr>
              <a:t>Partizipative Forschungsansätze: Die Einbeziehung von Gemeinschaften und Gruppen, die von der Forschung betroffen sind, in den Forschungsprozess kann helfen, die Relevanz und Fairness der Forschung zu verbessern.</a:t>
            </a:r>
          </a:p>
          <a:p>
            <a:endParaRPr lang="de-AT" dirty="0"/>
          </a:p>
        </p:txBody>
      </p:sp>
      <p:sp>
        <p:nvSpPr>
          <p:cNvPr id="4" name="Foliennummernplatzhalter 3"/>
          <p:cNvSpPr>
            <a:spLocks noGrp="1"/>
          </p:cNvSpPr>
          <p:nvPr>
            <p:ph type="sldNum" sz="quarter" idx="5"/>
          </p:nvPr>
        </p:nvSpPr>
        <p:spPr/>
        <p:txBody>
          <a:bodyPr/>
          <a:lstStyle/>
          <a:p>
            <a:fld id="{19D1325E-E202-4081-8397-16D2A29D8B25}" type="slidenum">
              <a:rPr lang="de-AT" smtClean="0"/>
              <a:t>14</a:t>
            </a:fld>
            <a:endParaRPr lang="de-AT"/>
          </a:p>
        </p:txBody>
      </p:sp>
    </p:spTree>
    <p:extLst>
      <p:ext uri="{BB962C8B-B14F-4D97-AF65-F5344CB8AC3E}">
        <p14:creationId xmlns:p14="http://schemas.microsoft.com/office/powerpoint/2010/main" val="3124034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kern="1200" dirty="0">
                <a:solidFill>
                  <a:schemeClr val="tx1"/>
                </a:solidFill>
                <a:effectLst/>
                <a:latin typeface="+mn-lt"/>
                <a:ea typeface="+mn-ea"/>
                <a:cs typeface="+mn-cs"/>
              </a:rPr>
              <a:t>Mangelnde Anpassungsfähigkeit</a:t>
            </a:r>
            <a:r>
              <a:rPr lang="de-DE" sz="1200" b="0" i="0" kern="1200" dirty="0">
                <a:solidFill>
                  <a:schemeClr val="tx1"/>
                </a:solidFill>
                <a:effectLst/>
                <a:latin typeface="+mn-lt"/>
                <a:ea typeface="+mn-ea"/>
                <a:cs typeface="+mn-cs"/>
              </a:rPr>
              <a:t>: Kritisiert wird auch, dass viele DEI-Programme mit einem "Einheitsgröße"-Ansatz entwickelt werden, der nicht die spezifischen Bedürfnisse und Kontexte verschiedener Organisationen oder Gemeinschaften berücksichtigt.</a:t>
            </a:r>
            <a:endParaRPr lang="de-AT" dirty="0"/>
          </a:p>
        </p:txBody>
      </p:sp>
      <p:sp>
        <p:nvSpPr>
          <p:cNvPr id="4" name="Foliennummernplatzhalter 3"/>
          <p:cNvSpPr>
            <a:spLocks noGrp="1"/>
          </p:cNvSpPr>
          <p:nvPr>
            <p:ph type="sldNum" sz="quarter" idx="5"/>
          </p:nvPr>
        </p:nvSpPr>
        <p:spPr/>
        <p:txBody>
          <a:bodyPr/>
          <a:lstStyle/>
          <a:p>
            <a:fld id="{19D1325E-E202-4081-8397-16D2A29D8B25}" type="slidenum">
              <a:rPr lang="de-AT" smtClean="0"/>
              <a:t>18</a:t>
            </a:fld>
            <a:endParaRPr lang="de-AT"/>
          </a:p>
        </p:txBody>
      </p:sp>
    </p:spTree>
    <p:extLst>
      <p:ext uri="{BB962C8B-B14F-4D97-AF65-F5344CB8AC3E}">
        <p14:creationId xmlns:p14="http://schemas.microsoft.com/office/powerpoint/2010/main" val="1404546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a:solidFill>
                  <a:schemeClr val="tx1"/>
                </a:solidFill>
                <a:effectLst/>
                <a:latin typeface="+mn-lt"/>
                <a:ea typeface="+mn-ea"/>
                <a:cs typeface="+mn-cs"/>
              </a:rPr>
              <a:t>indem man das gemeinsame Interesse der Vielen in x verschiedene Einzelinteressen zerlegt. Das ist auch der Punkt den Ingo Zechner dankenswerterweise gemacht hat. </a:t>
            </a:r>
            <a:endParaRPr lang="de-AT" dirty="0"/>
          </a:p>
        </p:txBody>
      </p:sp>
      <p:sp>
        <p:nvSpPr>
          <p:cNvPr id="4" name="Foliennummernplatzhalter 3"/>
          <p:cNvSpPr>
            <a:spLocks noGrp="1"/>
          </p:cNvSpPr>
          <p:nvPr>
            <p:ph type="sldNum" sz="quarter" idx="5"/>
          </p:nvPr>
        </p:nvSpPr>
        <p:spPr/>
        <p:txBody>
          <a:bodyPr/>
          <a:lstStyle/>
          <a:p>
            <a:fld id="{19D1325E-E202-4081-8397-16D2A29D8B25}" type="slidenum">
              <a:rPr lang="de-AT" smtClean="0"/>
              <a:t>19</a:t>
            </a:fld>
            <a:endParaRPr lang="de-AT"/>
          </a:p>
        </p:txBody>
      </p:sp>
    </p:spTree>
    <p:extLst>
      <p:ext uri="{BB962C8B-B14F-4D97-AF65-F5344CB8AC3E}">
        <p14:creationId xmlns:p14="http://schemas.microsoft.com/office/powerpoint/2010/main" val="4287214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E6F53F-A379-48FF-B1DF-6D6186CB59F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6E601B70-4F13-488E-8098-D65715FEBF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1F3665F4-D952-419D-A2CF-01ED23760B5C}"/>
              </a:ext>
            </a:extLst>
          </p:cNvPr>
          <p:cNvSpPr>
            <a:spLocks noGrp="1"/>
          </p:cNvSpPr>
          <p:nvPr>
            <p:ph type="dt" sz="half" idx="10"/>
          </p:nvPr>
        </p:nvSpPr>
        <p:spPr/>
        <p:txBody>
          <a:bodyPr/>
          <a:lstStyle/>
          <a:p>
            <a:fld id="{6CD3CA59-7C0B-4D7E-B123-6F0FE54C910E}" type="datetimeFigureOut">
              <a:rPr lang="de-AT" smtClean="0"/>
              <a:t>15.04.2024</a:t>
            </a:fld>
            <a:endParaRPr lang="de-AT"/>
          </a:p>
        </p:txBody>
      </p:sp>
      <p:sp>
        <p:nvSpPr>
          <p:cNvPr id="5" name="Fußzeilenplatzhalter 4">
            <a:extLst>
              <a:ext uri="{FF2B5EF4-FFF2-40B4-BE49-F238E27FC236}">
                <a16:creationId xmlns:a16="http://schemas.microsoft.com/office/drawing/2014/main" id="{633A6ACB-C429-4977-8FA0-0C1E7C0311C7}"/>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39225FA-B790-4CE0-94A2-7916DA5DFC08}"/>
              </a:ext>
            </a:extLst>
          </p:cNvPr>
          <p:cNvSpPr>
            <a:spLocks noGrp="1"/>
          </p:cNvSpPr>
          <p:nvPr>
            <p:ph type="sldNum" sz="quarter" idx="12"/>
          </p:nvPr>
        </p:nvSpPr>
        <p:spPr/>
        <p:txBody>
          <a:bodyPr/>
          <a:lstStyle/>
          <a:p>
            <a:fld id="{73DEED96-48FB-404C-AF31-B19B12D65B7A}" type="slidenum">
              <a:rPr lang="de-AT" smtClean="0"/>
              <a:t>‹Nr.›</a:t>
            </a:fld>
            <a:endParaRPr lang="de-AT"/>
          </a:p>
        </p:txBody>
      </p:sp>
    </p:spTree>
    <p:extLst>
      <p:ext uri="{BB962C8B-B14F-4D97-AF65-F5344CB8AC3E}">
        <p14:creationId xmlns:p14="http://schemas.microsoft.com/office/powerpoint/2010/main" val="799934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ECBE7-CFA4-4E22-9FE6-B93DF20B2058}"/>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3BFF1AD2-976D-4EC3-86E1-914C9ECF8BA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C60C065-CD7F-435C-81FC-3A72ED821525}"/>
              </a:ext>
            </a:extLst>
          </p:cNvPr>
          <p:cNvSpPr>
            <a:spLocks noGrp="1"/>
          </p:cNvSpPr>
          <p:nvPr>
            <p:ph type="dt" sz="half" idx="10"/>
          </p:nvPr>
        </p:nvSpPr>
        <p:spPr/>
        <p:txBody>
          <a:bodyPr/>
          <a:lstStyle/>
          <a:p>
            <a:fld id="{6CD3CA59-7C0B-4D7E-B123-6F0FE54C910E}" type="datetimeFigureOut">
              <a:rPr lang="de-AT" smtClean="0"/>
              <a:t>15.04.2024</a:t>
            </a:fld>
            <a:endParaRPr lang="de-AT"/>
          </a:p>
        </p:txBody>
      </p:sp>
      <p:sp>
        <p:nvSpPr>
          <p:cNvPr id="5" name="Fußzeilenplatzhalter 4">
            <a:extLst>
              <a:ext uri="{FF2B5EF4-FFF2-40B4-BE49-F238E27FC236}">
                <a16:creationId xmlns:a16="http://schemas.microsoft.com/office/drawing/2014/main" id="{BA25D726-F7E8-4C4B-8418-E800EFB650A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71E602-96D6-4D77-9ACE-AE6750C90B7E}"/>
              </a:ext>
            </a:extLst>
          </p:cNvPr>
          <p:cNvSpPr>
            <a:spLocks noGrp="1"/>
          </p:cNvSpPr>
          <p:nvPr>
            <p:ph type="sldNum" sz="quarter" idx="12"/>
          </p:nvPr>
        </p:nvSpPr>
        <p:spPr/>
        <p:txBody>
          <a:bodyPr/>
          <a:lstStyle/>
          <a:p>
            <a:fld id="{73DEED96-48FB-404C-AF31-B19B12D65B7A}" type="slidenum">
              <a:rPr lang="de-AT" smtClean="0"/>
              <a:t>‹Nr.›</a:t>
            </a:fld>
            <a:endParaRPr lang="de-AT"/>
          </a:p>
        </p:txBody>
      </p:sp>
    </p:spTree>
    <p:extLst>
      <p:ext uri="{BB962C8B-B14F-4D97-AF65-F5344CB8AC3E}">
        <p14:creationId xmlns:p14="http://schemas.microsoft.com/office/powerpoint/2010/main" val="2732739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A3E13F1-34A0-40ED-8F95-9DB99F7F9EB7}"/>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602611D6-1B6C-4F6E-960C-06276DCFB10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2330E77-3E0D-4914-8181-15083E1B6DEC}"/>
              </a:ext>
            </a:extLst>
          </p:cNvPr>
          <p:cNvSpPr>
            <a:spLocks noGrp="1"/>
          </p:cNvSpPr>
          <p:nvPr>
            <p:ph type="dt" sz="half" idx="10"/>
          </p:nvPr>
        </p:nvSpPr>
        <p:spPr/>
        <p:txBody>
          <a:bodyPr/>
          <a:lstStyle/>
          <a:p>
            <a:fld id="{6CD3CA59-7C0B-4D7E-B123-6F0FE54C910E}" type="datetimeFigureOut">
              <a:rPr lang="de-AT" smtClean="0"/>
              <a:t>15.04.2024</a:t>
            </a:fld>
            <a:endParaRPr lang="de-AT"/>
          </a:p>
        </p:txBody>
      </p:sp>
      <p:sp>
        <p:nvSpPr>
          <p:cNvPr id="5" name="Fußzeilenplatzhalter 4">
            <a:extLst>
              <a:ext uri="{FF2B5EF4-FFF2-40B4-BE49-F238E27FC236}">
                <a16:creationId xmlns:a16="http://schemas.microsoft.com/office/drawing/2014/main" id="{8E6DB0D7-3186-482C-96AB-031017C4EA59}"/>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1D52D07-9887-4D23-80C8-D1DBBF9383A6}"/>
              </a:ext>
            </a:extLst>
          </p:cNvPr>
          <p:cNvSpPr>
            <a:spLocks noGrp="1"/>
          </p:cNvSpPr>
          <p:nvPr>
            <p:ph type="sldNum" sz="quarter" idx="12"/>
          </p:nvPr>
        </p:nvSpPr>
        <p:spPr/>
        <p:txBody>
          <a:bodyPr/>
          <a:lstStyle/>
          <a:p>
            <a:fld id="{73DEED96-48FB-404C-AF31-B19B12D65B7A}" type="slidenum">
              <a:rPr lang="de-AT" smtClean="0"/>
              <a:t>‹Nr.›</a:t>
            </a:fld>
            <a:endParaRPr lang="de-AT"/>
          </a:p>
        </p:txBody>
      </p:sp>
    </p:spTree>
    <p:extLst>
      <p:ext uri="{BB962C8B-B14F-4D97-AF65-F5344CB8AC3E}">
        <p14:creationId xmlns:p14="http://schemas.microsoft.com/office/powerpoint/2010/main" val="2592463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E0F8C-F844-4CA9-91D0-8D11F60CB656}"/>
              </a:ext>
            </a:extLst>
          </p:cNvPr>
          <p:cNvSpPr>
            <a:spLocks noGrp="1"/>
          </p:cNvSpPr>
          <p:nvPr>
            <p:ph type="title"/>
          </p:nvPr>
        </p:nvSpPr>
        <p:spPr>
          <a:xfrm>
            <a:off x="1557064" y="365125"/>
            <a:ext cx="9796735" cy="1325563"/>
          </a:xfrm>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63D0D506-7993-461A-876C-A121E5E527B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D73884F-FB81-4055-9245-DD4558C27AC4}"/>
              </a:ext>
            </a:extLst>
          </p:cNvPr>
          <p:cNvSpPr>
            <a:spLocks noGrp="1"/>
          </p:cNvSpPr>
          <p:nvPr>
            <p:ph type="dt" sz="half" idx="10"/>
          </p:nvPr>
        </p:nvSpPr>
        <p:spPr/>
        <p:txBody>
          <a:bodyPr/>
          <a:lstStyle/>
          <a:p>
            <a:fld id="{6CD3CA59-7C0B-4D7E-B123-6F0FE54C910E}" type="datetimeFigureOut">
              <a:rPr lang="de-AT" smtClean="0"/>
              <a:t>15.04.2024</a:t>
            </a:fld>
            <a:endParaRPr lang="de-AT"/>
          </a:p>
        </p:txBody>
      </p:sp>
      <p:sp>
        <p:nvSpPr>
          <p:cNvPr id="5" name="Fußzeilenplatzhalter 4">
            <a:extLst>
              <a:ext uri="{FF2B5EF4-FFF2-40B4-BE49-F238E27FC236}">
                <a16:creationId xmlns:a16="http://schemas.microsoft.com/office/drawing/2014/main" id="{BD3B78F8-D873-4DCF-B998-34326CD87007}"/>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378506A-B7C8-4D82-95C8-AC7044FC6816}"/>
              </a:ext>
            </a:extLst>
          </p:cNvPr>
          <p:cNvSpPr>
            <a:spLocks noGrp="1"/>
          </p:cNvSpPr>
          <p:nvPr>
            <p:ph type="sldNum" sz="quarter" idx="12"/>
          </p:nvPr>
        </p:nvSpPr>
        <p:spPr/>
        <p:txBody>
          <a:bodyPr/>
          <a:lstStyle/>
          <a:p>
            <a:fld id="{73DEED96-48FB-404C-AF31-B19B12D65B7A}" type="slidenum">
              <a:rPr lang="de-AT" smtClean="0"/>
              <a:t>‹Nr.›</a:t>
            </a:fld>
            <a:endParaRPr lang="de-AT"/>
          </a:p>
        </p:txBody>
      </p:sp>
      <p:grpSp>
        <p:nvGrpSpPr>
          <p:cNvPr id="7" name="Gruppieren 6">
            <a:extLst>
              <a:ext uri="{FF2B5EF4-FFF2-40B4-BE49-F238E27FC236}">
                <a16:creationId xmlns:a16="http://schemas.microsoft.com/office/drawing/2014/main" id="{C931754A-09D9-48CA-AC3D-AC75F1CF6046}"/>
              </a:ext>
            </a:extLst>
          </p:cNvPr>
          <p:cNvGrpSpPr/>
          <p:nvPr userDrawn="1"/>
        </p:nvGrpSpPr>
        <p:grpSpPr>
          <a:xfrm rot="10800000">
            <a:off x="9225470" y="365125"/>
            <a:ext cx="6532775" cy="6098506"/>
            <a:chOff x="8874368" y="256408"/>
            <a:chExt cx="768242" cy="723244"/>
          </a:xfrm>
        </p:grpSpPr>
        <p:sp>
          <p:nvSpPr>
            <p:cNvPr id="8" name="Gleichschenkliges Dreieck 7">
              <a:extLst>
                <a:ext uri="{FF2B5EF4-FFF2-40B4-BE49-F238E27FC236}">
                  <a16:creationId xmlns:a16="http://schemas.microsoft.com/office/drawing/2014/main" id="{4A66498C-497D-4545-8339-C279DBB99A0C}"/>
                </a:ext>
              </a:extLst>
            </p:cNvPr>
            <p:cNvSpPr/>
            <p:nvPr/>
          </p:nvSpPr>
          <p:spPr>
            <a:xfrm rot="14375465">
              <a:off x="9309241" y="365981"/>
              <a:ext cx="360470" cy="300289"/>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9" name="Gleichschenkliges Dreieck 8">
              <a:extLst>
                <a:ext uri="{FF2B5EF4-FFF2-40B4-BE49-F238E27FC236}">
                  <a16:creationId xmlns:a16="http://schemas.microsoft.com/office/drawing/2014/main" id="{4ED50F33-F38E-42A6-B11A-53DE562DCAC1}"/>
                </a:ext>
              </a:extLst>
            </p:cNvPr>
            <p:cNvSpPr/>
            <p:nvPr/>
          </p:nvSpPr>
          <p:spPr>
            <a:xfrm>
              <a:off x="8874368" y="293811"/>
              <a:ext cx="352292" cy="30265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0" name="Gleichschenkliges Dreieck 9">
              <a:extLst>
                <a:ext uri="{FF2B5EF4-FFF2-40B4-BE49-F238E27FC236}">
                  <a16:creationId xmlns:a16="http://schemas.microsoft.com/office/drawing/2014/main" id="{0C59A45A-C68F-468B-AC07-AA3A3A5204C2}"/>
                </a:ext>
              </a:extLst>
            </p:cNvPr>
            <p:cNvSpPr/>
            <p:nvPr/>
          </p:nvSpPr>
          <p:spPr>
            <a:xfrm rot="17996733">
              <a:off x="9309576" y="567129"/>
              <a:ext cx="350655" cy="315413"/>
            </a:xfrm>
            <a:prstGeom prst="triangle">
              <a:avLst>
                <a:gd name="adj" fmla="val 5082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1" name="Gleichschenkliges Dreieck 10">
              <a:extLst>
                <a:ext uri="{FF2B5EF4-FFF2-40B4-BE49-F238E27FC236}">
                  <a16:creationId xmlns:a16="http://schemas.microsoft.com/office/drawing/2014/main" id="{782C8BA2-EA34-49BE-B358-7DEC7CABD81D}"/>
                </a:ext>
              </a:extLst>
            </p:cNvPr>
            <p:cNvSpPr/>
            <p:nvPr/>
          </p:nvSpPr>
          <p:spPr>
            <a:xfrm rot="3556862">
              <a:off x="8919297" y="570221"/>
              <a:ext cx="359140" cy="308122"/>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2" name="Gleichschenkliges Dreieck 11">
              <a:extLst>
                <a:ext uri="{FF2B5EF4-FFF2-40B4-BE49-F238E27FC236}">
                  <a16:creationId xmlns:a16="http://schemas.microsoft.com/office/drawing/2014/main" id="{B446ED05-688B-44CF-A57F-C4884D369C1C}"/>
                </a:ext>
              </a:extLst>
            </p:cNvPr>
            <p:cNvSpPr/>
            <p:nvPr/>
          </p:nvSpPr>
          <p:spPr>
            <a:xfrm>
              <a:off x="9107815" y="676999"/>
              <a:ext cx="367815" cy="302653"/>
            </a:xfrm>
            <a:prstGeom prst="triangle">
              <a:avLst>
                <a:gd name="adj" fmla="val 4823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a:p>
          </p:txBody>
        </p:sp>
        <p:sp>
          <p:nvSpPr>
            <p:cNvPr id="13" name="Gleichschenkliges Dreieck 12">
              <a:extLst>
                <a:ext uri="{FF2B5EF4-FFF2-40B4-BE49-F238E27FC236}">
                  <a16:creationId xmlns:a16="http://schemas.microsoft.com/office/drawing/2014/main" id="{FB788CA9-B1C5-4CEC-BB7E-5860D8A96BF4}"/>
                </a:ext>
              </a:extLst>
            </p:cNvPr>
            <p:cNvSpPr/>
            <p:nvPr/>
          </p:nvSpPr>
          <p:spPr>
            <a:xfrm rot="10800000">
              <a:off x="9115993" y="256408"/>
              <a:ext cx="352292" cy="30265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grpSp>
      <p:grpSp>
        <p:nvGrpSpPr>
          <p:cNvPr id="14" name="Gruppieren 13">
            <a:extLst>
              <a:ext uri="{FF2B5EF4-FFF2-40B4-BE49-F238E27FC236}">
                <a16:creationId xmlns:a16="http://schemas.microsoft.com/office/drawing/2014/main" id="{19510E2C-8D71-4C22-B522-182334464E8B}"/>
              </a:ext>
            </a:extLst>
          </p:cNvPr>
          <p:cNvGrpSpPr/>
          <p:nvPr userDrawn="1"/>
        </p:nvGrpSpPr>
        <p:grpSpPr>
          <a:xfrm>
            <a:off x="368689" y="458018"/>
            <a:ext cx="939022" cy="866759"/>
            <a:chOff x="8874368" y="256408"/>
            <a:chExt cx="768242" cy="723244"/>
          </a:xfrm>
        </p:grpSpPr>
        <p:sp>
          <p:nvSpPr>
            <p:cNvPr id="15" name="Gleichschenkliges Dreieck 14">
              <a:extLst>
                <a:ext uri="{FF2B5EF4-FFF2-40B4-BE49-F238E27FC236}">
                  <a16:creationId xmlns:a16="http://schemas.microsoft.com/office/drawing/2014/main" id="{8DF8FB50-1323-49B4-85BD-D153184382E0}"/>
                </a:ext>
              </a:extLst>
            </p:cNvPr>
            <p:cNvSpPr/>
            <p:nvPr/>
          </p:nvSpPr>
          <p:spPr>
            <a:xfrm rot="14375465">
              <a:off x="9309241" y="365981"/>
              <a:ext cx="360470" cy="300289"/>
            </a:xfrm>
            <a:prstGeom prst="triangle">
              <a:avLst/>
            </a:prstGeom>
            <a:solidFill>
              <a:srgbClr val="004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6" name="Gleichschenkliges Dreieck 15">
              <a:extLst>
                <a:ext uri="{FF2B5EF4-FFF2-40B4-BE49-F238E27FC236}">
                  <a16:creationId xmlns:a16="http://schemas.microsoft.com/office/drawing/2014/main" id="{B5BE9C63-4CD9-4A2D-81EB-03AEFCBA6D56}"/>
                </a:ext>
              </a:extLst>
            </p:cNvPr>
            <p:cNvSpPr/>
            <p:nvPr/>
          </p:nvSpPr>
          <p:spPr>
            <a:xfrm>
              <a:off x="8874368" y="293811"/>
              <a:ext cx="352292" cy="302653"/>
            </a:xfrm>
            <a:prstGeom prst="triangle">
              <a:avLst/>
            </a:prstGeom>
            <a:solidFill>
              <a:srgbClr val="004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7" name="Gleichschenkliges Dreieck 16">
              <a:extLst>
                <a:ext uri="{FF2B5EF4-FFF2-40B4-BE49-F238E27FC236}">
                  <a16:creationId xmlns:a16="http://schemas.microsoft.com/office/drawing/2014/main" id="{EB5B96B1-77D7-4D76-8969-552CD91050E3}"/>
                </a:ext>
              </a:extLst>
            </p:cNvPr>
            <p:cNvSpPr/>
            <p:nvPr/>
          </p:nvSpPr>
          <p:spPr>
            <a:xfrm rot="17996733">
              <a:off x="9309576" y="567129"/>
              <a:ext cx="350655" cy="315413"/>
            </a:xfrm>
            <a:prstGeom prst="triangle">
              <a:avLst>
                <a:gd name="adj" fmla="val 50822"/>
              </a:avLst>
            </a:prstGeom>
            <a:solidFill>
              <a:srgbClr val="004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8" name="Gleichschenkliges Dreieck 17">
              <a:extLst>
                <a:ext uri="{FF2B5EF4-FFF2-40B4-BE49-F238E27FC236}">
                  <a16:creationId xmlns:a16="http://schemas.microsoft.com/office/drawing/2014/main" id="{F5EC445B-30C7-4C58-97AF-7A65C8B62D56}"/>
                </a:ext>
              </a:extLst>
            </p:cNvPr>
            <p:cNvSpPr/>
            <p:nvPr/>
          </p:nvSpPr>
          <p:spPr>
            <a:xfrm rot="3556862">
              <a:off x="8919297" y="570221"/>
              <a:ext cx="359140" cy="308122"/>
            </a:xfrm>
            <a:prstGeom prst="triangle">
              <a:avLst/>
            </a:prstGeom>
            <a:solidFill>
              <a:srgbClr val="004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9" name="Gleichschenkliges Dreieck 18">
              <a:extLst>
                <a:ext uri="{FF2B5EF4-FFF2-40B4-BE49-F238E27FC236}">
                  <a16:creationId xmlns:a16="http://schemas.microsoft.com/office/drawing/2014/main" id="{9164BD1D-BEE1-4207-9AF2-438152B4BFBF}"/>
                </a:ext>
              </a:extLst>
            </p:cNvPr>
            <p:cNvSpPr/>
            <p:nvPr/>
          </p:nvSpPr>
          <p:spPr>
            <a:xfrm>
              <a:off x="9107815" y="676999"/>
              <a:ext cx="367815" cy="302653"/>
            </a:xfrm>
            <a:prstGeom prst="triangle">
              <a:avLst>
                <a:gd name="adj" fmla="val 48232"/>
              </a:avLst>
            </a:prstGeom>
            <a:solidFill>
              <a:srgbClr val="BA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a:p>
          </p:txBody>
        </p:sp>
        <p:sp>
          <p:nvSpPr>
            <p:cNvPr id="20" name="Gleichschenkliges Dreieck 19">
              <a:extLst>
                <a:ext uri="{FF2B5EF4-FFF2-40B4-BE49-F238E27FC236}">
                  <a16:creationId xmlns:a16="http://schemas.microsoft.com/office/drawing/2014/main" id="{9653A127-EC71-4AC5-956F-D384A8FEF98C}"/>
                </a:ext>
              </a:extLst>
            </p:cNvPr>
            <p:cNvSpPr/>
            <p:nvPr/>
          </p:nvSpPr>
          <p:spPr>
            <a:xfrm rot="10800000">
              <a:off x="9115993" y="256408"/>
              <a:ext cx="352292" cy="302653"/>
            </a:xfrm>
            <a:prstGeom prst="triangle">
              <a:avLst/>
            </a:prstGeom>
            <a:solidFill>
              <a:srgbClr val="004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grpSp>
    </p:spTree>
    <p:extLst>
      <p:ext uri="{BB962C8B-B14F-4D97-AF65-F5344CB8AC3E}">
        <p14:creationId xmlns:p14="http://schemas.microsoft.com/office/powerpoint/2010/main" val="428962676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BE7053-0EBB-42F2-82F6-FDBE4F6D930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CDC539E9-9852-4CBC-A227-50737ADD3D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AC57D96-EE45-4455-A57E-2AE59D253F73}"/>
              </a:ext>
            </a:extLst>
          </p:cNvPr>
          <p:cNvSpPr>
            <a:spLocks noGrp="1"/>
          </p:cNvSpPr>
          <p:nvPr>
            <p:ph type="dt" sz="half" idx="10"/>
          </p:nvPr>
        </p:nvSpPr>
        <p:spPr/>
        <p:txBody>
          <a:bodyPr/>
          <a:lstStyle/>
          <a:p>
            <a:fld id="{6CD3CA59-7C0B-4D7E-B123-6F0FE54C910E}" type="datetimeFigureOut">
              <a:rPr lang="de-AT" smtClean="0"/>
              <a:t>15.04.2024</a:t>
            </a:fld>
            <a:endParaRPr lang="de-AT"/>
          </a:p>
        </p:txBody>
      </p:sp>
      <p:sp>
        <p:nvSpPr>
          <p:cNvPr id="5" name="Fußzeilenplatzhalter 4">
            <a:extLst>
              <a:ext uri="{FF2B5EF4-FFF2-40B4-BE49-F238E27FC236}">
                <a16:creationId xmlns:a16="http://schemas.microsoft.com/office/drawing/2014/main" id="{13FA41D7-400E-4446-B5F4-DB15D6E056C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65A333CB-1509-4986-BA5E-ED9BDA4AAD61}"/>
              </a:ext>
            </a:extLst>
          </p:cNvPr>
          <p:cNvSpPr>
            <a:spLocks noGrp="1"/>
          </p:cNvSpPr>
          <p:nvPr>
            <p:ph type="sldNum" sz="quarter" idx="12"/>
          </p:nvPr>
        </p:nvSpPr>
        <p:spPr/>
        <p:txBody>
          <a:bodyPr/>
          <a:lstStyle/>
          <a:p>
            <a:fld id="{73DEED96-48FB-404C-AF31-B19B12D65B7A}" type="slidenum">
              <a:rPr lang="de-AT" smtClean="0"/>
              <a:t>‹Nr.›</a:t>
            </a:fld>
            <a:endParaRPr lang="de-AT"/>
          </a:p>
        </p:txBody>
      </p:sp>
    </p:spTree>
    <p:extLst>
      <p:ext uri="{BB962C8B-B14F-4D97-AF65-F5344CB8AC3E}">
        <p14:creationId xmlns:p14="http://schemas.microsoft.com/office/powerpoint/2010/main" val="3767003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B81954-A069-477C-A15A-83FB97C87497}"/>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90DF29EF-2AE8-49D0-BDF3-571B354ACC52}"/>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18742C7B-DD6E-4768-AE4E-12DD07A777C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3B28D738-C74D-4C6B-ADB0-48526F2228CC}"/>
              </a:ext>
            </a:extLst>
          </p:cNvPr>
          <p:cNvSpPr>
            <a:spLocks noGrp="1"/>
          </p:cNvSpPr>
          <p:nvPr>
            <p:ph type="dt" sz="half" idx="10"/>
          </p:nvPr>
        </p:nvSpPr>
        <p:spPr/>
        <p:txBody>
          <a:bodyPr/>
          <a:lstStyle/>
          <a:p>
            <a:fld id="{6CD3CA59-7C0B-4D7E-B123-6F0FE54C910E}" type="datetimeFigureOut">
              <a:rPr lang="de-AT" smtClean="0"/>
              <a:t>15.04.2024</a:t>
            </a:fld>
            <a:endParaRPr lang="de-AT"/>
          </a:p>
        </p:txBody>
      </p:sp>
      <p:sp>
        <p:nvSpPr>
          <p:cNvPr id="6" name="Fußzeilenplatzhalter 5">
            <a:extLst>
              <a:ext uri="{FF2B5EF4-FFF2-40B4-BE49-F238E27FC236}">
                <a16:creationId xmlns:a16="http://schemas.microsoft.com/office/drawing/2014/main" id="{F86EC83B-54C8-4C85-AFA9-5B1A4B785C0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8BACE10-1BA9-4D2A-B93F-E3AF05CAA968}"/>
              </a:ext>
            </a:extLst>
          </p:cNvPr>
          <p:cNvSpPr>
            <a:spLocks noGrp="1"/>
          </p:cNvSpPr>
          <p:nvPr>
            <p:ph type="sldNum" sz="quarter" idx="12"/>
          </p:nvPr>
        </p:nvSpPr>
        <p:spPr/>
        <p:txBody>
          <a:bodyPr/>
          <a:lstStyle/>
          <a:p>
            <a:fld id="{73DEED96-48FB-404C-AF31-B19B12D65B7A}" type="slidenum">
              <a:rPr lang="de-AT" smtClean="0"/>
              <a:t>‹Nr.›</a:t>
            </a:fld>
            <a:endParaRPr lang="de-AT"/>
          </a:p>
        </p:txBody>
      </p:sp>
    </p:spTree>
    <p:extLst>
      <p:ext uri="{BB962C8B-B14F-4D97-AF65-F5344CB8AC3E}">
        <p14:creationId xmlns:p14="http://schemas.microsoft.com/office/powerpoint/2010/main" val="1023970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0F6DE3-F3C1-4B07-A7D1-F4879386127F}"/>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42A166FC-3B1D-44B6-B234-7EC73C81EF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96AB7F9-7733-4137-9440-D03F07D2CF2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590A0282-77B8-4C22-BB43-1D4F198350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DC0CDD5-0E43-4D39-B54D-C22A4EA5438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820A435C-26A3-4DC4-8645-018BD76A454B}"/>
              </a:ext>
            </a:extLst>
          </p:cNvPr>
          <p:cNvSpPr>
            <a:spLocks noGrp="1"/>
          </p:cNvSpPr>
          <p:nvPr>
            <p:ph type="dt" sz="half" idx="10"/>
          </p:nvPr>
        </p:nvSpPr>
        <p:spPr/>
        <p:txBody>
          <a:bodyPr/>
          <a:lstStyle/>
          <a:p>
            <a:fld id="{6CD3CA59-7C0B-4D7E-B123-6F0FE54C910E}" type="datetimeFigureOut">
              <a:rPr lang="de-AT" smtClean="0"/>
              <a:t>15.04.2024</a:t>
            </a:fld>
            <a:endParaRPr lang="de-AT"/>
          </a:p>
        </p:txBody>
      </p:sp>
      <p:sp>
        <p:nvSpPr>
          <p:cNvPr id="8" name="Fußzeilenplatzhalter 7">
            <a:extLst>
              <a:ext uri="{FF2B5EF4-FFF2-40B4-BE49-F238E27FC236}">
                <a16:creationId xmlns:a16="http://schemas.microsoft.com/office/drawing/2014/main" id="{9EDACA9E-8859-407E-89E5-13FCBA686BAA}"/>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A3F74CD4-0B13-43B2-9B4C-796C44BA0314}"/>
              </a:ext>
            </a:extLst>
          </p:cNvPr>
          <p:cNvSpPr>
            <a:spLocks noGrp="1"/>
          </p:cNvSpPr>
          <p:nvPr>
            <p:ph type="sldNum" sz="quarter" idx="12"/>
          </p:nvPr>
        </p:nvSpPr>
        <p:spPr/>
        <p:txBody>
          <a:bodyPr/>
          <a:lstStyle/>
          <a:p>
            <a:fld id="{73DEED96-48FB-404C-AF31-B19B12D65B7A}" type="slidenum">
              <a:rPr lang="de-AT" smtClean="0"/>
              <a:t>‹Nr.›</a:t>
            </a:fld>
            <a:endParaRPr lang="de-AT"/>
          </a:p>
        </p:txBody>
      </p:sp>
    </p:spTree>
    <p:extLst>
      <p:ext uri="{BB962C8B-B14F-4D97-AF65-F5344CB8AC3E}">
        <p14:creationId xmlns:p14="http://schemas.microsoft.com/office/powerpoint/2010/main" val="400154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DB55C-AD83-46F1-992D-3B8CADA98A7B}"/>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781BE3DD-6352-4D28-864D-EC6CAAFD239C}"/>
              </a:ext>
            </a:extLst>
          </p:cNvPr>
          <p:cNvSpPr>
            <a:spLocks noGrp="1"/>
          </p:cNvSpPr>
          <p:nvPr>
            <p:ph type="dt" sz="half" idx="10"/>
          </p:nvPr>
        </p:nvSpPr>
        <p:spPr/>
        <p:txBody>
          <a:bodyPr/>
          <a:lstStyle/>
          <a:p>
            <a:fld id="{6CD3CA59-7C0B-4D7E-B123-6F0FE54C910E}" type="datetimeFigureOut">
              <a:rPr lang="de-AT" smtClean="0"/>
              <a:t>15.04.2024</a:t>
            </a:fld>
            <a:endParaRPr lang="de-AT"/>
          </a:p>
        </p:txBody>
      </p:sp>
      <p:sp>
        <p:nvSpPr>
          <p:cNvPr id="4" name="Fußzeilenplatzhalter 3">
            <a:extLst>
              <a:ext uri="{FF2B5EF4-FFF2-40B4-BE49-F238E27FC236}">
                <a16:creationId xmlns:a16="http://schemas.microsoft.com/office/drawing/2014/main" id="{26196535-E91A-46A2-A775-A3F151FA4BBE}"/>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F2C92223-44FD-4F0A-8528-3C77A725830C}"/>
              </a:ext>
            </a:extLst>
          </p:cNvPr>
          <p:cNvSpPr>
            <a:spLocks noGrp="1"/>
          </p:cNvSpPr>
          <p:nvPr>
            <p:ph type="sldNum" sz="quarter" idx="12"/>
          </p:nvPr>
        </p:nvSpPr>
        <p:spPr/>
        <p:txBody>
          <a:bodyPr/>
          <a:lstStyle/>
          <a:p>
            <a:fld id="{73DEED96-48FB-404C-AF31-B19B12D65B7A}" type="slidenum">
              <a:rPr lang="de-AT" smtClean="0"/>
              <a:t>‹Nr.›</a:t>
            </a:fld>
            <a:endParaRPr lang="de-AT"/>
          </a:p>
        </p:txBody>
      </p:sp>
    </p:spTree>
    <p:extLst>
      <p:ext uri="{BB962C8B-B14F-4D97-AF65-F5344CB8AC3E}">
        <p14:creationId xmlns:p14="http://schemas.microsoft.com/office/powerpoint/2010/main" val="2277855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231B62E-6A1A-4364-8B88-B7C534F05390}"/>
              </a:ext>
            </a:extLst>
          </p:cNvPr>
          <p:cNvSpPr>
            <a:spLocks noGrp="1"/>
          </p:cNvSpPr>
          <p:nvPr>
            <p:ph type="dt" sz="half" idx="10"/>
          </p:nvPr>
        </p:nvSpPr>
        <p:spPr/>
        <p:txBody>
          <a:bodyPr/>
          <a:lstStyle/>
          <a:p>
            <a:fld id="{6CD3CA59-7C0B-4D7E-B123-6F0FE54C910E}" type="datetimeFigureOut">
              <a:rPr lang="de-AT" smtClean="0"/>
              <a:t>15.04.2024</a:t>
            </a:fld>
            <a:endParaRPr lang="de-AT"/>
          </a:p>
        </p:txBody>
      </p:sp>
      <p:sp>
        <p:nvSpPr>
          <p:cNvPr id="3" name="Fußzeilenplatzhalter 2">
            <a:extLst>
              <a:ext uri="{FF2B5EF4-FFF2-40B4-BE49-F238E27FC236}">
                <a16:creationId xmlns:a16="http://schemas.microsoft.com/office/drawing/2014/main" id="{54368332-6E83-4DFF-BDCF-D2BF9156916A}"/>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CDF23EE6-0DC7-4372-8079-2FF56BC53F82}"/>
              </a:ext>
            </a:extLst>
          </p:cNvPr>
          <p:cNvSpPr>
            <a:spLocks noGrp="1"/>
          </p:cNvSpPr>
          <p:nvPr>
            <p:ph type="sldNum" sz="quarter" idx="12"/>
          </p:nvPr>
        </p:nvSpPr>
        <p:spPr/>
        <p:txBody>
          <a:bodyPr/>
          <a:lstStyle/>
          <a:p>
            <a:fld id="{73DEED96-48FB-404C-AF31-B19B12D65B7A}" type="slidenum">
              <a:rPr lang="de-AT" smtClean="0"/>
              <a:t>‹Nr.›</a:t>
            </a:fld>
            <a:endParaRPr lang="de-AT"/>
          </a:p>
        </p:txBody>
      </p:sp>
      <p:sp>
        <p:nvSpPr>
          <p:cNvPr id="5" name="Foliennummernplatzhalter 5">
            <a:extLst>
              <a:ext uri="{FF2B5EF4-FFF2-40B4-BE49-F238E27FC236}">
                <a16:creationId xmlns:a16="http://schemas.microsoft.com/office/drawing/2014/main" id="{69446928-EF14-4E5E-90C3-A9FC8F0124D1}"/>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DEED96-48FB-404C-AF31-B19B12D65B7A}" type="slidenum">
              <a:rPr lang="de-AT" smtClean="0"/>
              <a:pPr/>
              <a:t>‹Nr.›</a:t>
            </a:fld>
            <a:endParaRPr lang="de-AT"/>
          </a:p>
        </p:txBody>
      </p:sp>
      <p:grpSp>
        <p:nvGrpSpPr>
          <p:cNvPr id="6" name="Gruppieren 5">
            <a:extLst>
              <a:ext uri="{FF2B5EF4-FFF2-40B4-BE49-F238E27FC236}">
                <a16:creationId xmlns:a16="http://schemas.microsoft.com/office/drawing/2014/main" id="{5299BC4C-337E-4214-8DE8-56716430654F}"/>
              </a:ext>
            </a:extLst>
          </p:cNvPr>
          <p:cNvGrpSpPr/>
          <p:nvPr userDrawn="1"/>
        </p:nvGrpSpPr>
        <p:grpSpPr>
          <a:xfrm rot="10800000">
            <a:off x="9225470" y="365125"/>
            <a:ext cx="6532775" cy="6098506"/>
            <a:chOff x="8874368" y="256408"/>
            <a:chExt cx="768242" cy="723244"/>
          </a:xfrm>
        </p:grpSpPr>
        <p:sp>
          <p:nvSpPr>
            <p:cNvPr id="7" name="Gleichschenkliges Dreieck 6">
              <a:extLst>
                <a:ext uri="{FF2B5EF4-FFF2-40B4-BE49-F238E27FC236}">
                  <a16:creationId xmlns:a16="http://schemas.microsoft.com/office/drawing/2014/main" id="{9F6DAE1B-6D00-4AE2-9AC7-FD47AEE5ACC2}"/>
                </a:ext>
              </a:extLst>
            </p:cNvPr>
            <p:cNvSpPr/>
            <p:nvPr/>
          </p:nvSpPr>
          <p:spPr>
            <a:xfrm rot="14375465">
              <a:off x="9309241" y="365981"/>
              <a:ext cx="360470" cy="300289"/>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8" name="Gleichschenkliges Dreieck 7">
              <a:extLst>
                <a:ext uri="{FF2B5EF4-FFF2-40B4-BE49-F238E27FC236}">
                  <a16:creationId xmlns:a16="http://schemas.microsoft.com/office/drawing/2014/main" id="{149CC05C-C79A-4777-BCF5-7EFB38B197F5}"/>
                </a:ext>
              </a:extLst>
            </p:cNvPr>
            <p:cNvSpPr/>
            <p:nvPr/>
          </p:nvSpPr>
          <p:spPr>
            <a:xfrm>
              <a:off x="8874368" y="293811"/>
              <a:ext cx="352292" cy="30265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9" name="Gleichschenkliges Dreieck 8">
              <a:extLst>
                <a:ext uri="{FF2B5EF4-FFF2-40B4-BE49-F238E27FC236}">
                  <a16:creationId xmlns:a16="http://schemas.microsoft.com/office/drawing/2014/main" id="{9F1E3C9E-E2A7-40A1-A899-A9365FCC3F4D}"/>
                </a:ext>
              </a:extLst>
            </p:cNvPr>
            <p:cNvSpPr/>
            <p:nvPr/>
          </p:nvSpPr>
          <p:spPr>
            <a:xfrm rot="17996733">
              <a:off x="9309576" y="567129"/>
              <a:ext cx="350655" cy="315413"/>
            </a:xfrm>
            <a:prstGeom prst="triangle">
              <a:avLst>
                <a:gd name="adj" fmla="val 5082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0" name="Gleichschenkliges Dreieck 9">
              <a:extLst>
                <a:ext uri="{FF2B5EF4-FFF2-40B4-BE49-F238E27FC236}">
                  <a16:creationId xmlns:a16="http://schemas.microsoft.com/office/drawing/2014/main" id="{2D49ADA7-31A2-4534-9646-6F2CF3C34E66}"/>
                </a:ext>
              </a:extLst>
            </p:cNvPr>
            <p:cNvSpPr/>
            <p:nvPr/>
          </p:nvSpPr>
          <p:spPr>
            <a:xfrm rot="3556862">
              <a:off x="8919297" y="570221"/>
              <a:ext cx="359140" cy="308122"/>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1" name="Gleichschenkliges Dreieck 10">
              <a:extLst>
                <a:ext uri="{FF2B5EF4-FFF2-40B4-BE49-F238E27FC236}">
                  <a16:creationId xmlns:a16="http://schemas.microsoft.com/office/drawing/2014/main" id="{73F5606A-5537-4730-828E-56EFEB2684FF}"/>
                </a:ext>
              </a:extLst>
            </p:cNvPr>
            <p:cNvSpPr/>
            <p:nvPr/>
          </p:nvSpPr>
          <p:spPr>
            <a:xfrm>
              <a:off x="9107815" y="676999"/>
              <a:ext cx="367815" cy="302653"/>
            </a:xfrm>
            <a:prstGeom prst="triangle">
              <a:avLst>
                <a:gd name="adj" fmla="val 4823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a:p>
          </p:txBody>
        </p:sp>
        <p:sp>
          <p:nvSpPr>
            <p:cNvPr id="12" name="Gleichschenkliges Dreieck 11">
              <a:extLst>
                <a:ext uri="{FF2B5EF4-FFF2-40B4-BE49-F238E27FC236}">
                  <a16:creationId xmlns:a16="http://schemas.microsoft.com/office/drawing/2014/main" id="{40F1F071-0A5F-4B62-80B1-B88D2F9B8058}"/>
                </a:ext>
              </a:extLst>
            </p:cNvPr>
            <p:cNvSpPr/>
            <p:nvPr/>
          </p:nvSpPr>
          <p:spPr>
            <a:xfrm rot="10800000">
              <a:off x="9115993" y="256408"/>
              <a:ext cx="352292" cy="30265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grpSp>
    </p:spTree>
    <p:extLst>
      <p:ext uri="{BB962C8B-B14F-4D97-AF65-F5344CB8AC3E}">
        <p14:creationId xmlns:p14="http://schemas.microsoft.com/office/powerpoint/2010/main" val="2075409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99916D-9884-4039-B1FF-24F97D479E5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962FD0A9-CA29-4A4F-9974-19914768B8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4C1D700C-CA60-4633-BB43-26D546E8ED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A5C8AD1-7087-4E30-B85F-BD1D41BD3503}"/>
              </a:ext>
            </a:extLst>
          </p:cNvPr>
          <p:cNvSpPr>
            <a:spLocks noGrp="1"/>
          </p:cNvSpPr>
          <p:nvPr>
            <p:ph type="dt" sz="half" idx="10"/>
          </p:nvPr>
        </p:nvSpPr>
        <p:spPr/>
        <p:txBody>
          <a:bodyPr/>
          <a:lstStyle/>
          <a:p>
            <a:fld id="{6CD3CA59-7C0B-4D7E-B123-6F0FE54C910E}" type="datetimeFigureOut">
              <a:rPr lang="de-AT" smtClean="0"/>
              <a:t>15.04.2024</a:t>
            </a:fld>
            <a:endParaRPr lang="de-AT"/>
          </a:p>
        </p:txBody>
      </p:sp>
      <p:sp>
        <p:nvSpPr>
          <p:cNvPr id="6" name="Fußzeilenplatzhalter 5">
            <a:extLst>
              <a:ext uri="{FF2B5EF4-FFF2-40B4-BE49-F238E27FC236}">
                <a16:creationId xmlns:a16="http://schemas.microsoft.com/office/drawing/2014/main" id="{1876EED0-EBC2-4135-AC4B-BF14A5E3CF3C}"/>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D176761-D52D-4B01-BB7D-EA402CA37BCE}"/>
              </a:ext>
            </a:extLst>
          </p:cNvPr>
          <p:cNvSpPr>
            <a:spLocks noGrp="1"/>
          </p:cNvSpPr>
          <p:nvPr>
            <p:ph type="sldNum" sz="quarter" idx="12"/>
          </p:nvPr>
        </p:nvSpPr>
        <p:spPr/>
        <p:txBody>
          <a:bodyPr/>
          <a:lstStyle/>
          <a:p>
            <a:fld id="{73DEED96-48FB-404C-AF31-B19B12D65B7A}" type="slidenum">
              <a:rPr lang="de-AT" smtClean="0"/>
              <a:t>‹Nr.›</a:t>
            </a:fld>
            <a:endParaRPr lang="de-AT"/>
          </a:p>
        </p:txBody>
      </p:sp>
    </p:spTree>
    <p:extLst>
      <p:ext uri="{BB962C8B-B14F-4D97-AF65-F5344CB8AC3E}">
        <p14:creationId xmlns:p14="http://schemas.microsoft.com/office/powerpoint/2010/main" val="1318134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8E84E4-6BE1-438A-8C61-DCCFD11A69A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845CF1EC-0398-41E6-9063-55DB320C28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D7A9E080-3442-486C-B987-BC7E51452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2BDDB72-B216-415B-8273-3061DE59092B}"/>
              </a:ext>
            </a:extLst>
          </p:cNvPr>
          <p:cNvSpPr>
            <a:spLocks noGrp="1"/>
          </p:cNvSpPr>
          <p:nvPr>
            <p:ph type="dt" sz="half" idx="10"/>
          </p:nvPr>
        </p:nvSpPr>
        <p:spPr/>
        <p:txBody>
          <a:bodyPr/>
          <a:lstStyle/>
          <a:p>
            <a:fld id="{6CD3CA59-7C0B-4D7E-B123-6F0FE54C910E}" type="datetimeFigureOut">
              <a:rPr lang="de-AT" smtClean="0"/>
              <a:t>15.04.2024</a:t>
            </a:fld>
            <a:endParaRPr lang="de-AT"/>
          </a:p>
        </p:txBody>
      </p:sp>
      <p:sp>
        <p:nvSpPr>
          <p:cNvPr id="6" name="Fußzeilenplatzhalter 5">
            <a:extLst>
              <a:ext uri="{FF2B5EF4-FFF2-40B4-BE49-F238E27FC236}">
                <a16:creationId xmlns:a16="http://schemas.microsoft.com/office/drawing/2014/main" id="{D40C3DB0-5DA3-4391-B8B2-CAE6683C76F7}"/>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481C149E-CC28-4AE2-ACA7-9AB7DB26C7FD}"/>
              </a:ext>
            </a:extLst>
          </p:cNvPr>
          <p:cNvSpPr>
            <a:spLocks noGrp="1"/>
          </p:cNvSpPr>
          <p:nvPr>
            <p:ph type="sldNum" sz="quarter" idx="12"/>
          </p:nvPr>
        </p:nvSpPr>
        <p:spPr/>
        <p:txBody>
          <a:bodyPr/>
          <a:lstStyle/>
          <a:p>
            <a:fld id="{73DEED96-48FB-404C-AF31-B19B12D65B7A}" type="slidenum">
              <a:rPr lang="de-AT" smtClean="0"/>
              <a:t>‹Nr.›</a:t>
            </a:fld>
            <a:endParaRPr lang="de-AT"/>
          </a:p>
        </p:txBody>
      </p:sp>
    </p:spTree>
    <p:extLst>
      <p:ext uri="{BB962C8B-B14F-4D97-AF65-F5344CB8AC3E}">
        <p14:creationId xmlns:p14="http://schemas.microsoft.com/office/powerpoint/2010/main" val="1041686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C5B14AD-3AF4-43C1-B1F7-46C81CB35E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4F6EC948-0D47-4CAB-B085-7376F75A93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45D46D5-5233-41B3-8B91-70CAAC2803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3CA59-7C0B-4D7E-B123-6F0FE54C910E}" type="datetimeFigureOut">
              <a:rPr lang="de-AT" smtClean="0"/>
              <a:t>15.04.2024</a:t>
            </a:fld>
            <a:endParaRPr lang="de-AT"/>
          </a:p>
        </p:txBody>
      </p:sp>
      <p:sp>
        <p:nvSpPr>
          <p:cNvPr id="5" name="Fußzeilenplatzhalter 4">
            <a:extLst>
              <a:ext uri="{FF2B5EF4-FFF2-40B4-BE49-F238E27FC236}">
                <a16:creationId xmlns:a16="http://schemas.microsoft.com/office/drawing/2014/main" id="{CCA955F5-7619-4D44-A8EF-EA73B82091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072405ED-E7FE-4FD7-A38A-934E1D683C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EED96-48FB-404C-AF31-B19B12D65B7A}" type="slidenum">
              <a:rPr lang="de-AT" smtClean="0"/>
              <a:t>‹Nr.›</a:t>
            </a:fld>
            <a:endParaRPr lang="de-AT"/>
          </a:p>
        </p:txBody>
      </p:sp>
    </p:spTree>
    <p:extLst>
      <p:ext uri="{BB962C8B-B14F-4D97-AF65-F5344CB8AC3E}">
        <p14:creationId xmlns:p14="http://schemas.microsoft.com/office/powerpoint/2010/main" val="1204101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https://fteval.at/wp-content/uploads/2022/07/LBG_RGB.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igorgrabovac.com/" TargetMode="External"/><Relationship Id="rId7" Type="http://schemas.openxmlformats.org/officeDocument/2006/relationships/image" Target="../media/image1.png"/><Relationship Id="rId2" Type="http://schemas.openxmlformats.org/officeDocument/2006/relationships/hyperlink" Target="https://lbg.ac.at/lbg-ethics-and-diversity-hub/?lang=en"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mailto:Adis.serifovic@lbg.ac.at" TargetMode="External"/><Relationship Id="rId9" Type="http://schemas.openxmlformats.org/officeDocument/2006/relationships/image" Target="https://fteval.at/wp-content/uploads/2022/07/LBG_RGB.jpg" TargetMode="Externa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https://fteval.at/wp-content/uploads/2022/07/LBG_RGB.jpg"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https://fteval.at/wp-content/uploads/2022/07/LBG_RGB.jp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EEE34F-519A-4056-BAD6-A24C5C2D1CD1}"/>
              </a:ext>
            </a:extLst>
          </p:cNvPr>
          <p:cNvSpPr>
            <a:spLocks noGrp="1"/>
          </p:cNvSpPr>
          <p:nvPr>
            <p:ph type="ctrTitle"/>
          </p:nvPr>
        </p:nvSpPr>
        <p:spPr>
          <a:xfrm>
            <a:off x="1524000" y="1713548"/>
            <a:ext cx="9144000" cy="2387600"/>
          </a:xfrm>
        </p:spPr>
        <p:txBody>
          <a:bodyPr>
            <a:normAutofit fontScale="90000"/>
          </a:bodyPr>
          <a:lstStyle/>
          <a:p>
            <a:r>
              <a:rPr lang="de-DE" dirty="0"/>
              <a:t>Was bedeutet </a:t>
            </a:r>
            <a:r>
              <a:rPr lang="de-DE" dirty="0" err="1"/>
              <a:t>Diversity</a:t>
            </a:r>
            <a:r>
              <a:rPr lang="de-DE" dirty="0"/>
              <a:t>, Equity und Inklusion in der Forschung?</a:t>
            </a:r>
            <a:endParaRPr lang="de-AT" dirty="0"/>
          </a:p>
        </p:txBody>
      </p:sp>
      <p:sp>
        <p:nvSpPr>
          <p:cNvPr id="3" name="Untertitel 2">
            <a:extLst>
              <a:ext uri="{FF2B5EF4-FFF2-40B4-BE49-F238E27FC236}">
                <a16:creationId xmlns:a16="http://schemas.microsoft.com/office/drawing/2014/main" id="{7F784869-7746-4B52-91A8-63B27BEEB373}"/>
              </a:ext>
            </a:extLst>
          </p:cNvPr>
          <p:cNvSpPr>
            <a:spLocks noGrp="1"/>
          </p:cNvSpPr>
          <p:nvPr>
            <p:ph type="subTitle" idx="1"/>
          </p:nvPr>
        </p:nvSpPr>
        <p:spPr>
          <a:xfrm>
            <a:off x="1524000" y="4765675"/>
            <a:ext cx="9144000" cy="1655762"/>
          </a:xfrm>
        </p:spPr>
        <p:txBody>
          <a:bodyPr/>
          <a:lstStyle/>
          <a:p>
            <a:r>
              <a:rPr lang="de-AT" dirty="0"/>
              <a:t>OIS zam: Ethik &amp; Inklusion</a:t>
            </a:r>
          </a:p>
          <a:p>
            <a:endParaRPr lang="de-AT" dirty="0"/>
          </a:p>
        </p:txBody>
      </p:sp>
      <p:grpSp>
        <p:nvGrpSpPr>
          <p:cNvPr id="11" name="Gruppieren 10">
            <a:extLst>
              <a:ext uri="{FF2B5EF4-FFF2-40B4-BE49-F238E27FC236}">
                <a16:creationId xmlns:a16="http://schemas.microsoft.com/office/drawing/2014/main" id="{6173F684-B2CD-4A62-98D3-80A6952053AA}"/>
              </a:ext>
            </a:extLst>
          </p:cNvPr>
          <p:cNvGrpSpPr/>
          <p:nvPr/>
        </p:nvGrpSpPr>
        <p:grpSpPr>
          <a:xfrm>
            <a:off x="8436990" y="302165"/>
            <a:ext cx="939022" cy="866759"/>
            <a:chOff x="8874368" y="256408"/>
            <a:chExt cx="768242" cy="723244"/>
          </a:xfrm>
        </p:grpSpPr>
        <p:sp>
          <p:nvSpPr>
            <p:cNvPr id="12" name="Gleichschenkliges Dreieck 11">
              <a:extLst>
                <a:ext uri="{FF2B5EF4-FFF2-40B4-BE49-F238E27FC236}">
                  <a16:creationId xmlns:a16="http://schemas.microsoft.com/office/drawing/2014/main" id="{D8BC7EF1-D55D-455B-A009-5EFDEDFDE374}"/>
                </a:ext>
              </a:extLst>
            </p:cNvPr>
            <p:cNvSpPr/>
            <p:nvPr/>
          </p:nvSpPr>
          <p:spPr>
            <a:xfrm rot="14375465">
              <a:off x="9309241" y="365981"/>
              <a:ext cx="360470" cy="300289"/>
            </a:xfrm>
            <a:prstGeom prst="triangle">
              <a:avLst/>
            </a:prstGeom>
            <a:solidFill>
              <a:srgbClr val="004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3" name="Gleichschenkliges Dreieck 12">
              <a:extLst>
                <a:ext uri="{FF2B5EF4-FFF2-40B4-BE49-F238E27FC236}">
                  <a16:creationId xmlns:a16="http://schemas.microsoft.com/office/drawing/2014/main" id="{2FC8B838-1928-4C6C-91AB-7A7BE2FF5DD1}"/>
                </a:ext>
              </a:extLst>
            </p:cNvPr>
            <p:cNvSpPr/>
            <p:nvPr/>
          </p:nvSpPr>
          <p:spPr>
            <a:xfrm>
              <a:off x="8874368" y="293811"/>
              <a:ext cx="352292" cy="302653"/>
            </a:xfrm>
            <a:prstGeom prst="triangle">
              <a:avLst/>
            </a:prstGeom>
            <a:solidFill>
              <a:srgbClr val="004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4" name="Gleichschenkliges Dreieck 13">
              <a:extLst>
                <a:ext uri="{FF2B5EF4-FFF2-40B4-BE49-F238E27FC236}">
                  <a16:creationId xmlns:a16="http://schemas.microsoft.com/office/drawing/2014/main" id="{9083C7C4-F97A-430C-BD68-C02BBAB6C0B9}"/>
                </a:ext>
              </a:extLst>
            </p:cNvPr>
            <p:cNvSpPr/>
            <p:nvPr/>
          </p:nvSpPr>
          <p:spPr>
            <a:xfrm rot="17996733">
              <a:off x="9309576" y="567129"/>
              <a:ext cx="350655" cy="315413"/>
            </a:xfrm>
            <a:prstGeom prst="triangle">
              <a:avLst>
                <a:gd name="adj" fmla="val 50822"/>
              </a:avLst>
            </a:prstGeom>
            <a:solidFill>
              <a:srgbClr val="004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5" name="Gleichschenkliges Dreieck 14">
              <a:extLst>
                <a:ext uri="{FF2B5EF4-FFF2-40B4-BE49-F238E27FC236}">
                  <a16:creationId xmlns:a16="http://schemas.microsoft.com/office/drawing/2014/main" id="{312FA160-B5C0-4031-B186-DC6CFC82A6AF}"/>
                </a:ext>
              </a:extLst>
            </p:cNvPr>
            <p:cNvSpPr/>
            <p:nvPr/>
          </p:nvSpPr>
          <p:spPr>
            <a:xfrm rot="3556862">
              <a:off x="8919297" y="570221"/>
              <a:ext cx="359140" cy="308122"/>
            </a:xfrm>
            <a:prstGeom prst="triangle">
              <a:avLst/>
            </a:prstGeom>
            <a:solidFill>
              <a:srgbClr val="004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6" name="Gleichschenkliges Dreieck 15">
              <a:extLst>
                <a:ext uri="{FF2B5EF4-FFF2-40B4-BE49-F238E27FC236}">
                  <a16:creationId xmlns:a16="http://schemas.microsoft.com/office/drawing/2014/main" id="{00E9BD8B-94A0-4417-982A-C7FC1A6262BF}"/>
                </a:ext>
              </a:extLst>
            </p:cNvPr>
            <p:cNvSpPr/>
            <p:nvPr/>
          </p:nvSpPr>
          <p:spPr>
            <a:xfrm>
              <a:off x="9107815" y="676999"/>
              <a:ext cx="367815" cy="302653"/>
            </a:xfrm>
            <a:prstGeom prst="triangle">
              <a:avLst>
                <a:gd name="adj" fmla="val 48232"/>
              </a:avLst>
            </a:prstGeom>
            <a:solidFill>
              <a:srgbClr val="BA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a:p>
          </p:txBody>
        </p:sp>
        <p:sp>
          <p:nvSpPr>
            <p:cNvPr id="17" name="Gleichschenkliges Dreieck 16">
              <a:extLst>
                <a:ext uri="{FF2B5EF4-FFF2-40B4-BE49-F238E27FC236}">
                  <a16:creationId xmlns:a16="http://schemas.microsoft.com/office/drawing/2014/main" id="{1FD5D9C2-E381-49A4-BDCA-88BC4D557EAC}"/>
                </a:ext>
              </a:extLst>
            </p:cNvPr>
            <p:cNvSpPr/>
            <p:nvPr/>
          </p:nvSpPr>
          <p:spPr>
            <a:xfrm rot="10800000">
              <a:off x="9115993" y="256408"/>
              <a:ext cx="352292" cy="302653"/>
            </a:xfrm>
            <a:prstGeom prst="triangle">
              <a:avLst/>
            </a:prstGeom>
            <a:solidFill>
              <a:srgbClr val="004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grpSp>
      <p:pic>
        <p:nvPicPr>
          <p:cNvPr id="18" name="Picture 3" descr="A close up of a logo&#10;&#10;Description automatically generated">
            <a:extLst>
              <a:ext uri="{FF2B5EF4-FFF2-40B4-BE49-F238E27FC236}">
                <a16:creationId xmlns:a16="http://schemas.microsoft.com/office/drawing/2014/main" id="{AEBE740C-D3B8-4F57-90E2-6E74DA7BABAF}"/>
              </a:ext>
            </a:extLst>
          </p:cNvPr>
          <p:cNvPicPr>
            <a:picLocks noChangeAspect="1" noChangeArrowheads="1"/>
          </p:cNvPicPr>
          <p:nvPr/>
        </p:nvPicPr>
        <p:blipFill rotWithShape="1">
          <a:blip r:embed="rId2" r:link="rId4">
            <a:extLst>
              <a:ext uri="{BEBA8EAE-BF5A-486C-A8C5-ECC9F3942E4B}">
                <a14:imgProps xmlns:a14="http://schemas.microsoft.com/office/drawing/2010/main">
                  <a14:imgLayer r:embed="rId3">
                    <a14:imgEffect>
                      <a14:backgroundRemoval t="2771" b="96305" l="32621" r="97807">
                        <a14:foregroundMark x1="32958" y1="24711" x2="32958" y2="24711"/>
                        <a14:foregroundMark x1="39426" y1="26328" x2="39426" y2="26328"/>
                        <a14:foregroundMark x1="46119" y1="24942" x2="46119" y2="24942"/>
                        <a14:foregroundMark x1="47750" y1="3695" x2="47750" y2="3695"/>
                        <a14:foregroundMark x1="50900" y1="13395" x2="50900" y2="13395"/>
                        <a14:foregroundMark x1="60686" y1="12933" x2="60686" y2="12933"/>
                        <a14:foregroundMark x1="62373" y1="13626" x2="62373" y2="13626"/>
                        <a14:foregroundMark x1="35996" y1="50577" x2="35996" y2="50577"/>
                        <a14:foregroundMark x1="39426" y1="60277" x2="39426" y2="61432"/>
                        <a14:foregroundMark x1="47863" y1="62818" x2="47863" y2="62818"/>
                        <a14:foregroundMark x1="50844" y1="37182" x2="50844" y2="37182"/>
                        <a14:foregroundMark x1="59168" y1="37644" x2="59168" y2="37644"/>
                        <a14:foregroundMark x1="72835" y1="40416" x2="72835" y2="40416"/>
                        <a14:foregroundMark x1="75872" y1="42725" x2="75872" y2="42725"/>
                        <a14:foregroundMark x1="81665" y1="41339" x2="81665" y2="41339"/>
                        <a14:foregroundMark x1="32733" y1="90300" x2="32733" y2="90300"/>
                        <a14:foregroundMark x1="35996" y1="96305" x2="35996" y2="96305"/>
                        <a14:foregroundMark x1="38751" y1="79446" x2="38751" y2="79446"/>
                        <a14:foregroundMark x1="44038" y1="76212" x2="44038" y2="76212"/>
                        <a14:foregroundMark x1="51744" y1="72748" x2="51744" y2="72748"/>
                        <a14:foregroundMark x1="55174" y1="78984" x2="55174" y2="78984"/>
                        <a14:foregroundMark x1="60349" y1="78291" x2="60349" y2="78291"/>
                        <a14:foregroundMark x1="65636" y1="81986" x2="65636" y2="81986"/>
                        <a14:foregroundMark x1="72047" y1="81524" x2="72047" y2="81524"/>
                        <a14:foregroundMark x1="78234" y1="80370" x2="78234" y2="80370"/>
                        <a14:foregroundMark x1="84308" y1="80370" x2="84308" y2="80370"/>
                        <a14:foregroundMark x1="90214" y1="78984" x2="90214" y2="78984"/>
                        <a14:foregroundMark x1="95388" y1="73672" x2="95388" y2="73672"/>
                        <a14:foregroundMark x1="97807" y1="75289" x2="97807" y2="75289"/>
                      </a14:backgroundRemoval>
                    </a14:imgEffect>
                  </a14:imgLayer>
                </a14:imgProps>
              </a:ext>
              <a:ext uri="{28A0092B-C50C-407E-A947-70E740481C1C}">
                <a14:useLocalDpi xmlns:a14="http://schemas.microsoft.com/office/drawing/2010/main" val="0"/>
              </a:ext>
            </a:extLst>
          </a:blip>
          <a:srcRect l="30002"/>
          <a:stretch>
            <a:fillRect/>
          </a:stretch>
        </p:blipFill>
        <p:spPr bwMode="auto">
          <a:xfrm>
            <a:off x="9584213" y="332426"/>
            <a:ext cx="2359549" cy="817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756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AB4F0B-F61C-40DE-9C2F-12BAA042A0BD}"/>
              </a:ext>
            </a:extLst>
          </p:cNvPr>
          <p:cNvSpPr>
            <a:spLocks noGrp="1"/>
          </p:cNvSpPr>
          <p:nvPr>
            <p:ph type="title"/>
          </p:nvPr>
        </p:nvSpPr>
        <p:spPr/>
        <p:txBody>
          <a:bodyPr>
            <a:normAutofit/>
          </a:bodyPr>
          <a:lstStyle/>
          <a:p>
            <a:r>
              <a:rPr lang="de-DE" sz="3800" dirty="0"/>
              <a:t>Bedeutung in der (Gesundheits-)Forschung</a:t>
            </a:r>
            <a:endParaRPr lang="de-AT" sz="3800" dirty="0"/>
          </a:p>
        </p:txBody>
      </p:sp>
      <p:sp>
        <p:nvSpPr>
          <p:cNvPr id="3" name="Inhaltsplatzhalter 2">
            <a:extLst>
              <a:ext uri="{FF2B5EF4-FFF2-40B4-BE49-F238E27FC236}">
                <a16:creationId xmlns:a16="http://schemas.microsoft.com/office/drawing/2014/main" id="{77D21ACC-4FC3-4BE0-AF38-7F4A32F08928}"/>
              </a:ext>
            </a:extLst>
          </p:cNvPr>
          <p:cNvSpPr>
            <a:spLocks noGrp="1"/>
          </p:cNvSpPr>
          <p:nvPr>
            <p:ph idx="1"/>
          </p:nvPr>
        </p:nvSpPr>
        <p:spPr/>
        <p:txBody>
          <a:bodyPr>
            <a:normAutofit/>
          </a:bodyPr>
          <a:lstStyle/>
          <a:p>
            <a:r>
              <a:rPr lang="de-DE" dirty="0"/>
              <a:t>Die Förderung von Diversität erweitert den wissenschaftlichen Diskurs und ermöglicht umfassendere Forschungsansätze (Choi, 2019)</a:t>
            </a:r>
          </a:p>
          <a:p>
            <a:r>
              <a:rPr lang="en-GB" dirty="0"/>
              <a:t>“Research by Diversity in Publishing (2019) and Global Voices for Workplace Equity (2018) both describe the demographics of publishing staff at a non-senior management level as overwhelmingly white, heterosexual and able bodied. According to the Diversity in Publishing study, university presses are 81% white, 65% cis women, 79% heterosexual and 88% non-disabled.” (</a:t>
            </a:r>
            <a:r>
              <a:rPr lang="de-DE" dirty="0"/>
              <a:t>Committee on </a:t>
            </a:r>
            <a:r>
              <a:rPr lang="de-DE" dirty="0" err="1"/>
              <a:t>Publication</a:t>
            </a:r>
            <a:r>
              <a:rPr lang="de-DE" dirty="0"/>
              <a:t> </a:t>
            </a:r>
            <a:r>
              <a:rPr lang="de-DE" dirty="0" err="1"/>
              <a:t>Ethics</a:t>
            </a:r>
            <a:r>
              <a:rPr lang="de-DE" dirty="0"/>
              <a:t>)</a:t>
            </a:r>
          </a:p>
          <a:p>
            <a:endParaRPr lang="de-DE" dirty="0"/>
          </a:p>
          <a:p>
            <a:pPr marL="0" indent="0">
              <a:buNone/>
            </a:pPr>
            <a:endParaRPr lang="de-DE" dirty="0"/>
          </a:p>
        </p:txBody>
      </p:sp>
    </p:spTree>
    <p:extLst>
      <p:ext uri="{BB962C8B-B14F-4D97-AF65-F5344CB8AC3E}">
        <p14:creationId xmlns:p14="http://schemas.microsoft.com/office/powerpoint/2010/main" val="1299998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AB4F0B-F61C-40DE-9C2F-12BAA042A0BD}"/>
              </a:ext>
            </a:extLst>
          </p:cNvPr>
          <p:cNvSpPr>
            <a:spLocks noGrp="1"/>
          </p:cNvSpPr>
          <p:nvPr>
            <p:ph type="title"/>
          </p:nvPr>
        </p:nvSpPr>
        <p:spPr/>
        <p:txBody>
          <a:bodyPr/>
          <a:lstStyle/>
          <a:p>
            <a:r>
              <a:rPr lang="de-DE" dirty="0"/>
              <a:t>Diskriminierung &amp; Gefahren 1/2</a:t>
            </a:r>
            <a:endParaRPr lang="de-AT" dirty="0"/>
          </a:p>
        </p:txBody>
      </p:sp>
      <p:sp>
        <p:nvSpPr>
          <p:cNvPr id="3" name="Inhaltsplatzhalter 2">
            <a:extLst>
              <a:ext uri="{FF2B5EF4-FFF2-40B4-BE49-F238E27FC236}">
                <a16:creationId xmlns:a16="http://schemas.microsoft.com/office/drawing/2014/main" id="{77D21ACC-4FC3-4BE0-AF38-7F4A32F08928}"/>
              </a:ext>
            </a:extLst>
          </p:cNvPr>
          <p:cNvSpPr>
            <a:spLocks noGrp="1"/>
          </p:cNvSpPr>
          <p:nvPr>
            <p:ph idx="1"/>
          </p:nvPr>
        </p:nvSpPr>
        <p:spPr/>
        <p:txBody>
          <a:bodyPr>
            <a:normAutofit/>
          </a:bodyPr>
          <a:lstStyle/>
          <a:p>
            <a:r>
              <a:rPr lang="de-DE" dirty="0"/>
              <a:t>Bias in Forschungsdesign und –</a:t>
            </a:r>
            <a:r>
              <a:rPr lang="de-DE" dirty="0" err="1"/>
              <a:t>methodik</a:t>
            </a:r>
            <a:r>
              <a:rPr lang="de-DE" dirty="0"/>
              <a:t> = Verzerrung der Forschung(</a:t>
            </a:r>
            <a:r>
              <a:rPr lang="de-DE" dirty="0" err="1"/>
              <a:t>sergebnisse</a:t>
            </a:r>
            <a:r>
              <a:rPr lang="de-DE" dirty="0"/>
              <a:t>)</a:t>
            </a:r>
          </a:p>
          <a:p>
            <a:r>
              <a:rPr lang="de-DE" dirty="0"/>
              <a:t>Bias in Publikationen</a:t>
            </a:r>
          </a:p>
        </p:txBody>
      </p:sp>
    </p:spTree>
    <p:extLst>
      <p:ext uri="{BB962C8B-B14F-4D97-AF65-F5344CB8AC3E}">
        <p14:creationId xmlns:p14="http://schemas.microsoft.com/office/powerpoint/2010/main" val="1490249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DB9383-A3E6-4656-BBCC-19CE7F98CB8F}"/>
              </a:ext>
            </a:extLst>
          </p:cNvPr>
          <p:cNvSpPr>
            <a:spLocks noGrp="1"/>
          </p:cNvSpPr>
          <p:nvPr>
            <p:ph type="title"/>
          </p:nvPr>
        </p:nvSpPr>
        <p:spPr/>
        <p:txBody>
          <a:bodyPr/>
          <a:lstStyle/>
          <a:p>
            <a:r>
              <a:rPr lang="de-DE" dirty="0"/>
              <a:t>Reflexionsfrage</a:t>
            </a:r>
            <a:endParaRPr lang="de-AT" dirty="0"/>
          </a:p>
        </p:txBody>
      </p:sp>
      <p:sp>
        <p:nvSpPr>
          <p:cNvPr id="3" name="Inhaltsplatzhalter 2">
            <a:extLst>
              <a:ext uri="{FF2B5EF4-FFF2-40B4-BE49-F238E27FC236}">
                <a16:creationId xmlns:a16="http://schemas.microsoft.com/office/drawing/2014/main" id="{F52D4CF5-F7C2-4A12-A6A3-2590F926DB33}"/>
              </a:ext>
            </a:extLst>
          </p:cNvPr>
          <p:cNvSpPr>
            <a:spLocks noGrp="1"/>
          </p:cNvSpPr>
          <p:nvPr>
            <p:ph idx="1"/>
          </p:nvPr>
        </p:nvSpPr>
        <p:spPr/>
        <p:txBody>
          <a:bodyPr>
            <a:normAutofit/>
          </a:bodyPr>
          <a:lstStyle/>
          <a:p>
            <a:pPr marL="0" indent="0">
              <a:buNone/>
            </a:pPr>
            <a:r>
              <a:rPr lang="de-DE" sz="4800" dirty="0"/>
              <a:t>Was sind die Auswirkungen von Forschungsdaten, wenn sie immer von denselben Leuten produziert werden?</a:t>
            </a:r>
          </a:p>
        </p:txBody>
      </p:sp>
    </p:spTree>
    <p:extLst>
      <p:ext uri="{BB962C8B-B14F-4D97-AF65-F5344CB8AC3E}">
        <p14:creationId xmlns:p14="http://schemas.microsoft.com/office/powerpoint/2010/main" val="4064706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AB4F0B-F61C-40DE-9C2F-12BAA042A0BD}"/>
              </a:ext>
            </a:extLst>
          </p:cNvPr>
          <p:cNvSpPr>
            <a:spLocks noGrp="1"/>
          </p:cNvSpPr>
          <p:nvPr>
            <p:ph type="title"/>
          </p:nvPr>
        </p:nvSpPr>
        <p:spPr/>
        <p:txBody>
          <a:bodyPr/>
          <a:lstStyle/>
          <a:p>
            <a:r>
              <a:rPr lang="de-DE" dirty="0"/>
              <a:t>Diskriminierung &amp; Gefahren 2/2</a:t>
            </a:r>
            <a:endParaRPr lang="de-AT" dirty="0"/>
          </a:p>
        </p:txBody>
      </p:sp>
      <p:sp>
        <p:nvSpPr>
          <p:cNvPr id="3" name="Inhaltsplatzhalter 2">
            <a:extLst>
              <a:ext uri="{FF2B5EF4-FFF2-40B4-BE49-F238E27FC236}">
                <a16:creationId xmlns:a16="http://schemas.microsoft.com/office/drawing/2014/main" id="{77D21ACC-4FC3-4BE0-AF38-7F4A32F08928}"/>
              </a:ext>
            </a:extLst>
          </p:cNvPr>
          <p:cNvSpPr>
            <a:spLocks noGrp="1"/>
          </p:cNvSpPr>
          <p:nvPr>
            <p:ph idx="1"/>
          </p:nvPr>
        </p:nvSpPr>
        <p:spPr/>
        <p:txBody>
          <a:bodyPr>
            <a:normAutofit/>
          </a:bodyPr>
          <a:lstStyle/>
          <a:p>
            <a:r>
              <a:rPr lang="de-DE" dirty="0"/>
              <a:t>Zugangsbarrieren</a:t>
            </a:r>
          </a:p>
          <a:p>
            <a:r>
              <a:rPr lang="de-DE" dirty="0"/>
              <a:t>Interpretation und Anwendung von Forschungsergebnissen</a:t>
            </a:r>
          </a:p>
          <a:p>
            <a:r>
              <a:rPr lang="de-DE" dirty="0"/>
              <a:t>Ungleichheit bei der Finanzierung und Unterstützung von Forschung</a:t>
            </a:r>
          </a:p>
          <a:p>
            <a:endParaRPr lang="de-DE" dirty="0"/>
          </a:p>
          <a:p>
            <a:pPr marL="0" indent="0">
              <a:buNone/>
            </a:pPr>
            <a:r>
              <a:rPr lang="de-DE" dirty="0"/>
              <a:t>Gefahren: </a:t>
            </a:r>
          </a:p>
          <a:p>
            <a:r>
              <a:rPr lang="de-DE" dirty="0"/>
              <a:t>Ungerechtigkeit</a:t>
            </a:r>
          </a:p>
          <a:p>
            <a:r>
              <a:rPr lang="de-DE" dirty="0"/>
              <a:t>Eingeschränkte Wirksamkeit</a:t>
            </a:r>
          </a:p>
          <a:p>
            <a:r>
              <a:rPr lang="de-DE" dirty="0"/>
              <a:t>Vertrauensverlust in die Wissenschaft</a:t>
            </a:r>
          </a:p>
        </p:txBody>
      </p:sp>
    </p:spTree>
    <p:extLst>
      <p:ext uri="{BB962C8B-B14F-4D97-AF65-F5344CB8AC3E}">
        <p14:creationId xmlns:p14="http://schemas.microsoft.com/office/powerpoint/2010/main" val="2196434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AB4F0B-F61C-40DE-9C2F-12BAA042A0BD}"/>
              </a:ext>
            </a:extLst>
          </p:cNvPr>
          <p:cNvSpPr>
            <a:spLocks noGrp="1"/>
          </p:cNvSpPr>
          <p:nvPr>
            <p:ph type="title"/>
          </p:nvPr>
        </p:nvSpPr>
        <p:spPr/>
        <p:txBody>
          <a:bodyPr/>
          <a:lstStyle/>
          <a:p>
            <a:r>
              <a:rPr lang="de-DE"/>
              <a:t>Lösungsansätze</a:t>
            </a:r>
            <a:endParaRPr lang="de-AT" dirty="0"/>
          </a:p>
        </p:txBody>
      </p:sp>
      <p:sp>
        <p:nvSpPr>
          <p:cNvPr id="3" name="Inhaltsplatzhalter 2">
            <a:extLst>
              <a:ext uri="{FF2B5EF4-FFF2-40B4-BE49-F238E27FC236}">
                <a16:creationId xmlns:a16="http://schemas.microsoft.com/office/drawing/2014/main" id="{77D21ACC-4FC3-4BE0-AF38-7F4A32F08928}"/>
              </a:ext>
            </a:extLst>
          </p:cNvPr>
          <p:cNvSpPr>
            <a:spLocks noGrp="1"/>
          </p:cNvSpPr>
          <p:nvPr>
            <p:ph idx="1"/>
          </p:nvPr>
        </p:nvSpPr>
        <p:spPr/>
        <p:txBody>
          <a:bodyPr>
            <a:normAutofit lnSpcReduction="10000"/>
          </a:bodyPr>
          <a:lstStyle/>
          <a:p>
            <a:r>
              <a:rPr lang="de-DE" dirty="0"/>
              <a:t>Förderung von DEI </a:t>
            </a:r>
            <a:r>
              <a:rPr lang="de-DE" dirty="0">
                <a:sym typeface="Wingdings" panose="05000000000000000000" pitchFamily="2" charset="2"/>
              </a:rPr>
              <a:t> Einbeziehen in die eigenen Forschungstätigkeiten</a:t>
            </a:r>
          </a:p>
          <a:p>
            <a:r>
              <a:rPr lang="de-DE" dirty="0">
                <a:sym typeface="Wingdings" panose="05000000000000000000" pitchFamily="2" charset="2"/>
              </a:rPr>
              <a:t>Sensibilisierung und Ausbildung  Welche Formen von Diskriminierung gibt es? Wie sehen Bias aus? Entspricht meine Forschung ethischen Standards?</a:t>
            </a:r>
          </a:p>
          <a:p>
            <a:r>
              <a:rPr lang="de-DE" dirty="0">
                <a:sym typeface="Wingdings" panose="05000000000000000000" pitchFamily="2" charset="2"/>
              </a:rPr>
              <a:t>Partizipative Forschungsätze  Einbeziehung von unterschiedlichen Gruppen in die Forschung </a:t>
            </a:r>
          </a:p>
          <a:p>
            <a:r>
              <a:rPr lang="de-DE" dirty="0">
                <a:sym typeface="Wingdings" panose="05000000000000000000" pitchFamily="2" charset="2"/>
              </a:rPr>
              <a:t>Zugängliche Kommunikation  Einfache Sprache</a:t>
            </a:r>
          </a:p>
          <a:p>
            <a:r>
              <a:rPr lang="de-DE" dirty="0">
                <a:sym typeface="Wingdings" panose="05000000000000000000" pitchFamily="2" charset="2"/>
              </a:rPr>
              <a:t>Mentoring-Programme  die „gläserne Decke“ verhindern bzw. „Breaking </a:t>
            </a:r>
            <a:r>
              <a:rPr lang="de-DE" dirty="0" err="1">
                <a:sym typeface="Wingdings" panose="05000000000000000000" pitchFamily="2" charset="2"/>
              </a:rPr>
              <a:t>the</a:t>
            </a:r>
            <a:r>
              <a:rPr lang="de-DE" dirty="0">
                <a:sym typeface="Wingdings" panose="05000000000000000000" pitchFamily="2" charset="2"/>
              </a:rPr>
              <a:t> Bubble“</a:t>
            </a:r>
            <a:endParaRPr lang="de-AT" dirty="0"/>
          </a:p>
        </p:txBody>
      </p:sp>
    </p:spTree>
    <p:extLst>
      <p:ext uri="{BB962C8B-B14F-4D97-AF65-F5344CB8AC3E}">
        <p14:creationId xmlns:p14="http://schemas.microsoft.com/office/powerpoint/2010/main" val="1622667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D51711-3C7A-429D-9B99-FCF931B6B1E4}"/>
              </a:ext>
            </a:extLst>
          </p:cNvPr>
          <p:cNvSpPr>
            <a:spLocks noGrp="1"/>
          </p:cNvSpPr>
          <p:nvPr>
            <p:ph type="title"/>
          </p:nvPr>
        </p:nvSpPr>
        <p:spPr/>
        <p:txBody>
          <a:bodyPr/>
          <a:lstStyle/>
          <a:p>
            <a:r>
              <a:rPr lang="de-DE" dirty="0"/>
              <a:t>Beispiele</a:t>
            </a:r>
            <a:endParaRPr lang="de-AT" dirty="0"/>
          </a:p>
        </p:txBody>
      </p:sp>
      <p:sp>
        <p:nvSpPr>
          <p:cNvPr id="3" name="Inhaltsplatzhalter 2">
            <a:extLst>
              <a:ext uri="{FF2B5EF4-FFF2-40B4-BE49-F238E27FC236}">
                <a16:creationId xmlns:a16="http://schemas.microsoft.com/office/drawing/2014/main" id="{C1CBE36C-8B66-4241-BD2A-32813F5BB281}"/>
              </a:ext>
            </a:extLst>
          </p:cNvPr>
          <p:cNvSpPr>
            <a:spLocks noGrp="1"/>
          </p:cNvSpPr>
          <p:nvPr>
            <p:ph idx="1"/>
          </p:nvPr>
        </p:nvSpPr>
        <p:spPr/>
        <p:txBody>
          <a:bodyPr/>
          <a:lstStyle/>
          <a:p>
            <a:r>
              <a:rPr lang="de-DE" dirty="0"/>
              <a:t>DEI als Bekenntnis für das Team, die Organisation, die Universität, etc.</a:t>
            </a:r>
          </a:p>
          <a:p>
            <a:endParaRPr lang="de-AT" dirty="0"/>
          </a:p>
        </p:txBody>
      </p:sp>
    </p:spTree>
    <p:extLst>
      <p:ext uri="{BB962C8B-B14F-4D97-AF65-F5344CB8AC3E}">
        <p14:creationId xmlns:p14="http://schemas.microsoft.com/office/powerpoint/2010/main" val="1760969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BF2F08D-5C65-4028-862E-D7FDD83E3D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4813" y="325632"/>
            <a:ext cx="7210269" cy="2996877"/>
          </a:xfrm>
          <a:prstGeom prst="rect">
            <a:avLst/>
          </a:prstGeom>
        </p:spPr>
      </p:pic>
      <p:pic>
        <p:nvPicPr>
          <p:cNvPr id="3" name="Grafik 2">
            <a:extLst>
              <a:ext uri="{FF2B5EF4-FFF2-40B4-BE49-F238E27FC236}">
                <a16:creationId xmlns:a16="http://schemas.microsoft.com/office/drawing/2014/main" id="{8E5F4910-2E86-4E76-8A24-D22A6A5A1864}"/>
              </a:ext>
            </a:extLst>
          </p:cNvPr>
          <p:cNvPicPr>
            <a:picLocks noChangeAspect="1"/>
          </p:cNvPicPr>
          <p:nvPr/>
        </p:nvPicPr>
        <p:blipFill>
          <a:blip r:embed="rId3"/>
          <a:stretch>
            <a:fillRect/>
          </a:stretch>
        </p:blipFill>
        <p:spPr>
          <a:xfrm>
            <a:off x="394742" y="3963367"/>
            <a:ext cx="3626662" cy="1832710"/>
          </a:xfrm>
          <a:prstGeom prst="rect">
            <a:avLst/>
          </a:prstGeom>
        </p:spPr>
      </p:pic>
      <p:pic>
        <p:nvPicPr>
          <p:cNvPr id="4" name="Grafik 3">
            <a:extLst>
              <a:ext uri="{FF2B5EF4-FFF2-40B4-BE49-F238E27FC236}">
                <a16:creationId xmlns:a16="http://schemas.microsoft.com/office/drawing/2014/main" id="{666C2471-5222-46D9-A0A0-C2275B7F32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42846" y="3613477"/>
            <a:ext cx="7054412" cy="3368858"/>
          </a:xfrm>
          <a:prstGeom prst="rect">
            <a:avLst/>
          </a:prstGeom>
        </p:spPr>
      </p:pic>
    </p:spTree>
    <p:extLst>
      <p:ext uri="{BB962C8B-B14F-4D97-AF65-F5344CB8AC3E}">
        <p14:creationId xmlns:p14="http://schemas.microsoft.com/office/powerpoint/2010/main" val="100598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D51711-3C7A-429D-9B99-FCF931B6B1E4}"/>
              </a:ext>
            </a:extLst>
          </p:cNvPr>
          <p:cNvSpPr>
            <a:spLocks noGrp="1"/>
          </p:cNvSpPr>
          <p:nvPr>
            <p:ph type="title"/>
          </p:nvPr>
        </p:nvSpPr>
        <p:spPr/>
        <p:txBody>
          <a:bodyPr/>
          <a:lstStyle/>
          <a:p>
            <a:r>
              <a:rPr lang="de-DE" dirty="0"/>
              <a:t>Aber…</a:t>
            </a:r>
            <a:endParaRPr lang="de-AT" dirty="0"/>
          </a:p>
        </p:txBody>
      </p:sp>
      <p:sp>
        <p:nvSpPr>
          <p:cNvPr id="3" name="Inhaltsplatzhalter 2">
            <a:extLst>
              <a:ext uri="{FF2B5EF4-FFF2-40B4-BE49-F238E27FC236}">
                <a16:creationId xmlns:a16="http://schemas.microsoft.com/office/drawing/2014/main" id="{C1CBE36C-8B66-4241-BD2A-32813F5BB281}"/>
              </a:ext>
            </a:extLst>
          </p:cNvPr>
          <p:cNvSpPr>
            <a:spLocks noGrp="1"/>
          </p:cNvSpPr>
          <p:nvPr>
            <p:ph idx="1"/>
          </p:nvPr>
        </p:nvSpPr>
        <p:spPr/>
        <p:txBody>
          <a:bodyPr/>
          <a:lstStyle/>
          <a:p>
            <a:pPr marL="0" indent="0">
              <a:buNone/>
            </a:pPr>
            <a:r>
              <a:rPr lang="de-DE" dirty="0"/>
              <a:t>bloßes Lippenbekenntnis…?</a:t>
            </a:r>
          </a:p>
          <a:p>
            <a:endParaRPr lang="de-AT" dirty="0"/>
          </a:p>
        </p:txBody>
      </p:sp>
    </p:spTree>
    <p:extLst>
      <p:ext uri="{BB962C8B-B14F-4D97-AF65-F5344CB8AC3E}">
        <p14:creationId xmlns:p14="http://schemas.microsoft.com/office/powerpoint/2010/main" val="1936483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D51711-3C7A-429D-9B99-FCF931B6B1E4}"/>
              </a:ext>
            </a:extLst>
          </p:cNvPr>
          <p:cNvSpPr>
            <a:spLocks noGrp="1"/>
          </p:cNvSpPr>
          <p:nvPr>
            <p:ph type="title"/>
          </p:nvPr>
        </p:nvSpPr>
        <p:spPr/>
        <p:txBody>
          <a:bodyPr/>
          <a:lstStyle/>
          <a:p>
            <a:r>
              <a:rPr lang="de-DE" dirty="0"/>
              <a:t>Kritik 1/2</a:t>
            </a:r>
            <a:endParaRPr lang="de-AT" dirty="0"/>
          </a:p>
        </p:txBody>
      </p:sp>
      <p:sp>
        <p:nvSpPr>
          <p:cNvPr id="3" name="Inhaltsplatzhalter 2">
            <a:extLst>
              <a:ext uri="{FF2B5EF4-FFF2-40B4-BE49-F238E27FC236}">
                <a16:creationId xmlns:a16="http://schemas.microsoft.com/office/drawing/2014/main" id="{C1CBE36C-8B66-4241-BD2A-32813F5BB281}"/>
              </a:ext>
            </a:extLst>
          </p:cNvPr>
          <p:cNvSpPr>
            <a:spLocks noGrp="1"/>
          </p:cNvSpPr>
          <p:nvPr>
            <p:ph idx="1"/>
          </p:nvPr>
        </p:nvSpPr>
        <p:spPr>
          <a:xfrm>
            <a:off x="838200" y="1825625"/>
            <a:ext cx="10515600" cy="4351338"/>
          </a:xfrm>
        </p:spPr>
        <p:txBody>
          <a:bodyPr>
            <a:normAutofit/>
          </a:bodyPr>
          <a:lstStyle/>
          <a:p>
            <a:r>
              <a:rPr lang="de-DE" dirty="0"/>
              <a:t>„Buzzword“ </a:t>
            </a:r>
            <a:r>
              <a:rPr lang="de-DE" dirty="0" err="1"/>
              <a:t>Diversity</a:t>
            </a:r>
            <a:endParaRPr lang="de-DE" dirty="0"/>
          </a:p>
          <a:p>
            <a:r>
              <a:rPr lang="de-DE" dirty="0"/>
              <a:t>Symbolische Maßnahmen – fehlende Tiefe</a:t>
            </a:r>
          </a:p>
          <a:p>
            <a:r>
              <a:rPr lang="de-DE" dirty="0"/>
              <a:t>Mangel an messbaren Ergebnissen </a:t>
            </a:r>
            <a:r>
              <a:rPr lang="de-DE" dirty="0">
                <a:sym typeface="Wingdings" panose="05000000000000000000" pitchFamily="2" charset="2"/>
              </a:rPr>
              <a:t> Schwierig</a:t>
            </a:r>
          </a:p>
          <a:p>
            <a:r>
              <a:rPr lang="de-DE" dirty="0">
                <a:sym typeface="Wingdings" panose="05000000000000000000" pitchFamily="2" charset="2"/>
              </a:rPr>
              <a:t>Langsamer Fortschritt</a:t>
            </a:r>
          </a:p>
          <a:p>
            <a:r>
              <a:rPr lang="de-DE" dirty="0">
                <a:sym typeface="Wingdings" panose="05000000000000000000" pitchFamily="2" charset="2"/>
              </a:rPr>
              <a:t>Widerstand durch politische/kulturelle Überzeugungen</a:t>
            </a:r>
          </a:p>
          <a:p>
            <a:r>
              <a:rPr lang="de-DE" dirty="0">
                <a:sym typeface="Wingdings" panose="05000000000000000000" pitchFamily="2" charset="2"/>
              </a:rPr>
              <a:t>Keine „Einheitsgröße“</a:t>
            </a:r>
          </a:p>
          <a:p>
            <a:endParaRPr lang="de-AT" dirty="0"/>
          </a:p>
        </p:txBody>
      </p:sp>
    </p:spTree>
    <p:extLst>
      <p:ext uri="{BB962C8B-B14F-4D97-AF65-F5344CB8AC3E}">
        <p14:creationId xmlns:p14="http://schemas.microsoft.com/office/powerpoint/2010/main" val="3139033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D51711-3C7A-429D-9B99-FCF931B6B1E4}"/>
              </a:ext>
            </a:extLst>
          </p:cNvPr>
          <p:cNvSpPr>
            <a:spLocks noGrp="1"/>
          </p:cNvSpPr>
          <p:nvPr>
            <p:ph type="title"/>
          </p:nvPr>
        </p:nvSpPr>
        <p:spPr/>
        <p:txBody>
          <a:bodyPr/>
          <a:lstStyle/>
          <a:p>
            <a:r>
              <a:rPr lang="de-DE" dirty="0"/>
              <a:t>Kritik 2/2</a:t>
            </a:r>
            <a:endParaRPr lang="de-AT" dirty="0"/>
          </a:p>
        </p:txBody>
      </p:sp>
      <p:sp>
        <p:nvSpPr>
          <p:cNvPr id="3" name="Inhaltsplatzhalter 2">
            <a:extLst>
              <a:ext uri="{FF2B5EF4-FFF2-40B4-BE49-F238E27FC236}">
                <a16:creationId xmlns:a16="http://schemas.microsoft.com/office/drawing/2014/main" id="{C1CBE36C-8B66-4241-BD2A-32813F5BB281}"/>
              </a:ext>
            </a:extLst>
          </p:cNvPr>
          <p:cNvSpPr>
            <a:spLocks noGrp="1"/>
          </p:cNvSpPr>
          <p:nvPr>
            <p:ph idx="1"/>
          </p:nvPr>
        </p:nvSpPr>
        <p:spPr>
          <a:xfrm>
            <a:off x="838200" y="1825625"/>
            <a:ext cx="10515600" cy="4351338"/>
          </a:xfrm>
        </p:spPr>
        <p:txBody>
          <a:bodyPr>
            <a:normAutofit/>
          </a:bodyPr>
          <a:lstStyle/>
          <a:p>
            <a:r>
              <a:rPr lang="de-DE" dirty="0">
                <a:sym typeface="Wingdings" panose="05000000000000000000" pitchFamily="2" charset="2"/>
              </a:rPr>
              <a:t>Vernachlässigung von Intersektionalität</a:t>
            </a:r>
          </a:p>
          <a:p>
            <a:r>
              <a:rPr lang="de-DE" dirty="0">
                <a:sym typeface="Wingdings" panose="05000000000000000000" pitchFamily="2" charset="2"/>
              </a:rPr>
              <a:t>Ab wann ist eine Institution „divers“?</a:t>
            </a:r>
          </a:p>
          <a:p>
            <a:r>
              <a:rPr lang="de-DE" dirty="0">
                <a:sym typeface="Wingdings" panose="05000000000000000000" pitchFamily="2" charset="2"/>
              </a:rPr>
              <a:t>Definitionsdiskussionen</a:t>
            </a:r>
          </a:p>
          <a:p>
            <a:r>
              <a:rPr lang="de-DE" dirty="0">
                <a:sym typeface="Wingdings" panose="05000000000000000000" pitchFamily="2" charset="2"/>
              </a:rPr>
              <a:t>Komplexität von DEI-Konzepten</a:t>
            </a:r>
          </a:p>
          <a:p>
            <a:r>
              <a:rPr lang="de-DE" dirty="0">
                <a:sym typeface="Wingdings" panose="05000000000000000000" pitchFamily="2" charset="2"/>
              </a:rPr>
              <a:t>Stigmatisierung </a:t>
            </a:r>
          </a:p>
          <a:p>
            <a:r>
              <a:rPr lang="de-DE" dirty="0">
                <a:sym typeface="Wingdings" panose="05000000000000000000" pitchFamily="2" charset="2"/>
              </a:rPr>
              <a:t>Zugehörigkeit und Repräsentation einer Gruppe</a:t>
            </a:r>
          </a:p>
          <a:p>
            <a:r>
              <a:rPr lang="de-DE" dirty="0" err="1">
                <a:sym typeface="Wingdings" panose="05000000000000000000" pitchFamily="2" charset="2"/>
              </a:rPr>
              <a:t>Diversity</a:t>
            </a:r>
            <a:r>
              <a:rPr lang="de-DE" dirty="0">
                <a:sym typeface="Wingdings" panose="05000000000000000000" pitchFamily="2" charset="2"/>
              </a:rPr>
              <a:t> als postmodernes/neoliberales Projekt und „Nebelgranate“ (Worüber „streiten“ wir?)</a:t>
            </a:r>
          </a:p>
          <a:p>
            <a:endParaRPr lang="de-AT" dirty="0"/>
          </a:p>
        </p:txBody>
      </p:sp>
    </p:spTree>
    <p:extLst>
      <p:ext uri="{BB962C8B-B14F-4D97-AF65-F5344CB8AC3E}">
        <p14:creationId xmlns:p14="http://schemas.microsoft.com/office/powerpoint/2010/main" val="264999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a:extLst>
              <a:ext uri="{FF2B5EF4-FFF2-40B4-BE49-F238E27FC236}">
                <a16:creationId xmlns:a16="http://schemas.microsoft.com/office/drawing/2014/main" id="{02F1F770-6007-4F90-970C-BC13B6BBCB89}"/>
              </a:ext>
            </a:extLst>
          </p:cNvPr>
          <p:cNvSpPr txBox="1">
            <a:spLocks/>
          </p:cNvSpPr>
          <p:nvPr/>
        </p:nvSpPr>
        <p:spPr>
          <a:xfrm>
            <a:off x="3114243" y="1790700"/>
            <a:ext cx="8339647" cy="346350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Adis Šerifović BA MA</a:t>
            </a:r>
          </a:p>
          <a:p>
            <a:pPr marL="0" indent="0">
              <a:buFont typeface="Arial" panose="020B0604020202020204" pitchFamily="34" charset="0"/>
              <a:buNone/>
            </a:pPr>
            <a:r>
              <a:rPr lang="de-DE" sz="2000" dirty="0"/>
              <a:t>Project Manager DEI @Open Innovation in Science (OIS)Center </a:t>
            </a:r>
          </a:p>
          <a:p>
            <a:pPr marL="0" indent="0">
              <a:buNone/>
            </a:pPr>
            <a:endParaRPr lang="de-DE" sz="2000" dirty="0"/>
          </a:p>
          <a:p>
            <a:pPr marL="0" indent="0">
              <a:buNone/>
            </a:pPr>
            <a:r>
              <a:rPr lang="de-DE" sz="2000" dirty="0"/>
              <a:t>LBG </a:t>
            </a:r>
            <a:r>
              <a:rPr lang="de-DE" sz="2000" dirty="0" err="1"/>
              <a:t>Ethics</a:t>
            </a:r>
            <a:r>
              <a:rPr lang="de-DE" sz="2000" dirty="0"/>
              <a:t> and </a:t>
            </a:r>
            <a:r>
              <a:rPr lang="de-DE" sz="2000" dirty="0" err="1"/>
              <a:t>Diversity</a:t>
            </a:r>
            <a:r>
              <a:rPr lang="de-DE" sz="2000" dirty="0"/>
              <a:t> Hub; Dr. Steph Grohmann </a:t>
            </a:r>
          </a:p>
          <a:p>
            <a:pPr marL="0" indent="0">
              <a:buNone/>
            </a:pPr>
            <a:r>
              <a:rPr lang="de-AT" sz="2000" dirty="0">
                <a:hlinkClick r:id="rId2"/>
              </a:rPr>
              <a:t>(https://lbg.ac.at/lbg-ethics-and-diversity-hub/?lang=en</a:t>
            </a:r>
            <a:r>
              <a:rPr lang="de-AT" sz="2000" dirty="0"/>
              <a:t>)</a:t>
            </a:r>
          </a:p>
          <a:p>
            <a:pPr marL="0" indent="0">
              <a:buFont typeface="Arial" panose="020B0604020202020204" pitchFamily="34" charset="0"/>
              <a:buNone/>
            </a:pPr>
            <a:endParaRPr lang="de-DE" sz="2000" dirty="0"/>
          </a:p>
          <a:p>
            <a:pPr marL="0" indent="0">
              <a:buNone/>
            </a:pPr>
            <a:r>
              <a:rPr lang="de-DE" sz="2000" dirty="0"/>
              <a:t>PhD Student @MedUni Wien; Prof. Dr. Igor </a:t>
            </a:r>
            <a:r>
              <a:rPr lang="en-US" sz="2000" dirty="0"/>
              <a:t>Grabovac (</a:t>
            </a:r>
            <a:r>
              <a:rPr lang="en-US" sz="2000" dirty="0">
                <a:hlinkClick r:id="rId3"/>
              </a:rPr>
              <a:t>https://igorgrabovac.com/</a:t>
            </a:r>
            <a:r>
              <a:rPr lang="en-US" sz="2000" dirty="0"/>
              <a:t>)</a:t>
            </a:r>
          </a:p>
          <a:p>
            <a:pPr marL="0" indent="0">
              <a:buNone/>
            </a:pPr>
            <a:endParaRPr lang="de-DE" sz="2000" dirty="0"/>
          </a:p>
          <a:p>
            <a:pPr marL="0" indent="0">
              <a:buNone/>
            </a:pPr>
            <a:r>
              <a:rPr lang="de-DE" sz="2000" dirty="0"/>
              <a:t>E-Mail.: </a:t>
            </a:r>
            <a:r>
              <a:rPr lang="de-DE" sz="2000" dirty="0">
                <a:hlinkClick r:id="rId4"/>
              </a:rPr>
              <a:t>Adis.serifovic@lbg.ac.at</a:t>
            </a:r>
            <a:r>
              <a:rPr lang="de-DE" sz="2000" dirty="0"/>
              <a:t> </a:t>
            </a:r>
          </a:p>
          <a:p>
            <a:pPr marL="0" indent="0">
              <a:buFont typeface="Arial" panose="020B0604020202020204" pitchFamily="34" charset="0"/>
              <a:buNone/>
            </a:pPr>
            <a:endParaRPr lang="de-DE" sz="2000" dirty="0"/>
          </a:p>
          <a:p>
            <a:pPr marL="0" indent="0">
              <a:buFont typeface="Arial" panose="020B0604020202020204" pitchFamily="34" charset="0"/>
              <a:buNone/>
            </a:pPr>
            <a:endParaRPr lang="de-DE" sz="2000" dirty="0"/>
          </a:p>
          <a:p>
            <a:pPr marL="0" indent="0">
              <a:buFont typeface="Arial" panose="020B0604020202020204" pitchFamily="34" charset="0"/>
              <a:buNone/>
            </a:pPr>
            <a:endParaRPr lang="de-AT" sz="2000" dirty="0"/>
          </a:p>
        </p:txBody>
      </p:sp>
      <p:pic>
        <p:nvPicPr>
          <p:cNvPr id="3" name="Grafik 2" descr="Profilbild">
            <a:extLst>
              <a:ext uri="{FF2B5EF4-FFF2-40B4-BE49-F238E27FC236}">
                <a16:creationId xmlns:a16="http://schemas.microsoft.com/office/drawing/2014/main" id="{59097FCB-C068-44FF-9741-26485B462C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508" r="3854" b="8381"/>
          <a:stretch>
            <a:fillRect/>
          </a:stretch>
        </p:blipFill>
        <p:spPr bwMode="auto">
          <a:xfrm>
            <a:off x="824459" y="2443539"/>
            <a:ext cx="1928320" cy="1970922"/>
          </a:xfrm>
          <a:custGeom>
            <a:avLst/>
            <a:gdLst>
              <a:gd name="connsiteX0" fmla="*/ 1222494 w 2445026"/>
              <a:gd name="connsiteY0" fmla="*/ 0 h 2499043"/>
              <a:gd name="connsiteX1" fmla="*/ 1222533 w 2445026"/>
              <a:gd name="connsiteY1" fmla="*/ 0 h 2499043"/>
              <a:gd name="connsiteX2" fmla="*/ 1347508 w 2445026"/>
              <a:gd name="connsiteY2" fmla="*/ 6450 h 2499043"/>
              <a:gd name="connsiteX3" fmla="*/ 2445026 w 2445026"/>
              <a:gd name="connsiteY3" fmla="*/ 1249521 h 2499043"/>
              <a:gd name="connsiteX4" fmla="*/ 1222513 w 2445026"/>
              <a:gd name="connsiteY4" fmla="*/ 2499043 h 2499043"/>
              <a:gd name="connsiteX5" fmla="*/ 0 w 2445026"/>
              <a:gd name="connsiteY5" fmla="*/ 1249521 h 2499043"/>
              <a:gd name="connsiteX6" fmla="*/ 1097518 w 2445026"/>
              <a:gd name="connsiteY6" fmla="*/ 6450 h 249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026" h="2499043">
                <a:moveTo>
                  <a:pt x="1222494" y="0"/>
                </a:moveTo>
                <a:lnTo>
                  <a:pt x="1222533" y="0"/>
                </a:lnTo>
                <a:lnTo>
                  <a:pt x="1347508" y="6450"/>
                </a:lnTo>
                <a:cubicBezTo>
                  <a:pt x="1963967" y="70438"/>
                  <a:pt x="2445026" y="602560"/>
                  <a:pt x="2445026" y="1249521"/>
                </a:cubicBezTo>
                <a:cubicBezTo>
                  <a:pt x="2445026" y="1939613"/>
                  <a:pt x="1897688" y="2499043"/>
                  <a:pt x="1222513" y="2499043"/>
                </a:cubicBezTo>
                <a:cubicBezTo>
                  <a:pt x="547338" y="2499043"/>
                  <a:pt x="0" y="1939613"/>
                  <a:pt x="0" y="1249521"/>
                </a:cubicBezTo>
                <a:cubicBezTo>
                  <a:pt x="0" y="602560"/>
                  <a:pt x="481059" y="70438"/>
                  <a:pt x="1097518" y="6450"/>
                </a:cubicBez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Datei:Meduni-wien.svg – Wikipedia">
            <a:extLst>
              <a:ext uri="{FF2B5EF4-FFF2-40B4-BE49-F238E27FC236}">
                <a16:creationId xmlns:a16="http://schemas.microsoft.com/office/drawing/2014/main" id="{2C2A5CA3-0CF7-4807-9140-0867FFDC89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2779" y="5925991"/>
            <a:ext cx="2552769" cy="70998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pieren 4">
            <a:extLst>
              <a:ext uri="{FF2B5EF4-FFF2-40B4-BE49-F238E27FC236}">
                <a16:creationId xmlns:a16="http://schemas.microsoft.com/office/drawing/2014/main" id="{44564F14-7D90-49B9-99CA-28FFBB781D09}"/>
              </a:ext>
            </a:extLst>
          </p:cNvPr>
          <p:cNvGrpSpPr/>
          <p:nvPr/>
        </p:nvGrpSpPr>
        <p:grpSpPr>
          <a:xfrm>
            <a:off x="371097" y="6099592"/>
            <a:ext cx="532971" cy="493253"/>
            <a:chOff x="8874368" y="256408"/>
            <a:chExt cx="768242" cy="723244"/>
          </a:xfrm>
        </p:grpSpPr>
        <p:sp>
          <p:nvSpPr>
            <p:cNvPr id="6" name="Gleichschenkliges Dreieck 5">
              <a:extLst>
                <a:ext uri="{FF2B5EF4-FFF2-40B4-BE49-F238E27FC236}">
                  <a16:creationId xmlns:a16="http://schemas.microsoft.com/office/drawing/2014/main" id="{B09469D3-DF5C-4C87-9CA8-DCFAB18FF1F5}"/>
                </a:ext>
              </a:extLst>
            </p:cNvPr>
            <p:cNvSpPr/>
            <p:nvPr/>
          </p:nvSpPr>
          <p:spPr>
            <a:xfrm rot="14375465">
              <a:off x="9309241" y="365981"/>
              <a:ext cx="360470" cy="300289"/>
            </a:xfrm>
            <a:prstGeom prst="triangle">
              <a:avLst/>
            </a:prstGeom>
            <a:solidFill>
              <a:srgbClr val="004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7" name="Gleichschenkliges Dreieck 6">
              <a:extLst>
                <a:ext uri="{FF2B5EF4-FFF2-40B4-BE49-F238E27FC236}">
                  <a16:creationId xmlns:a16="http://schemas.microsoft.com/office/drawing/2014/main" id="{6EF26AAD-0B13-473E-A6E8-822B20928C49}"/>
                </a:ext>
              </a:extLst>
            </p:cNvPr>
            <p:cNvSpPr/>
            <p:nvPr/>
          </p:nvSpPr>
          <p:spPr>
            <a:xfrm>
              <a:off x="8874368" y="293811"/>
              <a:ext cx="352292" cy="302653"/>
            </a:xfrm>
            <a:prstGeom prst="triangle">
              <a:avLst/>
            </a:prstGeom>
            <a:solidFill>
              <a:srgbClr val="004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8" name="Gleichschenkliges Dreieck 7">
              <a:extLst>
                <a:ext uri="{FF2B5EF4-FFF2-40B4-BE49-F238E27FC236}">
                  <a16:creationId xmlns:a16="http://schemas.microsoft.com/office/drawing/2014/main" id="{83688180-0A1F-4B27-B198-F319BF98765E}"/>
                </a:ext>
              </a:extLst>
            </p:cNvPr>
            <p:cNvSpPr/>
            <p:nvPr/>
          </p:nvSpPr>
          <p:spPr>
            <a:xfrm rot="17996733">
              <a:off x="9309576" y="567129"/>
              <a:ext cx="350655" cy="315413"/>
            </a:xfrm>
            <a:prstGeom prst="triangle">
              <a:avLst>
                <a:gd name="adj" fmla="val 50822"/>
              </a:avLst>
            </a:prstGeom>
            <a:solidFill>
              <a:srgbClr val="004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9" name="Gleichschenkliges Dreieck 8">
              <a:extLst>
                <a:ext uri="{FF2B5EF4-FFF2-40B4-BE49-F238E27FC236}">
                  <a16:creationId xmlns:a16="http://schemas.microsoft.com/office/drawing/2014/main" id="{DB8AF669-DA2B-4A34-8401-2FA8FFADC0B2}"/>
                </a:ext>
              </a:extLst>
            </p:cNvPr>
            <p:cNvSpPr/>
            <p:nvPr/>
          </p:nvSpPr>
          <p:spPr>
            <a:xfrm rot="3556862">
              <a:off x="8919297" y="570221"/>
              <a:ext cx="359140" cy="308122"/>
            </a:xfrm>
            <a:prstGeom prst="triangle">
              <a:avLst/>
            </a:prstGeom>
            <a:solidFill>
              <a:srgbClr val="004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0" name="Gleichschenkliges Dreieck 9">
              <a:extLst>
                <a:ext uri="{FF2B5EF4-FFF2-40B4-BE49-F238E27FC236}">
                  <a16:creationId xmlns:a16="http://schemas.microsoft.com/office/drawing/2014/main" id="{557BCDEB-E3BC-4AFE-A3E3-3F5E5E56BF0A}"/>
                </a:ext>
              </a:extLst>
            </p:cNvPr>
            <p:cNvSpPr/>
            <p:nvPr/>
          </p:nvSpPr>
          <p:spPr>
            <a:xfrm>
              <a:off x="9107815" y="676999"/>
              <a:ext cx="367815" cy="302653"/>
            </a:xfrm>
            <a:prstGeom prst="triangle">
              <a:avLst>
                <a:gd name="adj" fmla="val 48232"/>
              </a:avLst>
            </a:prstGeom>
            <a:solidFill>
              <a:srgbClr val="BA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a:p>
          </p:txBody>
        </p:sp>
        <p:sp>
          <p:nvSpPr>
            <p:cNvPr id="11" name="Gleichschenkliges Dreieck 10">
              <a:extLst>
                <a:ext uri="{FF2B5EF4-FFF2-40B4-BE49-F238E27FC236}">
                  <a16:creationId xmlns:a16="http://schemas.microsoft.com/office/drawing/2014/main" id="{C0662448-BC54-4D5D-B3BA-AAC614229E89}"/>
                </a:ext>
              </a:extLst>
            </p:cNvPr>
            <p:cNvSpPr/>
            <p:nvPr/>
          </p:nvSpPr>
          <p:spPr>
            <a:xfrm rot="10800000">
              <a:off x="9115993" y="256408"/>
              <a:ext cx="352292" cy="302653"/>
            </a:xfrm>
            <a:prstGeom prst="triangle">
              <a:avLst/>
            </a:prstGeom>
            <a:solidFill>
              <a:srgbClr val="004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grpSp>
      <p:pic>
        <p:nvPicPr>
          <p:cNvPr id="12" name="Picture 3" descr="A close up of a logo&#10;&#10;Description automatically generated">
            <a:extLst>
              <a:ext uri="{FF2B5EF4-FFF2-40B4-BE49-F238E27FC236}">
                <a16:creationId xmlns:a16="http://schemas.microsoft.com/office/drawing/2014/main" id="{94625D20-7A5B-462A-BA5C-44562BD2048B}"/>
              </a:ext>
            </a:extLst>
          </p:cNvPr>
          <p:cNvPicPr>
            <a:picLocks noChangeAspect="1" noChangeArrowheads="1"/>
          </p:cNvPicPr>
          <p:nvPr/>
        </p:nvPicPr>
        <p:blipFill rotWithShape="1">
          <a:blip r:embed="rId7" r:link="rId9">
            <a:extLst>
              <a:ext uri="{BEBA8EAE-BF5A-486C-A8C5-ECC9F3942E4B}">
                <a14:imgProps xmlns:a14="http://schemas.microsoft.com/office/drawing/2010/main">
                  <a14:imgLayer r:embed="rId8">
                    <a14:imgEffect>
                      <a14:backgroundRemoval t="2771" b="96305" l="32621" r="97807">
                        <a14:foregroundMark x1="32958" y1="24711" x2="32958" y2="24711"/>
                        <a14:foregroundMark x1="39426" y1="26328" x2="39426" y2="26328"/>
                        <a14:foregroundMark x1="46119" y1="24942" x2="46119" y2="24942"/>
                        <a14:foregroundMark x1="47750" y1="3695" x2="47750" y2="3695"/>
                        <a14:foregroundMark x1="50900" y1="13395" x2="50900" y2="13395"/>
                        <a14:foregroundMark x1="60686" y1="12933" x2="60686" y2="12933"/>
                        <a14:foregroundMark x1="62373" y1="13626" x2="62373" y2="13626"/>
                        <a14:foregroundMark x1="35996" y1="50577" x2="35996" y2="50577"/>
                        <a14:foregroundMark x1="39426" y1="60277" x2="39426" y2="61432"/>
                        <a14:foregroundMark x1="47863" y1="62818" x2="47863" y2="62818"/>
                        <a14:foregroundMark x1="50844" y1="37182" x2="50844" y2="37182"/>
                        <a14:foregroundMark x1="59168" y1="37644" x2="59168" y2="37644"/>
                        <a14:foregroundMark x1="72835" y1="40416" x2="72835" y2="40416"/>
                        <a14:foregroundMark x1="75872" y1="42725" x2="75872" y2="42725"/>
                        <a14:foregroundMark x1="81665" y1="41339" x2="81665" y2="41339"/>
                        <a14:foregroundMark x1="32733" y1="90300" x2="32733" y2="90300"/>
                        <a14:foregroundMark x1="35996" y1="96305" x2="35996" y2="96305"/>
                        <a14:foregroundMark x1="38751" y1="79446" x2="38751" y2="79446"/>
                        <a14:foregroundMark x1="44038" y1="76212" x2="44038" y2="76212"/>
                        <a14:foregroundMark x1="51744" y1="72748" x2="51744" y2="72748"/>
                        <a14:foregroundMark x1="55174" y1="78984" x2="55174" y2="78984"/>
                        <a14:foregroundMark x1="60349" y1="78291" x2="60349" y2="78291"/>
                        <a14:foregroundMark x1="65636" y1="81986" x2="65636" y2="81986"/>
                        <a14:foregroundMark x1="72047" y1="81524" x2="72047" y2="81524"/>
                        <a14:foregroundMark x1="78234" y1="80370" x2="78234" y2="80370"/>
                        <a14:foregroundMark x1="84308" y1="80370" x2="84308" y2="80370"/>
                        <a14:foregroundMark x1="90214" y1="78984" x2="90214" y2="78984"/>
                        <a14:foregroundMark x1="95388" y1="73672" x2="95388" y2="73672"/>
                        <a14:foregroundMark x1="97807" y1="75289" x2="97807" y2="75289"/>
                      </a14:backgroundRemoval>
                    </a14:imgEffect>
                  </a14:imgLayer>
                </a14:imgProps>
              </a:ext>
              <a:ext uri="{28A0092B-C50C-407E-A947-70E740481C1C}">
                <a14:useLocalDpi xmlns:a14="http://schemas.microsoft.com/office/drawing/2010/main" val="0"/>
              </a:ext>
            </a:extLst>
          </a:blip>
          <a:srcRect l="30002"/>
          <a:stretch>
            <a:fillRect/>
          </a:stretch>
        </p:blipFill>
        <p:spPr bwMode="auto">
          <a:xfrm>
            <a:off x="1050894" y="6117984"/>
            <a:ext cx="1342765" cy="465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493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EEE34F-519A-4056-BAD6-A24C5C2D1CD1}"/>
              </a:ext>
            </a:extLst>
          </p:cNvPr>
          <p:cNvSpPr>
            <a:spLocks noGrp="1"/>
          </p:cNvSpPr>
          <p:nvPr>
            <p:ph type="ctrTitle"/>
          </p:nvPr>
        </p:nvSpPr>
        <p:spPr/>
        <p:txBody>
          <a:bodyPr>
            <a:normAutofit/>
          </a:bodyPr>
          <a:lstStyle/>
          <a:p>
            <a:r>
              <a:rPr lang="de-DE" dirty="0"/>
              <a:t>Fragen &amp; Diskussion</a:t>
            </a:r>
            <a:endParaRPr lang="de-AT" dirty="0"/>
          </a:p>
        </p:txBody>
      </p:sp>
      <p:sp>
        <p:nvSpPr>
          <p:cNvPr id="3" name="Untertitel 2">
            <a:extLst>
              <a:ext uri="{FF2B5EF4-FFF2-40B4-BE49-F238E27FC236}">
                <a16:creationId xmlns:a16="http://schemas.microsoft.com/office/drawing/2014/main" id="{7F784869-7746-4B52-91A8-63B27BEEB373}"/>
              </a:ext>
            </a:extLst>
          </p:cNvPr>
          <p:cNvSpPr>
            <a:spLocks noGrp="1"/>
          </p:cNvSpPr>
          <p:nvPr>
            <p:ph type="subTitle" idx="1"/>
          </p:nvPr>
        </p:nvSpPr>
        <p:spPr>
          <a:xfrm>
            <a:off x="1234190" y="4079875"/>
            <a:ext cx="9723620" cy="1655762"/>
          </a:xfrm>
        </p:spPr>
        <p:txBody>
          <a:bodyPr/>
          <a:lstStyle/>
          <a:p>
            <a:r>
              <a:rPr lang="de-DE" dirty="0"/>
              <a:t>Webinar: Was bedeutet </a:t>
            </a:r>
            <a:r>
              <a:rPr lang="de-DE" dirty="0" err="1"/>
              <a:t>Diversity</a:t>
            </a:r>
            <a:r>
              <a:rPr lang="de-DE" dirty="0"/>
              <a:t>, Equity und Inklusion in der Forschung?</a:t>
            </a:r>
            <a:endParaRPr lang="de-AT" dirty="0"/>
          </a:p>
        </p:txBody>
      </p:sp>
      <p:grpSp>
        <p:nvGrpSpPr>
          <p:cNvPr id="11" name="Gruppieren 10">
            <a:extLst>
              <a:ext uri="{FF2B5EF4-FFF2-40B4-BE49-F238E27FC236}">
                <a16:creationId xmlns:a16="http://schemas.microsoft.com/office/drawing/2014/main" id="{6173F684-B2CD-4A62-98D3-80A6952053AA}"/>
              </a:ext>
            </a:extLst>
          </p:cNvPr>
          <p:cNvGrpSpPr/>
          <p:nvPr/>
        </p:nvGrpSpPr>
        <p:grpSpPr>
          <a:xfrm>
            <a:off x="8436990" y="302165"/>
            <a:ext cx="939022" cy="866759"/>
            <a:chOff x="8874368" y="256408"/>
            <a:chExt cx="768242" cy="723244"/>
          </a:xfrm>
        </p:grpSpPr>
        <p:sp>
          <p:nvSpPr>
            <p:cNvPr id="12" name="Gleichschenkliges Dreieck 11">
              <a:extLst>
                <a:ext uri="{FF2B5EF4-FFF2-40B4-BE49-F238E27FC236}">
                  <a16:creationId xmlns:a16="http://schemas.microsoft.com/office/drawing/2014/main" id="{D8BC7EF1-D55D-455B-A009-5EFDEDFDE374}"/>
                </a:ext>
              </a:extLst>
            </p:cNvPr>
            <p:cNvSpPr/>
            <p:nvPr/>
          </p:nvSpPr>
          <p:spPr>
            <a:xfrm rot="14375465">
              <a:off x="9309241" y="365981"/>
              <a:ext cx="360470" cy="300289"/>
            </a:xfrm>
            <a:prstGeom prst="triangle">
              <a:avLst/>
            </a:prstGeom>
            <a:solidFill>
              <a:srgbClr val="004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3" name="Gleichschenkliges Dreieck 12">
              <a:extLst>
                <a:ext uri="{FF2B5EF4-FFF2-40B4-BE49-F238E27FC236}">
                  <a16:creationId xmlns:a16="http://schemas.microsoft.com/office/drawing/2014/main" id="{2FC8B838-1928-4C6C-91AB-7A7BE2FF5DD1}"/>
                </a:ext>
              </a:extLst>
            </p:cNvPr>
            <p:cNvSpPr/>
            <p:nvPr/>
          </p:nvSpPr>
          <p:spPr>
            <a:xfrm>
              <a:off x="8874368" y="293811"/>
              <a:ext cx="352292" cy="302653"/>
            </a:xfrm>
            <a:prstGeom prst="triangle">
              <a:avLst/>
            </a:prstGeom>
            <a:solidFill>
              <a:srgbClr val="004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4" name="Gleichschenkliges Dreieck 13">
              <a:extLst>
                <a:ext uri="{FF2B5EF4-FFF2-40B4-BE49-F238E27FC236}">
                  <a16:creationId xmlns:a16="http://schemas.microsoft.com/office/drawing/2014/main" id="{9083C7C4-F97A-430C-BD68-C02BBAB6C0B9}"/>
                </a:ext>
              </a:extLst>
            </p:cNvPr>
            <p:cNvSpPr/>
            <p:nvPr/>
          </p:nvSpPr>
          <p:spPr>
            <a:xfrm rot="17996733">
              <a:off x="9309576" y="567129"/>
              <a:ext cx="350655" cy="315413"/>
            </a:xfrm>
            <a:prstGeom prst="triangle">
              <a:avLst>
                <a:gd name="adj" fmla="val 50822"/>
              </a:avLst>
            </a:prstGeom>
            <a:solidFill>
              <a:srgbClr val="004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5" name="Gleichschenkliges Dreieck 14">
              <a:extLst>
                <a:ext uri="{FF2B5EF4-FFF2-40B4-BE49-F238E27FC236}">
                  <a16:creationId xmlns:a16="http://schemas.microsoft.com/office/drawing/2014/main" id="{312FA160-B5C0-4031-B186-DC6CFC82A6AF}"/>
                </a:ext>
              </a:extLst>
            </p:cNvPr>
            <p:cNvSpPr/>
            <p:nvPr/>
          </p:nvSpPr>
          <p:spPr>
            <a:xfrm rot="3556862">
              <a:off x="8919297" y="570221"/>
              <a:ext cx="359140" cy="308122"/>
            </a:xfrm>
            <a:prstGeom prst="triangle">
              <a:avLst/>
            </a:prstGeom>
            <a:solidFill>
              <a:srgbClr val="004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6" name="Gleichschenkliges Dreieck 15">
              <a:extLst>
                <a:ext uri="{FF2B5EF4-FFF2-40B4-BE49-F238E27FC236}">
                  <a16:creationId xmlns:a16="http://schemas.microsoft.com/office/drawing/2014/main" id="{00E9BD8B-94A0-4417-982A-C7FC1A6262BF}"/>
                </a:ext>
              </a:extLst>
            </p:cNvPr>
            <p:cNvSpPr/>
            <p:nvPr/>
          </p:nvSpPr>
          <p:spPr>
            <a:xfrm>
              <a:off x="9107815" y="676999"/>
              <a:ext cx="367815" cy="302653"/>
            </a:xfrm>
            <a:prstGeom prst="triangle">
              <a:avLst>
                <a:gd name="adj" fmla="val 48232"/>
              </a:avLst>
            </a:prstGeom>
            <a:solidFill>
              <a:srgbClr val="BA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a:p>
          </p:txBody>
        </p:sp>
        <p:sp>
          <p:nvSpPr>
            <p:cNvPr id="17" name="Gleichschenkliges Dreieck 16">
              <a:extLst>
                <a:ext uri="{FF2B5EF4-FFF2-40B4-BE49-F238E27FC236}">
                  <a16:creationId xmlns:a16="http://schemas.microsoft.com/office/drawing/2014/main" id="{1FD5D9C2-E381-49A4-BDCA-88BC4D557EAC}"/>
                </a:ext>
              </a:extLst>
            </p:cNvPr>
            <p:cNvSpPr/>
            <p:nvPr/>
          </p:nvSpPr>
          <p:spPr>
            <a:xfrm rot="10800000">
              <a:off x="9115993" y="256408"/>
              <a:ext cx="352292" cy="302653"/>
            </a:xfrm>
            <a:prstGeom prst="triangle">
              <a:avLst/>
            </a:prstGeom>
            <a:solidFill>
              <a:srgbClr val="004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grpSp>
      <p:pic>
        <p:nvPicPr>
          <p:cNvPr id="18" name="Picture 3" descr="A close up of a logo&#10;&#10;Description automatically generated">
            <a:extLst>
              <a:ext uri="{FF2B5EF4-FFF2-40B4-BE49-F238E27FC236}">
                <a16:creationId xmlns:a16="http://schemas.microsoft.com/office/drawing/2014/main" id="{AEBE740C-D3B8-4F57-90E2-6E74DA7BABAF}"/>
              </a:ext>
            </a:extLst>
          </p:cNvPr>
          <p:cNvPicPr>
            <a:picLocks noChangeAspect="1" noChangeArrowheads="1"/>
          </p:cNvPicPr>
          <p:nvPr/>
        </p:nvPicPr>
        <p:blipFill rotWithShape="1">
          <a:blip r:embed="rId2" r:link="rId4">
            <a:extLst>
              <a:ext uri="{BEBA8EAE-BF5A-486C-A8C5-ECC9F3942E4B}">
                <a14:imgProps xmlns:a14="http://schemas.microsoft.com/office/drawing/2010/main">
                  <a14:imgLayer r:embed="rId3">
                    <a14:imgEffect>
                      <a14:backgroundRemoval t="2771" b="96305" l="32621" r="97807">
                        <a14:foregroundMark x1="32958" y1="24711" x2="32958" y2="24711"/>
                        <a14:foregroundMark x1="39426" y1="26328" x2="39426" y2="26328"/>
                        <a14:foregroundMark x1="46119" y1="24942" x2="46119" y2="24942"/>
                        <a14:foregroundMark x1="47750" y1="3695" x2="47750" y2="3695"/>
                        <a14:foregroundMark x1="50900" y1="13395" x2="50900" y2="13395"/>
                        <a14:foregroundMark x1="60686" y1="12933" x2="60686" y2="12933"/>
                        <a14:foregroundMark x1="62373" y1="13626" x2="62373" y2="13626"/>
                        <a14:foregroundMark x1="35996" y1="50577" x2="35996" y2="50577"/>
                        <a14:foregroundMark x1="39426" y1="60277" x2="39426" y2="61432"/>
                        <a14:foregroundMark x1="47863" y1="62818" x2="47863" y2="62818"/>
                        <a14:foregroundMark x1="50844" y1="37182" x2="50844" y2="37182"/>
                        <a14:foregroundMark x1="59168" y1="37644" x2="59168" y2="37644"/>
                        <a14:foregroundMark x1="72835" y1="40416" x2="72835" y2="40416"/>
                        <a14:foregroundMark x1="75872" y1="42725" x2="75872" y2="42725"/>
                        <a14:foregroundMark x1="81665" y1="41339" x2="81665" y2="41339"/>
                        <a14:foregroundMark x1="32733" y1="90300" x2="32733" y2="90300"/>
                        <a14:foregroundMark x1="35996" y1="96305" x2="35996" y2="96305"/>
                        <a14:foregroundMark x1="38751" y1="79446" x2="38751" y2="79446"/>
                        <a14:foregroundMark x1="44038" y1="76212" x2="44038" y2="76212"/>
                        <a14:foregroundMark x1="51744" y1="72748" x2="51744" y2="72748"/>
                        <a14:foregroundMark x1="55174" y1="78984" x2="55174" y2="78984"/>
                        <a14:foregroundMark x1="60349" y1="78291" x2="60349" y2="78291"/>
                        <a14:foregroundMark x1="65636" y1="81986" x2="65636" y2="81986"/>
                        <a14:foregroundMark x1="72047" y1="81524" x2="72047" y2="81524"/>
                        <a14:foregroundMark x1="78234" y1="80370" x2="78234" y2="80370"/>
                        <a14:foregroundMark x1="84308" y1="80370" x2="84308" y2="80370"/>
                        <a14:foregroundMark x1="90214" y1="78984" x2="90214" y2="78984"/>
                        <a14:foregroundMark x1="95388" y1="73672" x2="95388" y2="73672"/>
                        <a14:foregroundMark x1="97807" y1="75289" x2="97807" y2="75289"/>
                      </a14:backgroundRemoval>
                    </a14:imgEffect>
                  </a14:imgLayer>
                </a14:imgProps>
              </a:ext>
              <a:ext uri="{28A0092B-C50C-407E-A947-70E740481C1C}">
                <a14:useLocalDpi xmlns:a14="http://schemas.microsoft.com/office/drawing/2010/main" val="0"/>
              </a:ext>
            </a:extLst>
          </a:blip>
          <a:srcRect l="30002"/>
          <a:stretch>
            <a:fillRect/>
          </a:stretch>
        </p:blipFill>
        <p:spPr bwMode="auto">
          <a:xfrm>
            <a:off x="9584213" y="332426"/>
            <a:ext cx="2359549" cy="817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210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EB68B61-104F-4DC7-92D7-05DD9120B70E}"/>
              </a:ext>
            </a:extLst>
          </p:cNvPr>
          <p:cNvPicPr>
            <a:picLocks noChangeAspect="1"/>
          </p:cNvPicPr>
          <p:nvPr/>
        </p:nvPicPr>
        <p:blipFill>
          <a:blip r:embed="rId2"/>
          <a:stretch>
            <a:fillRect/>
          </a:stretch>
        </p:blipFill>
        <p:spPr>
          <a:xfrm>
            <a:off x="1405200" y="169360"/>
            <a:ext cx="9381600" cy="6519280"/>
          </a:xfrm>
          <a:prstGeom prst="rect">
            <a:avLst/>
          </a:prstGeom>
          <a:ln>
            <a:solidFill>
              <a:schemeClr val="bg2"/>
            </a:solidFill>
          </a:ln>
        </p:spPr>
      </p:pic>
    </p:spTree>
    <p:extLst>
      <p:ext uri="{BB962C8B-B14F-4D97-AF65-F5344CB8AC3E}">
        <p14:creationId xmlns:p14="http://schemas.microsoft.com/office/powerpoint/2010/main" val="2734372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9E01D741-4AA6-47FC-AF41-70BEB7BB80BE}"/>
              </a:ext>
            </a:extLst>
          </p:cNvPr>
          <p:cNvPicPr>
            <a:picLocks noChangeAspect="1"/>
          </p:cNvPicPr>
          <p:nvPr/>
        </p:nvPicPr>
        <p:blipFill>
          <a:blip r:embed="rId2"/>
          <a:stretch>
            <a:fillRect/>
          </a:stretch>
        </p:blipFill>
        <p:spPr>
          <a:xfrm>
            <a:off x="1692296" y="219652"/>
            <a:ext cx="8807407" cy="6418696"/>
          </a:xfrm>
          <a:prstGeom prst="rect">
            <a:avLst/>
          </a:prstGeom>
          <a:ln>
            <a:solidFill>
              <a:schemeClr val="bg2"/>
            </a:solidFill>
          </a:ln>
        </p:spPr>
      </p:pic>
    </p:spTree>
    <p:extLst>
      <p:ext uri="{BB962C8B-B14F-4D97-AF65-F5344CB8AC3E}">
        <p14:creationId xmlns:p14="http://schemas.microsoft.com/office/powerpoint/2010/main" val="1231399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EEE34F-519A-4056-BAD6-A24C5C2D1CD1}"/>
              </a:ext>
            </a:extLst>
          </p:cNvPr>
          <p:cNvSpPr>
            <a:spLocks noGrp="1"/>
          </p:cNvSpPr>
          <p:nvPr>
            <p:ph type="ctrTitle"/>
          </p:nvPr>
        </p:nvSpPr>
        <p:spPr>
          <a:xfrm>
            <a:off x="1524000" y="1950244"/>
            <a:ext cx="9144000" cy="2387600"/>
          </a:xfrm>
        </p:spPr>
        <p:txBody>
          <a:bodyPr>
            <a:normAutofit/>
          </a:bodyPr>
          <a:lstStyle/>
          <a:p>
            <a:r>
              <a:rPr lang="de-DE" dirty="0"/>
              <a:t>Herzlichen Dank für die Aufmerksamkeit!</a:t>
            </a:r>
            <a:endParaRPr lang="de-AT" dirty="0"/>
          </a:p>
        </p:txBody>
      </p:sp>
      <p:sp>
        <p:nvSpPr>
          <p:cNvPr id="3" name="Untertitel 2">
            <a:extLst>
              <a:ext uri="{FF2B5EF4-FFF2-40B4-BE49-F238E27FC236}">
                <a16:creationId xmlns:a16="http://schemas.microsoft.com/office/drawing/2014/main" id="{7F784869-7746-4B52-91A8-63B27BEEB373}"/>
              </a:ext>
            </a:extLst>
          </p:cNvPr>
          <p:cNvSpPr>
            <a:spLocks noGrp="1"/>
          </p:cNvSpPr>
          <p:nvPr>
            <p:ph type="subTitle" idx="1"/>
          </p:nvPr>
        </p:nvSpPr>
        <p:spPr>
          <a:xfrm>
            <a:off x="1234190" y="4907756"/>
            <a:ext cx="9723620" cy="1655762"/>
          </a:xfrm>
        </p:spPr>
        <p:txBody>
          <a:bodyPr/>
          <a:lstStyle/>
          <a:p>
            <a:r>
              <a:rPr lang="de-DE" dirty="0"/>
              <a:t>Webinar: Was bedeutet </a:t>
            </a:r>
            <a:r>
              <a:rPr lang="de-DE" dirty="0" err="1"/>
              <a:t>Diversity</a:t>
            </a:r>
            <a:r>
              <a:rPr lang="de-DE" dirty="0"/>
              <a:t>, Equity und Inklusion in der Forschung?</a:t>
            </a:r>
            <a:endParaRPr lang="de-AT" dirty="0"/>
          </a:p>
        </p:txBody>
      </p:sp>
      <p:grpSp>
        <p:nvGrpSpPr>
          <p:cNvPr id="11" name="Gruppieren 10">
            <a:extLst>
              <a:ext uri="{FF2B5EF4-FFF2-40B4-BE49-F238E27FC236}">
                <a16:creationId xmlns:a16="http://schemas.microsoft.com/office/drawing/2014/main" id="{6173F684-B2CD-4A62-98D3-80A6952053AA}"/>
              </a:ext>
            </a:extLst>
          </p:cNvPr>
          <p:cNvGrpSpPr/>
          <p:nvPr/>
        </p:nvGrpSpPr>
        <p:grpSpPr>
          <a:xfrm>
            <a:off x="8436990" y="302165"/>
            <a:ext cx="939022" cy="866759"/>
            <a:chOff x="8874368" y="256408"/>
            <a:chExt cx="768242" cy="723244"/>
          </a:xfrm>
        </p:grpSpPr>
        <p:sp>
          <p:nvSpPr>
            <p:cNvPr id="12" name="Gleichschenkliges Dreieck 11">
              <a:extLst>
                <a:ext uri="{FF2B5EF4-FFF2-40B4-BE49-F238E27FC236}">
                  <a16:creationId xmlns:a16="http://schemas.microsoft.com/office/drawing/2014/main" id="{D8BC7EF1-D55D-455B-A009-5EFDEDFDE374}"/>
                </a:ext>
              </a:extLst>
            </p:cNvPr>
            <p:cNvSpPr/>
            <p:nvPr/>
          </p:nvSpPr>
          <p:spPr>
            <a:xfrm rot="14375465">
              <a:off x="9309241" y="365981"/>
              <a:ext cx="360470" cy="300289"/>
            </a:xfrm>
            <a:prstGeom prst="triangle">
              <a:avLst/>
            </a:prstGeom>
            <a:solidFill>
              <a:srgbClr val="004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3" name="Gleichschenkliges Dreieck 12">
              <a:extLst>
                <a:ext uri="{FF2B5EF4-FFF2-40B4-BE49-F238E27FC236}">
                  <a16:creationId xmlns:a16="http://schemas.microsoft.com/office/drawing/2014/main" id="{2FC8B838-1928-4C6C-91AB-7A7BE2FF5DD1}"/>
                </a:ext>
              </a:extLst>
            </p:cNvPr>
            <p:cNvSpPr/>
            <p:nvPr/>
          </p:nvSpPr>
          <p:spPr>
            <a:xfrm>
              <a:off x="8874368" y="293811"/>
              <a:ext cx="352292" cy="302653"/>
            </a:xfrm>
            <a:prstGeom prst="triangle">
              <a:avLst/>
            </a:prstGeom>
            <a:solidFill>
              <a:srgbClr val="004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4" name="Gleichschenkliges Dreieck 13">
              <a:extLst>
                <a:ext uri="{FF2B5EF4-FFF2-40B4-BE49-F238E27FC236}">
                  <a16:creationId xmlns:a16="http://schemas.microsoft.com/office/drawing/2014/main" id="{9083C7C4-F97A-430C-BD68-C02BBAB6C0B9}"/>
                </a:ext>
              </a:extLst>
            </p:cNvPr>
            <p:cNvSpPr/>
            <p:nvPr/>
          </p:nvSpPr>
          <p:spPr>
            <a:xfrm rot="17996733">
              <a:off x="9309576" y="567129"/>
              <a:ext cx="350655" cy="315413"/>
            </a:xfrm>
            <a:prstGeom prst="triangle">
              <a:avLst>
                <a:gd name="adj" fmla="val 50822"/>
              </a:avLst>
            </a:prstGeom>
            <a:solidFill>
              <a:srgbClr val="004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5" name="Gleichschenkliges Dreieck 14">
              <a:extLst>
                <a:ext uri="{FF2B5EF4-FFF2-40B4-BE49-F238E27FC236}">
                  <a16:creationId xmlns:a16="http://schemas.microsoft.com/office/drawing/2014/main" id="{312FA160-B5C0-4031-B186-DC6CFC82A6AF}"/>
                </a:ext>
              </a:extLst>
            </p:cNvPr>
            <p:cNvSpPr/>
            <p:nvPr/>
          </p:nvSpPr>
          <p:spPr>
            <a:xfrm rot="3556862">
              <a:off x="8919297" y="570221"/>
              <a:ext cx="359140" cy="308122"/>
            </a:xfrm>
            <a:prstGeom prst="triangle">
              <a:avLst/>
            </a:prstGeom>
            <a:solidFill>
              <a:srgbClr val="004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sp>
          <p:nvSpPr>
            <p:cNvPr id="16" name="Gleichschenkliges Dreieck 15">
              <a:extLst>
                <a:ext uri="{FF2B5EF4-FFF2-40B4-BE49-F238E27FC236}">
                  <a16:creationId xmlns:a16="http://schemas.microsoft.com/office/drawing/2014/main" id="{00E9BD8B-94A0-4417-982A-C7FC1A6262BF}"/>
                </a:ext>
              </a:extLst>
            </p:cNvPr>
            <p:cNvSpPr/>
            <p:nvPr/>
          </p:nvSpPr>
          <p:spPr>
            <a:xfrm>
              <a:off x="9107815" y="676999"/>
              <a:ext cx="367815" cy="302653"/>
            </a:xfrm>
            <a:prstGeom prst="triangle">
              <a:avLst>
                <a:gd name="adj" fmla="val 48232"/>
              </a:avLst>
            </a:prstGeom>
            <a:solidFill>
              <a:srgbClr val="BA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a:p>
          </p:txBody>
        </p:sp>
        <p:sp>
          <p:nvSpPr>
            <p:cNvPr id="17" name="Gleichschenkliges Dreieck 16">
              <a:extLst>
                <a:ext uri="{FF2B5EF4-FFF2-40B4-BE49-F238E27FC236}">
                  <a16:creationId xmlns:a16="http://schemas.microsoft.com/office/drawing/2014/main" id="{1FD5D9C2-E381-49A4-BDCA-88BC4D557EAC}"/>
                </a:ext>
              </a:extLst>
            </p:cNvPr>
            <p:cNvSpPr/>
            <p:nvPr/>
          </p:nvSpPr>
          <p:spPr>
            <a:xfrm rot="10800000">
              <a:off x="9115993" y="256408"/>
              <a:ext cx="352292" cy="302653"/>
            </a:xfrm>
            <a:prstGeom prst="triangle">
              <a:avLst/>
            </a:prstGeom>
            <a:solidFill>
              <a:srgbClr val="004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800" dirty="0"/>
            </a:p>
          </p:txBody>
        </p:sp>
      </p:grpSp>
      <p:pic>
        <p:nvPicPr>
          <p:cNvPr id="18" name="Picture 3" descr="A close up of a logo&#10;&#10;Description automatically generated">
            <a:extLst>
              <a:ext uri="{FF2B5EF4-FFF2-40B4-BE49-F238E27FC236}">
                <a16:creationId xmlns:a16="http://schemas.microsoft.com/office/drawing/2014/main" id="{AEBE740C-D3B8-4F57-90E2-6E74DA7BABAF}"/>
              </a:ext>
            </a:extLst>
          </p:cNvPr>
          <p:cNvPicPr>
            <a:picLocks noChangeAspect="1" noChangeArrowheads="1"/>
          </p:cNvPicPr>
          <p:nvPr/>
        </p:nvPicPr>
        <p:blipFill rotWithShape="1">
          <a:blip r:embed="rId2" r:link="rId4">
            <a:extLst>
              <a:ext uri="{BEBA8EAE-BF5A-486C-A8C5-ECC9F3942E4B}">
                <a14:imgProps xmlns:a14="http://schemas.microsoft.com/office/drawing/2010/main">
                  <a14:imgLayer r:embed="rId3">
                    <a14:imgEffect>
                      <a14:backgroundRemoval t="2771" b="96305" l="32621" r="97807">
                        <a14:foregroundMark x1="32958" y1="24711" x2="32958" y2="24711"/>
                        <a14:foregroundMark x1="39426" y1="26328" x2="39426" y2="26328"/>
                        <a14:foregroundMark x1="46119" y1="24942" x2="46119" y2="24942"/>
                        <a14:foregroundMark x1="47750" y1="3695" x2="47750" y2="3695"/>
                        <a14:foregroundMark x1="50900" y1="13395" x2="50900" y2="13395"/>
                        <a14:foregroundMark x1="60686" y1="12933" x2="60686" y2="12933"/>
                        <a14:foregroundMark x1="62373" y1="13626" x2="62373" y2="13626"/>
                        <a14:foregroundMark x1="35996" y1="50577" x2="35996" y2="50577"/>
                        <a14:foregroundMark x1="39426" y1="60277" x2="39426" y2="61432"/>
                        <a14:foregroundMark x1="47863" y1="62818" x2="47863" y2="62818"/>
                        <a14:foregroundMark x1="50844" y1="37182" x2="50844" y2="37182"/>
                        <a14:foregroundMark x1="59168" y1="37644" x2="59168" y2="37644"/>
                        <a14:foregroundMark x1="72835" y1="40416" x2="72835" y2="40416"/>
                        <a14:foregroundMark x1="75872" y1="42725" x2="75872" y2="42725"/>
                        <a14:foregroundMark x1="81665" y1="41339" x2="81665" y2="41339"/>
                        <a14:foregroundMark x1="32733" y1="90300" x2="32733" y2="90300"/>
                        <a14:foregroundMark x1="35996" y1="96305" x2="35996" y2="96305"/>
                        <a14:foregroundMark x1="38751" y1="79446" x2="38751" y2="79446"/>
                        <a14:foregroundMark x1="44038" y1="76212" x2="44038" y2="76212"/>
                        <a14:foregroundMark x1="51744" y1="72748" x2="51744" y2="72748"/>
                        <a14:foregroundMark x1="55174" y1="78984" x2="55174" y2="78984"/>
                        <a14:foregroundMark x1="60349" y1="78291" x2="60349" y2="78291"/>
                        <a14:foregroundMark x1="65636" y1="81986" x2="65636" y2="81986"/>
                        <a14:foregroundMark x1="72047" y1="81524" x2="72047" y2="81524"/>
                        <a14:foregroundMark x1="78234" y1="80370" x2="78234" y2="80370"/>
                        <a14:foregroundMark x1="84308" y1="80370" x2="84308" y2="80370"/>
                        <a14:foregroundMark x1="90214" y1="78984" x2="90214" y2="78984"/>
                        <a14:foregroundMark x1="95388" y1="73672" x2="95388" y2="73672"/>
                        <a14:foregroundMark x1="97807" y1="75289" x2="97807" y2="75289"/>
                      </a14:backgroundRemoval>
                    </a14:imgEffect>
                  </a14:imgLayer>
                </a14:imgProps>
              </a:ext>
              <a:ext uri="{28A0092B-C50C-407E-A947-70E740481C1C}">
                <a14:useLocalDpi xmlns:a14="http://schemas.microsoft.com/office/drawing/2010/main" val="0"/>
              </a:ext>
            </a:extLst>
          </a:blip>
          <a:srcRect l="30002"/>
          <a:stretch>
            <a:fillRect/>
          </a:stretch>
        </p:blipFill>
        <p:spPr bwMode="auto">
          <a:xfrm>
            <a:off x="9584213" y="332426"/>
            <a:ext cx="2359549" cy="817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234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B5B49FC-ECB4-4CDE-9457-EE6B9AEA3A56}"/>
              </a:ext>
            </a:extLst>
          </p:cNvPr>
          <p:cNvPicPr>
            <a:picLocks noChangeAspect="1"/>
          </p:cNvPicPr>
          <p:nvPr/>
        </p:nvPicPr>
        <p:blipFill>
          <a:blip r:embed="rId2"/>
          <a:stretch>
            <a:fillRect/>
          </a:stretch>
        </p:blipFill>
        <p:spPr>
          <a:xfrm rot="21339276">
            <a:off x="507456" y="559557"/>
            <a:ext cx="8665512" cy="54812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Rechteck 2">
            <a:extLst>
              <a:ext uri="{FF2B5EF4-FFF2-40B4-BE49-F238E27FC236}">
                <a16:creationId xmlns:a16="http://schemas.microsoft.com/office/drawing/2014/main" id="{EF4697B8-E337-4E45-99B8-29500EB1A586}"/>
              </a:ext>
            </a:extLst>
          </p:cNvPr>
          <p:cNvSpPr/>
          <p:nvPr/>
        </p:nvSpPr>
        <p:spPr>
          <a:xfrm>
            <a:off x="5571829" y="6361203"/>
            <a:ext cx="5365508" cy="369332"/>
          </a:xfrm>
          <a:prstGeom prst="rect">
            <a:avLst/>
          </a:prstGeom>
        </p:spPr>
        <p:txBody>
          <a:bodyPr wrap="none">
            <a:spAutoFit/>
          </a:bodyPr>
          <a:lstStyle/>
          <a:p>
            <a:r>
              <a:rPr lang="de-AT" dirty="0"/>
              <a:t>https://lbg.ac.at/lbg-ethics-and-diversity-hub/?lang=en</a:t>
            </a:r>
          </a:p>
        </p:txBody>
      </p:sp>
    </p:spTree>
    <p:extLst>
      <p:ext uri="{BB962C8B-B14F-4D97-AF65-F5344CB8AC3E}">
        <p14:creationId xmlns:p14="http://schemas.microsoft.com/office/powerpoint/2010/main" val="1750804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88F125-8EEA-44E8-9774-85319BF03717}"/>
              </a:ext>
            </a:extLst>
          </p:cNvPr>
          <p:cNvSpPr>
            <a:spLocks noGrp="1"/>
          </p:cNvSpPr>
          <p:nvPr>
            <p:ph type="title"/>
          </p:nvPr>
        </p:nvSpPr>
        <p:spPr/>
        <p:txBody>
          <a:bodyPr/>
          <a:lstStyle/>
          <a:p>
            <a:r>
              <a:rPr lang="de-DE" dirty="0"/>
              <a:t>Agenda</a:t>
            </a:r>
            <a:endParaRPr lang="de-AT" dirty="0"/>
          </a:p>
        </p:txBody>
      </p:sp>
      <p:sp>
        <p:nvSpPr>
          <p:cNvPr id="3" name="Inhaltsplatzhalter 2">
            <a:extLst>
              <a:ext uri="{FF2B5EF4-FFF2-40B4-BE49-F238E27FC236}">
                <a16:creationId xmlns:a16="http://schemas.microsoft.com/office/drawing/2014/main" id="{3FE02038-08CA-4046-AF9F-58D53BE44159}"/>
              </a:ext>
            </a:extLst>
          </p:cNvPr>
          <p:cNvSpPr>
            <a:spLocks noGrp="1"/>
          </p:cNvSpPr>
          <p:nvPr>
            <p:ph idx="1"/>
          </p:nvPr>
        </p:nvSpPr>
        <p:spPr/>
        <p:txBody>
          <a:bodyPr/>
          <a:lstStyle/>
          <a:p>
            <a:r>
              <a:rPr lang="de-DE" dirty="0"/>
              <a:t>Einführung in </a:t>
            </a:r>
            <a:r>
              <a:rPr lang="de-DE" dirty="0" err="1"/>
              <a:t>Diversity</a:t>
            </a:r>
            <a:r>
              <a:rPr lang="de-DE" dirty="0"/>
              <a:t>, Equity und Inklusion</a:t>
            </a:r>
          </a:p>
          <a:p>
            <a:r>
              <a:rPr lang="de-DE" dirty="0"/>
              <a:t>Bedeutung für die (</a:t>
            </a:r>
            <a:r>
              <a:rPr lang="de-DE" dirty="0" err="1"/>
              <a:t>Gesundheits</a:t>
            </a:r>
            <a:r>
              <a:rPr lang="de-DE" dirty="0"/>
              <a:t>)</a:t>
            </a:r>
            <a:r>
              <a:rPr lang="de-DE" dirty="0" err="1"/>
              <a:t>forschung</a:t>
            </a:r>
            <a:endParaRPr lang="de-DE" dirty="0"/>
          </a:p>
          <a:p>
            <a:r>
              <a:rPr lang="de-DE" dirty="0"/>
              <a:t>Diskriminierung &amp; Gefahren</a:t>
            </a:r>
          </a:p>
          <a:p>
            <a:r>
              <a:rPr lang="de-DE" dirty="0"/>
              <a:t>Lösungsansätze </a:t>
            </a:r>
          </a:p>
          <a:p>
            <a:r>
              <a:rPr lang="de-DE" dirty="0"/>
              <a:t>Beispiele</a:t>
            </a:r>
          </a:p>
          <a:p>
            <a:r>
              <a:rPr lang="de-DE" dirty="0"/>
              <a:t>Kritik</a:t>
            </a:r>
          </a:p>
          <a:p>
            <a:r>
              <a:rPr lang="de-DE" dirty="0"/>
              <a:t>Fragen &amp; Diskussion</a:t>
            </a:r>
          </a:p>
          <a:p>
            <a:endParaRPr lang="de-DE" dirty="0"/>
          </a:p>
          <a:p>
            <a:endParaRPr lang="de-AT" dirty="0"/>
          </a:p>
        </p:txBody>
      </p:sp>
    </p:spTree>
    <p:extLst>
      <p:ext uri="{BB962C8B-B14F-4D97-AF65-F5344CB8AC3E}">
        <p14:creationId xmlns:p14="http://schemas.microsoft.com/office/powerpoint/2010/main" val="4082643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AB4F0B-F61C-40DE-9C2F-12BAA042A0BD}"/>
              </a:ext>
            </a:extLst>
          </p:cNvPr>
          <p:cNvSpPr>
            <a:spLocks noGrp="1"/>
          </p:cNvSpPr>
          <p:nvPr>
            <p:ph type="title"/>
          </p:nvPr>
        </p:nvSpPr>
        <p:spPr/>
        <p:txBody>
          <a:bodyPr/>
          <a:lstStyle/>
          <a:p>
            <a:r>
              <a:rPr lang="de-DE" dirty="0"/>
              <a:t>Einführung in „DEI“</a:t>
            </a:r>
            <a:endParaRPr lang="de-AT" dirty="0"/>
          </a:p>
        </p:txBody>
      </p:sp>
      <p:sp>
        <p:nvSpPr>
          <p:cNvPr id="3" name="Inhaltsplatzhalter 2">
            <a:extLst>
              <a:ext uri="{FF2B5EF4-FFF2-40B4-BE49-F238E27FC236}">
                <a16:creationId xmlns:a16="http://schemas.microsoft.com/office/drawing/2014/main" id="{77D21ACC-4FC3-4BE0-AF38-7F4A32F08928}"/>
              </a:ext>
            </a:extLst>
          </p:cNvPr>
          <p:cNvSpPr>
            <a:spLocks noGrp="1"/>
          </p:cNvSpPr>
          <p:nvPr>
            <p:ph idx="1"/>
          </p:nvPr>
        </p:nvSpPr>
        <p:spPr/>
        <p:txBody>
          <a:bodyPr/>
          <a:lstStyle/>
          <a:p>
            <a:r>
              <a:rPr lang="de-DE" dirty="0" err="1"/>
              <a:t>Diversity</a:t>
            </a:r>
            <a:r>
              <a:rPr lang="de-DE" dirty="0"/>
              <a:t> </a:t>
            </a:r>
            <a:r>
              <a:rPr lang="de-DE" dirty="0">
                <a:sym typeface="Wingdings" panose="05000000000000000000" pitchFamily="2" charset="2"/>
              </a:rPr>
              <a:t> Vielfalt; Alter, sexuelle Orientierung, Geschlecht, Gender, „Migrationsgeschichte“, Relevanz von Items abhängig von Kontext</a:t>
            </a:r>
          </a:p>
          <a:p>
            <a:r>
              <a:rPr lang="de-DE" dirty="0">
                <a:sym typeface="Wingdings" panose="05000000000000000000" pitchFamily="2" charset="2"/>
              </a:rPr>
              <a:t>Equity  Gerechtigkeit, Fairness innerhalb der Prozesse, Strukturen und Systeme</a:t>
            </a:r>
          </a:p>
          <a:p>
            <a:r>
              <a:rPr lang="de-DE" dirty="0">
                <a:sym typeface="Wingdings" panose="05000000000000000000" pitchFamily="2" charset="2"/>
              </a:rPr>
              <a:t>Inklusion  Jeder Mensch ist ein anerkannter Teil der Gesellschaft, Gruppe etc., Selbstbestimmung, Teilhabe</a:t>
            </a:r>
          </a:p>
          <a:p>
            <a:pPr marL="0" indent="0">
              <a:buNone/>
            </a:pPr>
            <a:endParaRPr lang="de-DE" dirty="0">
              <a:sym typeface="Wingdings" panose="05000000000000000000" pitchFamily="2" charset="2"/>
            </a:endParaRPr>
          </a:p>
          <a:p>
            <a:pPr>
              <a:buFont typeface="Wingdings" panose="05000000000000000000" pitchFamily="2" charset="2"/>
              <a:buChar char="à"/>
            </a:pPr>
            <a:r>
              <a:rPr lang="de-AT" dirty="0"/>
              <a:t>Zusammensetzung von Forschungsteams/</a:t>
            </a:r>
            <a:r>
              <a:rPr lang="de-AT" dirty="0" err="1"/>
              <a:t>organisationen</a:t>
            </a:r>
            <a:endParaRPr lang="de-AT" dirty="0"/>
          </a:p>
          <a:p>
            <a:pPr>
              <a:buFont typeface="Wingdings" panose="05000000000000000000" pitchFamily="2" charset="2"/>
              <a:buChar char="à"/>
            </a:pPr>
            <a:r>
              <a:rPr lang="de-AT" dirty="0"/>
              <a:t>Zusammensetzung von </a:t>
            </a:r>
            <a:r>
              <a:rPr lang="de-AT" dirty="0" err="1"/>
              <a:t>Teilnehmendenpopulationen</a:t>
            </a:r>
            <a:endParaRPr lang="de-AT" dirty="0"/>
          </a:p>
          <a:p>
            <a:endParaRPr lang="de-AT" dirty="0"/>
          </a:p>
        </p:txBody>
      </p:sp>
    </p:spTree>
    <p:extLst>
      <p:ext uri="{BB962C8B-B14F-4D97-AF65-F5344CB8AC3E}">
        <p14:creationId xmlns:p14="http://schemas.microsoft.com/office/powerpoint/2010/main" val="641666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quity - Equity Tool">
            <a:extLst>
              <a:ext uri="{FF2B5EF4-FFF2-40B4-BE49-F238E27FC236}">
                <a16:creationId xmlns:a16="http://schemas.microsoft.com/office/drawing/2014/main" id="{234B7ED4-8F8D-4693-8107-25148C12CC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939"/>
          <a:stretch/>
        </p:blipFill>
        <p:spPr bwMode="auto">
          <a:xfrm>
            <a:off x="732095" y="919415"/>
            <a:ext cx="3839905" cy="5019169"/>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197D6909-BB17-4011-8554-8777EE3DB323}"/>
              </a:ext>
            </a:extLst>
          </p:cNvPr>
          <p:cNvSpPr/>
          <p:nvPr/>
        </p:nvSpPr>
        <p:spPr>
          <a:xfrm>
            <a:off x="732095" y="6272348"/>
            <a:ext cx="3555332" cy="369332"/>
          </a:xfrm>
          <a:prstGeom prst="rect">
            <a:avLst/>
          </a:prstGeom>
        </p:spPr>
        <p:txBody>
          <a:bodyPr wrap="none">
            <a:spAutoFit/>
          </a:bodyPr>
          <a:lstStyle/>
          <a:p>
            <a:r>
              <a:rPr lang="de-AT" dirty="0"/>
              <a:t>https://www.equitytool.org/equity/</a:t>
            </a:r>
          </a:p>
        </p:txBody>
      </p:sp>
    </p:spTree>
    <p:extLst>
      <p:ext uri="{BB962C8B-B14F-4D97-AF65-F5344CB8AC3E}">
        <p14:creationId xmlns:p14="http://schemas.microsoft.com/office/powerpoint/2010/main" val="4205466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quity - Equity Tool">
            <a:extLst>
              <a:ext uri="{FF2B5EF4-FFF2-40B4-BE49-F238E27FC236}">
                <a16:creationId xmlns:a16="http://schemas.microsoft.com/office/drawing/2014/main" id="{234B7ED4-8F8D-4693-8107-25148C12C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95" y="919415"/>
            <a:ext cx="7670499" cy="5019169"/>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a:extLst>
              <a:ext uri="{FF2B5EF4-FFF2-40B4-BE49-F238E27FC236}">
                <a16:creationId xmlns:a16="http://schemas.microsoft.com/office/drawing/2014/main" id="{021E43A3-20F8-43A8-A13E-C26DC04E31EE}"/>
              </a:ext>
            </a:extLst>
          </p:cNvPr>
          <p:cNvSpPr/>
          <p:nvPr/>
        </p:nvSpPr>
        <p:spPr>
          <a:xfrm>
            <a:off x="732095" y="6272348"/>
            <a:ext cx="3555332" cy="369332"/>
          </a:xfrm>
          <a:prstGeom prst="rect">
            <a:avLst/>
          </a:prstGeom>
        </p:spPr>
        <p:txBody>
          <a:bodyPr wrap="none">
            <a:spAutoFit/>
          </a:bodyPr>
          <a:lstStyle/>
          <a:p>
            <a:r>
              <a:rPr lang="de-AT" dirty="0"/>
              <a:t>https://www.equitytool.org/equity/</a:t>
            </a:r>
          </a:p>
        </p:txBody>
      </p:sp>
    </p:spTree>
    <p:extLst>
      <p:ext uri="{BB962C8B-B14F-4D97-AF65-F5344CB8AC3E}">
        <p14:creationId xmlns:p14="http://schemas.microsoft.com/office/powerpoint/2010/main" val="1646908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DB9383-A3E6-4656-BBCC-19CE7F98CB8F}"/>
              </a:ext>
            </a:extLst>
          </p:cNvPr>
          <p:cNvSpPr>
            <a:spLocks noGrp="1"/>
          </p:cNvSpPr>
          <p:nvPr>
            <p:ph type="title"/>
          </p:nvPr>
        </p:nvSpPr>
        <p:spPr/>
        <p:txBody>
          <a:bodyPr/>
          <a:lstStyle/>
          <a:p>
            <a:r>
              <a:rPr lang="de-DE" dirty="0"/>
              <a:t>Reflexionsfrage</a:t>
            </a:r>
            <a:endParaRPr lang="de-AT" dirty="0"/>
          </a:p>
        </p:txBody>
      </p:sp>
      <p:sp>
        <p:nvSpPr>
          <p:cNvPr id="3" name="Inhaltsplatzhalter 2">
            <a:extLst>
              <a:ext uri="{FF2B5EF4-FFF2-40B4-BE49-F238E27FC236}">
                <a16:creationId xmlns:a16="http://schemas.microsoft.com/office/drawing/2014/main" id="{F52D4CF5-F7C2-4A12-A6A3-2590F926DB33}"/>
              </a:ext>
            </a:extLst>
          </p:cNvPr>
          <p:cNvSpPr>
            <a:spLocks noGrp="1"/>
          </p:cNvSpPr>
          <p:nvPr>
            <p:ph idx="1"/>
          </p:nvPr>
        </p:nvSpPr>
        <p:spPr/>
        <p:txBody>
          <a:bodyPr>
            <a:normAutofit/>
          </a:bodyPr>
          <a:lstStyle/>
          <a:p>
            <a:pPr marL="0" indent="0">
              <a:buNone/>
            </a:pPr>
            <a:r>
              <a:rPr lang="de-DE" sz="4800" dirty="0"/>
              <a:t>Ihre Erfahrung: Wie wird sozio-ökonomischer Hintergrund berücksichtigt?</a:t>
            </a:r>
          </a:p>
          <a:p>
            <a:pPr marL="0" indent="0">
              <a:buNone/>
            </a:pPr>
            <a:endParaRPr lang="de-AT" sz="4800" dirty="0"/>
          </a:p>
        </p:txBody>
      </p:sp>
    </p:spTree>
    <p:extLst>
      <p:ext uri="{BB962C8B-B14F-4D97-AF65-F5344CB8AC3E}">
        <p14:creationId xmlns:p14="http://schemas.microsoft.com/office/powerpoint/2010/main" val="3860766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AB4F0B-F61C-40DE-9C2F-12BAA042A0BD}"/>
              </a:ext>
            </a:extLst>
          </p:cNvPr>
          <p:cNvSpPr>
            <a:spLocks noGrp="1"/>
          </p:cNvSpPr>
          <p:nvPr>
            <p:ph type="title"/>
          </p:nvPr>
        </p:nvSpPr>
        <p:spPr/>
        <p:txBody>
          <a:bodyPr>
            <a:normAutofit/>
          </a:bodyPr>
          <a:lstStyle/>
          <a:p>
            <a:r>
              <a:rPr lang="de-DE" sz="3800" dirty="0"/>
              <a:t>Reflexionsfrage</a:t>
            </a:r>
            <a:endParaRPr lang="de-AT" sz="3800" dirty="0"/>
          </a:p>
        </p:txBody>
      </p:sp>
      <p:sp>
        <p:nvSpPr>
          <p:cNvPr id="3" name="Inhaltsplatzhalter 2">
            <a:extLst>
              <a:ext uri="{FF2B5EF4-FFF2-40B4-BE49-F238E27FC236}">
                <a16:creationId xmlns:a16="http://schemas.microsoft.com/office/drawing/2014/main" id="{77D21ACC-4FC3-4BE0-AF38-7F4A32F08928}"/>
              </a:ext>
            </a:extLst>
          </p:cNvPr>
          <p:cNvSpPr>
            <a:spLocks noGrp="1"/>
          </p:cNvSpPr>
          <p:nvPr>
            <p:ph idx="1"/>
          </p:nvPr>
        </p:nvSpPr>
        <p:spPr/>
        <p:txBody>
          <a:bodyPr/>
          <a:lstStyle/>
          <a:p>
            <a:r>
              <a:rPr lang="de-DE" dirty="0"/>
              <a:t>Was wollen Forscher*innen? Was ist das Ziel ihrer Forschung?</a:t>
            </a:r>
          </a:p>
          <a:p>
            <a:pPr marL="0" indent="0">
              <a:buNone/>
            </a:pPr>
            <a:endParaRPr lang="de-DE" dirty="0"/>
          </a:p>
        </p:txBody>
      </p:sp>
      <p:pic>
        <p:nvPicPr>
          <p:cNvPr id="2050" name="Picture 2" descr="Verliert die Wissenschaft ihre Innovationskraft? - Anteil bahnbrechender  Entdeckungen und Patente nimmt immer weiter ab - scinexx.de">
            <a:extLst>
              <a:ext uri="{FF2B5EF4-FFF2-40B4-BE49-F238E27FC236}">
                <a16:creationId xmlns:a16="http://schemas.microsoft.com/office/drawing/2014/main" id="{9EF3EA3D-8674-4633-89E8-68E2540EF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9000">
            <a:off x="4947581" y="2975185"/>
            <a:ext cx="5146850" cy="28513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4" name="Rechteck 3">
            <a:extLst>
              <a:ext uri="{FF2B5EF4-FFF2-40B4-BE49-F238E27FC236}">
                <a16:creationId xmlns:a16="http://schemas.microsoft.com/office/drawing/2014/main" id="{B1521133-6DE8-4171-9AB5-C8C433DDBFFE}"/>
              </a:ext>
            </a:extLst>
          </p:cNvPr>
          <p:cNvSpPr/>
          <p:nvPr/>
        </p:nvSpPr>
        <p:spPr>
          <a:xfrm>
            <a:off x="359431" y="5921267"/>
            <a:ext cx="6096000" cy="646331"/>
          </a:xfrm>
          <a:prstGeom prst="rect">
            <a:avLst/>
          </a:prstGeom>
        </p:spPr>
        <p:txBody>
          <a:bodyPr>
            <a:spAutoFit/>
          </a:bodyPr>
          <a:lstStyle/>
          <a:p>
            <a:r>
              <a:rPr lang="de-AT" dirty="0"/>
              <a:t>https://www.scinexx.de/news/technik/verliert-die-wissenschaft-ihre-innovationskraft/</a:t>
            </a:r>
          </a:p>
        </p:txBody>
      </p:sp>
    </p:spTree>
    <p:extLst>
      <p:ext uri="{BB962C8B-B14F-4D97-AF65-F5344CB8AC3E}">
        <p14:creationId xmlns:p14="http://schemas.microsoft.com/office/powerpoint/2010/main" val="83080335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940</Words>
  <Application>Microsoft Office PowerPoint</Application>
  <PresentationFormat>Breitbild</PresentationFormat>
  <Paragraphs>100</Paragraphs>
  <Slides>23</Slides>
  <Notes>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23</vt:i4>
      </vt:variant>
    </vt:vector>
  </HeadingPairs>
  <TitlesOfParts>
    <vt:vector size="28" baseType="lpstr">
      <vt:lpstr>Arial</vt:lpstr>
      <vt:lpstr>Calibri</vt:lpstr>
      <vt:lpstr>Calibri Light</vt:lpstr>
      <vt:lpstr>Wingdings</vt:lpstr>
      <vt:lpstr>Office</vt:lpstr>
      <vt:lpstr>Was bedeutet Diversity, Equity und Inklusion in der Forschung?</vt:lpstr>
      <vt:lpstr>PowerPoint-Präsentation</vt:lpstr>
      <vt:lpstr>PowerPoint-Präsentation</vt:lpstr>
      <vt:lpstr>Agenda</vt:lpstr>
      <vt:lpstr>Einführung in „DEI“</vt:lpstr>
      <vt:lpstr>PowerPoint-Präsentation</vt:lpstr>
      <vt:lpstr>PowerPoint-Präsentation</vt:lpstr>
      <vt:lpstr>Reflexionsfrage</vt:lpstr>
      <vt:lpstr>Reflexionsfrage</vt:lpstr>
      <vt:lpstr>Bedeutung in der (Gesundheits-)Forschung</vt:lpstr>
      <vt:lpstr>Diskriminierung &amp; Gefahren 1/2</vt:lpstr>
      <vt:lpstr>Reflexionsfrage</vt:lpstr>
      <vt:lpstr>Diskriminierung &amp; Gefahren 2/2</vt:lpstr>
      <vt:lpstr>Lösungsansätze</vt:lpstr>
      <vt:lpstr>Beispiele</vt:lpstr>
      <vt:lpstr>PowerPoint-Präsentation</vt:lpstr>
      <vt:lpstr>Aber…</vt:lpstr>
      <vt:lpstr>Kritik 1/2</vt:lpstr>
      <vt:lpstr>Kritik 2/2</vt:lpstr>
      <vt:lpstr>Fragen &amp; Diskussion</vt:lpstr>
      <vt:lpstr>PowerPoint-Präsentation</vt:lpstr>
      <vt:lpstr>PowerPoint-Präsentation</vt:lpstr>
      <vt:lpstr>Herzlichen Dank für die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Šerifović Adis</dc:creator>
  <cp:lastModifiedBy>Šerifović Adis</cp:lastModifiedBy>
  <cp:revision>19</cp:revision>
  <dcterms:created xsi:type="dcterms:W3CDTF">2024-03-19T09:03:25Z</dcterms:created>
  <dcterms:modified xsi:type="dcterms:W3CDTF">2024-04-15T11:23:15Z</dcterms:modified>
</cp:coreProperties>
</file>