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62" r:id="rId2"/>
    <p:sldId id="267" r:id="rId3"/>
    <p:sldId id="363" r:id="rId4"/>
    <p:sldId id="364" r:id="rId5"/>
    <p:sldId id="365" r:id="rId6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3"/>
  </p:normalViewPr>
  <p:slideViewPr>
    <p:cSldViewPr snapToGrid="0">
      <p:cViewPr varScale="1">
        <p:scale>
          <a:sx n="90" d="100"/>
          <a:sy n="90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42D8-34DE-5B4E-B5AE-C2C3CD2795E6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B7DBD-7E43-4744-9BAB-D80866BB779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11534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5D45-E073-8DA8-EF32-9DA9A78EC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CCAAC-5E31-D0A1-F280-FBA37B6E7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B43C6-89FE-7D62-16C2-CB1AC58F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4815-8071-E5C1-0A3E-E3E774BF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F259A-8E1A-2073-8D48-CF521B76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8444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4A58-7FEE-2A72-AA2C-CB68597D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44653-64D1-2F2E-8978-C673DDFE7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19B5-FE65-1F2B-F1DE-F43A719D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F0DF-1F3B-75DD-76AF-42A1DC03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C8D4-8334-9EEF-F320-DC1CE9D2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5885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2273-35A0-3A08-5072-C78067DEA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71FDD-F75E-AB07-ABBA-17F1280D6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0A3-CE78-5805-B594-D3C41404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DB33A-3C1E-E464-30C6-EA878A29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8A6CA-4D32-F007-A27E-0F0A0184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3567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C1D0-6A3D-7D08-32A5-3C262576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BC01-163B-3B11-4575-1E761ED1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C5F9-7D8B-C8CC-BAED-B09DF747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D7EC0-DCC1-2BA5-A49A-56C2AA1C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F6626-4EE7-2FB3-008A-1C920526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262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335F-ED6B-C5AE-4913-770F14A13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E9370-CD97-0AC5-D192-61D4B32E9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973B9-74D4-2305-2F45-3DC53564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C4B56-C7F2-AA4B-306F-33105967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93BCF-52B1-35FD-28D4-C3B20804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7901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1783-1FE0-97AA-237A-27A573D1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3D7ED-27D8-7661-E78F-B58677D35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ECC89-06DE-B423-0D13-2D7DB8053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25C0F-DA92-FC51-E9E6-9FC74606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EFCBA-1532-F539-273C-E4541976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665DE-0900-6FA1-52DC-1A639BD0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9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2E82-FEE7-D0A6-9483-FC5C7934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8DF6A-BB4D-1248-BA6F-9AF68D36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B4452-E2FB-F0D2-1CC0-8C6E1CA53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6A277-08DE-6F3F-D020-968083B8C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C2FC9-921A-1E86-81DF-BCD52A52D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3C9BB-912E-0FDC-C19A-B7945F06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12218-2A83-5BFB-8F29-C1DCA2E3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E36B0-98B6-DA87-88F7-59034FA9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0517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8DFC-FA55-8B8E-97BB-8EFFFC22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2C040-1F5A-6F95-DC83-8825158D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D5981-2452-7577-CBC4-830EF752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1A6AA-A03A-3555-E866-2F5E7294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0684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776BD2-5493-3063-D246-F6C534AE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C44C0-44AD-2FDE-403C-D804D884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AA4A1-9B2C-88DD-7C9B-D85BE9EC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4134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5D8E-935B-E768-681F-494FA092B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4A572-0494-D13C-15E0-D2EE3F38D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0309-CF18-7394-DCF6-F7985D05D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E7F4C-948D-3A40-7373-5BF763BF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261C2-C6C2-EAA9-4806-8B24A71A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029C9-1580-2E2E-4C83-1A777A85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0213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5BD9-4F98-707C-8C73-9E1A8DCE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E55F1-EFAF-DACE-BE98-E960030A4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D708F-76AD-40FC-CF48-26289F38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D961D-1C50-F59F-3888-25EF0C56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CB24-8CEA-16FF-A95F-6834EE47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493C3-90DE-9EE1-4FDE-A828384C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741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09644-8100-3BF3-0903-259061A1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4483C-667B-C2F8-0581-D066AC7E9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39D5-7E89-8970-B509-5A881FDB2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D764-5D40-ED4E-A29B-756FB69AAE8C}" type="datetimeFigureOut">
              <a:rPr lang="en-AT" smtClean="0"/>
              <a:t>15.04.24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0CDA5-478B-6B31-A950-809F75B23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74CBA-0330-3931-9590-53D2541F3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07FA7-EB34-B246-91B1-00E926151D6F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8535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fteval.at/wp-content/uploads/2022/07/LBG_RG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fteval.at/wp-content/uploads/2022/07/LBG_RG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fteval.at/wp-content/uploads/2022/07/LBG_RG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fteval.at/wp-content/uploads/2022/07/LBG_RG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fteval.at/wp-content/uploads/2022/07/LBG_RG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951D-4744-9455-47EE-E296393DF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589" y="1722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arriers to Participation for Marginalised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roups in Mental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ealth 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esearch</a:t>
            </a:r>
            <a:r>
              <a:rPr lang="en-AT" sz="6000" b="1" dirty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endParaRPr lang="en-AT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037C1-AF7D-ABFF-43BB-B568E12CB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3589" y="4416425"/>
            <a:ext cx="9144000" cy="1655762"/>
          </a:xfrm>
        </p:spPr>
        <p:txBody>
          <a:bodyPr/>
          <a:lstStyle/>
          <a:p>
            <a:r>
              <a:rPr lang="en-AT" dirty="0">
                <a:latin typeface="+mj-lt"/>
              </a:rPr>
              <a:t>Dr Steph Grohmann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FAE5737-439B-D3DC-618D-8CB4D74E6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6" y="342899"/>
            <a:ext cx="135081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T"/>
          </a:p>
        </p:txBody>
      </p:sp>
      <p:pic>
        <p:nvPicPr>
          <p:cNvPr id="1025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E0A9863-C1A4-5C5E-D6A4-3905231B6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7" y="498314"/>
            <a:ext cx="2298504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3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974C389-50BD-D6C1-0FD2-84AE1A91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688" y="340130"/>
            <a:ext cx="1538172" cy="37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F4F545-6179-6300-EF80-580FAFE6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40" y="480763"/>
            <a:ext cx="9833548" cy="592669"/>
          </a:xfrm>
        </p:spPr>
        <p:txBody>
          <a:bodyPr anchor="b">
            <a:normAutofit fontScale="90000"/>
          </a:bodyPr>
          <a:lstStyle/>
          <a:p>
            <a:r>
              <a:rPr lang="en-AT" sz="3600" b="1" dirty="0">
                <a:solidFill>
                  <a:srgbClr val="002060"/>
                </a:solidFill>
                <a:latin typeface="+mn-lt"/>
              </a:rPr>
              <a:t>General Barriers to participation for marginalised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4E01-E8A2-38F6-B290-4C04566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39" y="1214065"/>
            <a:ext cx="11048435" cy="6710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T" sz="2400" dirty="0">
                <a:solidFill>
                  <a:srgbClr val="002060"/>
                </a:solidFill>
                <a:latin typeface="+mj-lt"/>
              </a:rPr>
              <a:t>People belonging to marginalised and/or vulnerable groups are less likely to take part in participatory research due to:</a:t>
            </a:r>
          </a:p>
          <a:p>
            <a:pPr marL="0" indent="0">
              <a:buNone/>
            </a:pPr>
            <a:endParaRPr lang="en-AT" sz="20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GB" sz="2000" dirty="0">
                <a:solidFill>
                  <a:srgbClr val="002060"/>
                </a:solidFill>
                <a:latin typeface="+mj-lt"/>
              </a:rPr>
              <a:t>L</a:t>
            </a:r>
            <a:r>
              <a:rPr lang="en-AT" sz="2000" dirty="0">
                <a:solidFill>
                  <a:srgbClr val="002060"/>
                </a:solidFill>
                <a:latin typeface="+mj-lt"/>
              </a:rPr>
              <a:t>ack of access to resources (time, money, mobility, education…)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access to information (how to participate, aims and objectives…)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accessible participation formats (e.g. sign language translation)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  <a:latin typeface="+mj-lt"/>
              </a:rPr>
              <a:t>P</a:t>
            </a:r>
            <a:r>
              <a:rPr lang="en-AT" sz="2000" dirty="0">
                <a:solidFill>
                  <a:srgbClr val="002060"/>
                </a:solidFill>
                <a:latin typeface="+mj-lt"/>
              </a:rPr>
              <a:t>ower or resources differentials (within patient community and between patients and researchers)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Inappropriate or insufficient incentives (e.g. monetary rewards whilst claiming benefits)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Researcher bias/stereotyping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researcher skill in outreach-based recruitment and involvement methods 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trauma-informed methodologies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“Consultation fatigue” on part of patients as a result of negative experiences</a:t>
            </a:r>
          </a:p>
          <a:p>
            <a:pPr marL="457200" lvl="1" indent="0">
              <a:buNone/>
            </a:pPr>
            <a:endParaRPr lang="en-AT" sz="2000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A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F545-6179-6300-EF80-580FAFE6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40" y="466655"/>
            <a:ext cx="9833548" cy="592669"/>
          </a:xfrm>
        </p:spPr>
        <p:txBody>
          <a:bodyPr anchor="b">
            <a:normAutofit/>
          </a:bodyPr>
          <a:lstStyle/>
          <a:p>
            <a:r>
              <a:rPr lang="en-AT" sz="3200" b="1" dirty="0">
                <a:solidFill>
                  <a:srgbClr val="002060"/>
                </a:solidFill>
                <a:latin typeface="+mn-lt"/>
              </a:rPr>
              <a:t>Barriers to participation in mental health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4E01-E8A2-38F6-B290-4C04566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39" y="1185849"/>
            <a:ext cx="11005573" cy="6710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I</a:t>
            </a:r>
            <a:r>
              <a:rPr lang="en-AT" sz="2400" dirty="0">
                <a:solidFill>
                  <a:srgbClr val="002060"/>
                </a:solidFill>
                <a:latin typeface="+mj-lt"/>
              </a:rPr>
              <a:t>n mental health research, additional barriers can prevent people with lived experience from participating in research:</a:t>
            </a:r>
          </a:p>
          <a:p>
            <a:pPr marL="0" indent="0">
              <a:buNone/>
            </a:pPr>
            <a:endParaRPr lang="en-AT" sz="24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Mental health stigma (patients perceived as unreliable or lacking insight)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Informed Consent challenges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Issues with confidentiality in group settings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trust due to negative experiences with services</a:t>
            </a:r>
          </a:p>
          <a:p>
            <a:pPr lvl="1"/>
            <a:r>
              <a:rPr lang="en-AT" sz="2000" dirty="0">
                <a:solidFill>
                  <a:srgbClr val="002060"/>
                </a:solidFill>
                <a:latin typeface="+mj-lt"/>
              </a:rPr>
              <a:t>Lack of accessibility in PPIE activities (e.g. in-person meetings requiring travel only)</a:t>
            </a:r>
          </a:p>
          <a:p>
            <a:pPr lvl="1"/>
            <a:r>
              <a:rPr lang="de-AT" sz="2000" dirty="0">
                <a:solidFill>
                  <a:srgbClr val="002060"/>
                </a:solidFill>
                <a:latin typeface="+mj-lt"/>
              </a:rPr>
              <a:t>Conflict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within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patient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communities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or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between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researchers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and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patients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(e.g.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controversial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or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politicised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MH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topics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lvl="1"/>
            <a:r>
              <a:rPr lang="de-AT" sz="2000" dirty="0">
                <a:solidFill>
                  <a:srgbClr val="002060"/>
                </a:solidFill>
                <a:latin typeface="+mj-lt"/>
              </a:rPr>
              <a:t>Lack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of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researcher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training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and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resources</a:t>
            </a:r>
            <a:endParaRPr lang="de-AT" sz="2000" dirty="0">
              <a:solidFill>
                <a:srgbClr val="002060"/>
              </a:solidFill>
              <a:latin typeface="+mj-lt"/>
            </a:endParaRPr>
          </a:p>
          <a:p>
            <a:pPr lvl="1"/>
            <a:r>
              <a:rPr lang="de-AT" sz="2000" dirty="0" err="1">
                <a:solidFill>
                  <a:srgbClr val="002060"/>
                </a:solidFill>
                <a:latin typeface="+mj-lt"/>
              </a:rPr>
              <a:t>Neurotypical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bias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(e.g.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expectation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of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small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talk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/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eye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contact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 at </a:t>
            </a:r>
            <a:r>
              <a:rPr lang="de-AT" sz="2000" dirty="0" err="1">
                <a:solidFill>
                  <a:srgbClr val="002060"/>
                </a:solidFill>
                <a:latin typeface="+mj-lt"/>
              </a:rPr>
              <a:t>meetings</a:t>
            </a:r>
            <a:r>
              <a:rPr lang="de-AT" sz="2000" dirty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457200" lvl="1" indent="0">
              <a:buNone/>
            </a:pPr>
            <a:endParaRPr lang="en-AT" sz="2000" dirty="0">
              <a:solidFill>
                <a:srgbClr val="002060"/>
              </a:solidFill>
              <a:latin typeface="+mj-lt"/>
            </a:endParaRPr>
          </a:p>
          <a:p>
            <a:pPr marL="457200" lvl="1" indent="0">
              <a:buNone/>
            </a:pPr>
            <a:endParaRPr lang="en-A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B6D163C-72D6-E363-0A96-65A0DFA9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688" y="340130"/>
            <a:ext cx="1538172" cy="37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4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F545-6179-6300-EF80-580FAFE6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27" y="452188"/>
            <a:ext cx="11091298" cy="592669"/>
          </a:xfrm>
        </p:spPr>
        <p:txBody>
          <a:bodyPr anchor="b">
            <a:normAutofit/>
          </a:bodyPr>
          <a:lstStyle/>
          <a:p>
            <a:r>
              <a:rPr lang="en-AT" sz="3200" b="1" dirty="0">
                <a:solidFill>
                  <a:srgbClr val="002060"/>
                </a:solidFill>
                <a:latin typeface="+mn-lt"/>
              </a:rPr>
              <a:t>Barriers to participation for Black people and PoC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4E01-E8A2-38F6-B290-4C045664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08" y="1156915"/>
            <a:ext cx="10934136" cy="671032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T" sz="1800" dirty="0">
                <a:solidFill>
                  <a:schemeClr val="tx2"/>
                </a:solidFill>
                <a:latin typeface="+mj-lt"/>
              </a:rPr>
              <a:t>People who are racialised or who are marginalised due to their ethnicity may face additional barriers to participation:</a:t>
            </a:r>
          </a:p>
          <a:p>
            <a:pPr marL="0" indent="0">
              <a:lnSpc>
                <a:spcPct val="120000"/>
              </a:lnSpc>
              <a:buNone/>
            </a:pPr>
            <a:endParaRPr lang="en-AT" sz="1800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Structural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institutional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racism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extend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de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PPIE </a:t>
            </a:r>
            <a:r>
              <a:rPr lang="de-AT" sz="1800" dirty="0" err="1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contexts</a:t>
            </a:r>
            <a:endParaRPr lang="en-AT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Mistrust in medical research due to long history of abuses, betrayal and trauma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Barriers to mental health care lead to lack of information</a:t>
            </a:r>
            <a:endParaRPr lang="en-US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Suspicion of being exploited or “data mined” without fair compensation and respect</a:t>
            </a:r>
          </a:p>
          <a:p>
            <a:pPr>
              <a:spcBef>
                <a:spcPts val="0"/>
              </a:spcBef>
            </a:pPr>
            <a:r>
              <a:rPr lang="en-AT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esource and power imbalances between researchers and patients</a:t>
            </a:r>
          </a:p>
          <a:p>
            <a:pPr>
              <a:spcBef>
                <a:spcPts val="0"/>
              </a:spcBef>
            </a:pPr>
            <a:r>
              <a:rPr lang="en-AT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Lack of appreciation of d</a:t>
            </a:r>
            <a:r>
              <a:rPr lang="en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ifferences between communities </a:t>
            </a:r>
          </a:p>
          <a:p>
            <a:pPr>
              <a:spcBef>
                <a:spcPts val="0"/>
              </a:spcBef>
            </a:pPr>
            <a:endParaRPr lang="en-AT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mental health research also:</a:t>
            </a:r>
          </a:p>
          <a:p>
            <a:pPr>
              <a:spcBef>
                <a:spcPts val="0"/>
              </a:spcBef>
            </a:pPr>
            <a:r>
              <a:rPr lang="en-AT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Lack of cultural knowledge in MH research  (e.g. culturally different interpretations of symptoms)</a:t>
            </a:r>
          </a:p>
          <a:p>
            <a:pPr>
              <a:spcBef>
                <a:spcPts val="0"/>
              </a:spcBef>
            </a:pPr>
            <a:r>
              <a:rPr lang="en-AT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some communities, cultural taboos around mental health</a:t>
            </a:r>
          </a:p>
          <a:p>
            <a:pPr>
              <a:spcBef>
                <a:spcPts val="0"/>
              </a:spcBef>
            </a:pPr>
            <a:r>
              <a:rPr lang="en-GB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AT" sz="1800" dirty="0">
                <a:solidFill>
                  <a:schemeClr val="tx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acial stereotypes can impact (mis)diagnosis </a:t>
            </a:r>
          </a:p>
          <a:p>
            <a:pPr>
              <a:spcBef>
                <a:spcPts val="0"/>
              </a:spcBef>
            </a:pPr>
            <a:endParaRPr lang="en-AT" sz="1800" dirty="0">
              <a:solidFill>
                <a:schemeClr val="tx2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Clr>
                <a:srgbClr val="404042"/>
              </a:buClr>
              <a:buSzPts val="1350"/>
              <a:buFont typeface="Wingdings" pitchFamily="2" charset="2"/>
              <a:buChar char=""/>
            </a:pPr>
            <a:r>
              <a:rPr lang="en-US" sz="1800" dirty="0">
                <a:solidFill>
                  <a:schemeClr val="tx2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Compounding effect of mental health stigma and minority status </a:t>
            </a:r>
          </a:p>
          <a:p>
            <a:pPr marL="457200" lvl="1" indent="0">
              <a:buNone/>
            </a:pPr>
            <a:endParaRPr lang="en-A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T" sz="1800" dirty="0">
                <a:solidFill>
                  <a:schemeClr val="tx2"/>
                </a:solidFill>
                <a:latin typeface="+mj-lt"/>
              </a:rPr>
              <a:t>“</a:t>
            </a:r>
            <a:r>
              <a:rPr lang="en-GB" sz="1800" b="0" i="0" dirty="0">
                <a:solidFill>
                  <a:schemeClr val="tx2"/>
                </a:solidFill>
                <a:effectLst/>
                <a:latin typeface="+mj-lt"/>
              </a:rPr>
              <a:t>Black African-, Asian- and Caribbean-heritage people remain significantly under-represented in our public involvement community” (NIHR 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Race Equality Public Action Group)</a:t>
            </a:r>
            <a:endParaRPr lang="en-AT" sz="18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AT" sz="1800" dirty="0">
              <a:solidFill>
                <a:schemeClr val="tx2"/>
              </a:solidFill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0D481AA-908F-1D83-A5C8-D2F3437E4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688" y="340130"/>
            <a:ext cx="1538172" cy="37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53930-DA01-8B7C-1FDD-7337881DB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36" y="1224144"/>
            <a:ext cx="10354997" cy="50393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For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marginalised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groups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you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are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not a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member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of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spcAft>
                <a:spcPts val="500"/>
              </a:spcAft>
              <a:buFontTx/>
              <a:buChar char="-"/>
            </a:pP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>
                <a:solidFill>
                  <a:srgbClr val="002060"/>
                </a:solidFill>
                <a:latin typeface="+mj-lt"/>
              </a:rPr>
              <a:t>Listen and double check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interpretations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with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participants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>
                <a:solidFill>
                  <a:srgbClr val="002060"/>
                </a:solidFill>
                <a:latin typeface="+mj-lt"/>
              </a:rPr>
              <a:t>Interpret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little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possible,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communicate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data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authentic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possible</a:t>
            </a: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 err="1">
                <a:solidFill>
                  <a:srgbClr val="002060"/>
                </a:solidFill>
                <a:latin typeface="+mj-lt"/>
              </a:rPr>
              <a:t>Defer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to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lived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experience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 err="1">
                <a:solidFill>
                  <a:srgbClr val="002060"/>
                </a:solidFill>
                <a:latin typeface="+mj-lt"/>
              </a:rPr>
              <a:t>Acknowledge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own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positionality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complicity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in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structural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racism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and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history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of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ethical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misconduct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in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medical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research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 marL="0" indent="0">
              <a:spcAft>
                <a:spcPts val="500"/>
              </a:spcAft>
              <a:buNone/>
            </a:pP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 marL="0" indent="0">
              <a:spcAft>
                <a:spcPts val="500"/>
              </a:spcAft>
              <a:buNone/>
            </a:pP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For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marginalised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groups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you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are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a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member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b="1" dirty="0" err="1">
                <a:solidFill>
                  <a:srgbClr val="002060"/>
                </a:solidFill>
                <a:latin typeface="+mj-lt"/>
              </a:rPr>
              <a:t>of</a:t>
            </a:r>
            <a:r>
              <a:rPr lang="de-AT" sz="1800" b="1" dirty="0">
                <a:solidFill>
                  <a:srgbClr val="002060"/>
                </a:solidFill>
                <a:latin typeface="+mj-lt"/>
              </a:rPr>
              <a:t>: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>
                <a:solidFill>
                  <a:srgbClr val="002060"/>
                </a:solidFill>
                <a:latin typeface="+mj-lt"/>
              </a:rPr>
              <a:t>Be open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about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experience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without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generalising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to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others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 err="1">
                <a:solidFill>
                  <a:srgbClr val="002060"/>
                </a:solidFill>
                <a:latin typeface="+mj-lt"/>
              </a:rPr>
              <a:t>Speak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peer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, not an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authority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>
                <a:solidFill>
                  <a:srgbClr val="002060"/>
                </a:solidFill>
                <a:latin typeface="+mj-lt"/>
              </a:rPr>
              <a:t>Approach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accessibility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from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lived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experience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perspective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including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in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methods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training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 err="1">
                <a:solidFill>
                  <a:srgbClr val="002060"/>
                </a:solidFill>
                <a:latin typeface="+mj-lt"/>
              </a:rPr>
              <a:t>Acknowledge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and manage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difficult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topics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such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as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self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harm</a:t>
            </a:r>
            <a:endParaRPr lang="de-AT" sz="1800" dirty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500"/>
              </a:spcAft>
              <a:buFontTx/>
              <a:buChar char="-"/>
            </a:pPr>
            <a:r>
              <a:rPr lang="de-AT" sz="1800" dirty="0" err="1">
                <a:solidFill>
                  <a:srgbClr val="002060"/>
                </a:solidFill>
                <a:latin typeface="+mj-lt"/>
              </a:rPr>
              <a:t>Recognise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crisis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and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have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a </a:t>
            </a:r>
            <a:r>
              <a:rPr lang="de-AT" sz="1800" dirty="0" err="1">
                <a:solidFill>
                  <a:srgbClr val="002060"/>
                </a:solidFill>
                <a:latin typeface="+mj-lt"/>
              </a:rPr>
              <a:t>response</a:t>
            </a:r>
            <a:r>
              <a:rPr lang="de-AT" sz="1800" dirty="0">
                <a:solidFill>
                  <a:srgbClr val="002060"/>
                </a:solidFill>
                <a:latin typeface="+mj-lt"/>
              </a:rPr>
              <a:t> plan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39E15C-C11C-94C9-C3E4-C6B7102E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36" y="253540"/>
            <a:ext cx="9833548" cy="681936"/>
          </a:xfrm>
        </p:spPr>
        <p:txBody>
          <a:bodyPr anchor="b">
            <a:normAutofit/>
          </a:bodyPr>
          <a:lstStyle/>
          <a:p>
            <a:r>
              <a:rPr lang="en-AT" sz="3200" b="1" dirty="0">
                <a:solidFill>
                  <a:srgbClr val="002060"/>
                </a:solidFill>
                <a:latin typeface="+mn-lt"/>
              </a:rPr>
              <a:t>(Some) ways to overcome these barriers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CD715D9-0FC1-F5E7-E17E-EB0517910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688" y="340130"/>
            <a:ext cx="1538172" cy="37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5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539</Words>
  <Application>Microsoft Macintosh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Barriers to Participation for Marginalised Groups in Mental Health Research </vt:lpstr>
      <vt:lpstr>General Barriers to participation for marginalised groups</vt:lpstr>
      <vt:lpstr>Barriers to participation in mental health research</vt:lpstr>
      <vt:lpstr>Barriers to participation for Black people and PoC</vt:lpstr>
      <vt:lpstr>(Some) ways to overcome these barriers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and challenges for Cochrane  in the evolving Research Integrity landscape </dc:title>
  <dc:creator>Steph Grohmann</dc:creator>
  <cp:lastModifiedBy>Steph Grohmann</cp:lastModifiedBy>
  <cp:revision>12</cp:revision>
  <dcterms:created xsi:type="dcterms:W3CDTF">2023-07-24T09:07:42Z</dcterms:created>
  <dcterms:modified xsi:type="dcterms:W3CDTF">2024-04-15T08:56:50Z</dcterms:modified>
</cp:coreProperties>
</file>